
<file path=[Content_Types].xml><?xml version="1.0" encoding="utf-8"?>
<Types xmlns="http://schemas.openxmlformats.org/package/2006/content-types">
  <Default Extension="png" ContentType="image/png"/>
  <Default Extension="svg" ContentType="image/svg+xml"/>
  <Default Extension="mp3" ContentType="audio/mpe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 id="2147483693" r:id="rId6"/>
    <p:sldMasterId id="2147483706" r:id="rId7"/>
  </p:sldMasterIdLst>
  <p:notesMasterIdLst>
    <p:notesMasterId r:id="rId33"/>
  </p:notesMasterIdLst>
  <p:sldIdLst>
    <p:sldId id="344" r:id="rId8"/>
    <p:sldId id="1934" r:id="rId9"/>
    <p:sldId id="1967" r:id="rId10"/>
    <p:sldId id="285" r:id="rId11"/>
    <p:sldId id="3675" r:id="rId12"/>
    <p:sldId id="427" r:id="rId13"/>
    <p:sldId id="3686" r:id="rId14"/>
    <p:sldId id="3687" r:id="rId15"/>
    <p:sldId id="3688" r:id="rId16"/>
    <p:sldId id="447" r:id="rId17"/>
    <p:sldId id="3671" r:id="rId18"/>
    <p:sldId id="428" r:id="rId19"/>
    <p:sldId id="3674" r:id="rId20"/>
    <p:sldId id="3677" r:id="rId21"/>
    <p:sldId id="3678" r:id="rId22"/>
    <p:sldId id="3679" r:id="rId23"/>
    <p:sldId id="3680" r:id="rId24"/>
    <p:sldId id="3684" r:id="rId25"/>
    <p:sldId id="3685" r:id="rId26"/>
    <p:sldId id="403" r:id="rId27"/>
    <p:sldId id="3683" r:id="rId28"/>
    <p:sldId id="3682" r:id="rId29"/>
    <p:sldId id="451" r:id="rId30"/>
    <p:sldId id="3673" r:id="rId31"/>
    <p:sldId id="42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595B"/>
    <a:srgbClr val="FF8100"/>
    <a:srgbClr val="006E97"/>
    <a:srgbClr val="A7A9AC"/>
    <a:srgbClr val="8D2048"/>
    <a:srgbClr val="2197A9"/>
    <a:srgbClr val="ABC178"/>
    <a:srgbClr val="B9E1E2"/>
    <a:srgbClr val="427D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87"/>
    <p:restoredTop sz="88980" autoAdjust="0"/>
  </p:normalViewPr>
  <p:slideViewPr>
    <p:cSldViewPr snapToGrid="0" snapToObjects="1">
      <p:cViewPr varScale="1">
        <p:scale>
          <a:sx n="64" d="100"/>
          <a:sy n="64" d="100"/>
        </p:scale>
        <p:origin x="106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82517D-B6F3-B34E-8608-2AAE85EFFBF1}" type="datetimeFigureOut">
              <a:rPr lang="en-US" smtClean="0"/>
              <a:t>8/14/2024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29AF6-5DBD-FA4D-8108-E33ABFAB0FC1}" type="slidenum">
              <a:rPr lang="en-US" smtClean="0"/>
              <a:t>‹#›</a:t>
            </a:fld>
            <a:endParaRPr lang="en-US"/>
          </a:p>
        </p:txBody>
      </p:sp>
    </p:spTree>
    <p:extLst>
      <p:ext uri="{BB962C8B-B14F-4D97-AF65-F5344CB8AC3E}">
        <p14:creationId xmlns:p14="http://schemas.microsoft.com/office/powerpoint/2010/main" val="2527006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e2ma.net/click/gktg3m/o2k8ffb/c914thc"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C58577-6643-4C20-AD50-04D931404346}" type="slidenum">
              <a:rPr lang="en-US" smtClean="0"/>
              <a:t>1</a:t>
            </a:fld>
            <a:endParaRPr lang="en-US"/>
          </a:p>
        </p:txBody>
      </p:sp>
    </p:spTree>
    <p:extLst>
      <p:ext uri="{BB962C8B-B14F-4D97-AF65-F5344CB8AC3E}">
        <p14:creationId xmlns:p14="http://schemas.microsoft.com/office/powerpoint/2010/main" val="655835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solidFill>
                  <a:srgbClr val="464648"/>
                </a:solidFill>
                <a:latin typeface="Gotham Book" pitchFamily="2" charset="0"/>
                <a:cs typeface="Gotham Book" pitchFamily="2" charset="0"/>
              </a:rPr>
              <a:t>The 2025-2026 Free Application for Student Aid (FAFSA) will open in Fall 2024. Visit </a:t>
            </a:r>
            <a:r>
              <a:rPr lang="en-US" sz="1200" dirty="0" err="1">
                <a:solidFill>
                  <a:srgbClr val="464648"/>
                </a:solidFill>
                <a:latin typeface="Gotham Book" pitchFamily="2" charset="0"/>
                <a:cs typeface="Gotham Book" pitchFamily="2" charset="0"/>
              </a:rPr>
              <a:t>onestop.utk.edu</a:t>
            </a:r>
            <a:r>
              <a:rPr lang="en-US" sz="1200" dirty="0">
                <a:solidFill>
                  <a:srgbClr val="464648"/>
                </a:solidFill>
                <a:latin typeface="Gotham Book" pitchFamily="2" charset="0"/>
                <a:cs typeface="Gotham Book" pitchFamily="2" charset="0"/>
              </a:rPr>
              <a:t>/</a:t>
            </a:r>
            <a:r>
              <a:rPr lang="en-US" sz="1200" dirty="0" err="1">
                <a:solidFill>
                  <a:srgbClr val="464648"/>
                </a:solidFill>
                <a:latin typeface="Gotham Book" pitchFamily="2" charset="0"/>
                <a:cs typeface="Gotham Book" pitchFamily="2" charset="0"/>
              </a:rPr>
              <a:t>fafsa</a:t>
            </a:r>
            <a:r>
              <a:rPr lang="en-US" sz="1200" dirty="0">
                <a:solidFill>
                  <a:srgbClr val="464648"/>
                </a:solidFill>
                <a:latin typeface="Gotham Book" pitchFamily="2" charset="0"/>
                <a:cs typeface="Gotham Book" pitchFamily="2" charset="0"/>
              </a:rPr>
              <a:t> for more details. </a:t>
            </a:r>
          </a:p>
          <a:p>
            <a:pPr algn="l"/>
            <a:endParaRPr lang="en-US" dirty="0"/>
          </a:p>
        </p:txBody>
      </p:sp>
      <p:sp>
        <p:nvSpPr>
          <p:cNvPr id="4" name="Slide Number Placeholder 3"/>
          <p:cNvSpPr>
            <a:spLocks noGrp="1"/>
          </p:cNvSpPr>
          <p:nvPr>
            <p:ph type="sldNum" sz="quarter" idx="5"/>
          </p:nvPr>
        </p:nvSpPr>
        <p:spPr/>
        <p:txBody>
          <a:bodyPr/>
          <a:lstStyle/>
          <a:p>
            <a:fld id="{6CC58577-6643-4C20-AD50-04D931404346}" type="slidenum">
              <a:rPr lang="en-US" smtClean="0"/>
              <a:t>10</a:t>
            </a:fld>
            <a:endParaRPr lang="en-US"/>
          </a:p>
        </p:txBody>
      </p:sp>
    </p:spTree>
    <p:extLst>
      <p:ext uri="{BB962C8B-B14F-4D97-AF65-F5344CB8AC3E}">
        <p14:creationId xmlns:p14="http://schemas.microsoft.com/office/powerpoint/2010/main" val="3666165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UT”</a:t>
            </a:r>
          </a:p>
        </p:txBody>
      </p:sp>
      <p:sp>
        <p:nvSpPr>
          <p:cNvPr id="4" name="Slide Number Placeholder 3"/>
          <p:cNvSpPr>
            <a:spLocks noGrp="1"/>
          </p:cNvSpPr>
          <p:nvPr>
            <p:ph type="sldNum" sz="quarter" idx="5"/>
          </p:nvPr>
        </p:nvSpPr>
        <p:spPr/>
        <p:txBody>
          <a:bodyPr/>
          <a:lstStyle/>
          <a:p>
            <a:fld id="{6CC58577-6643-4C20-AD50-04D931404346}" type="slidenum">
              <a:rPr lang="en-US" smtClean="0"/>
              <a:t>11</a:t>
            </a:fld>
            <a:endParaRPr lang="en-US"/>
          </a:p>
        </p:txBody>
      </p:sp>
    </p:spTree>
    <p:extLst>
      <p:ext uri="{BB962C8B-B14F-4D97-AF65-F5344CB8AC3E}">
        <p14:creationId xmlns:p14="http://schemas.microsoft.com/office/powerpoint/2010/main" val="1236234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C58577-6643-4C20-AD50-04D931404346}" type="slidenum">
              <a:rPr lang="en-US" smtClean="0"/>
              <a:t>12</a:t>
            </a:fld>
            <a:endParaRPr lang="en-US"/>
          </a:p>
        </p:txBody>
      </p:sp>
    </p:spTree>
    <p:extLst>
      <p:ext uri="{BB962C8B-B14F-4D97-AF65-F5344CB8AC3E}">
        <p14:creationId xmlns:p14="http://schemas.microsoft.com/office/powerpoint/2010/main" val="4128521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solidFill>
                  <a:srgbClr val="464648"/>
                </a:solidFill>
                <a:latin typeface="Gotham Book" pitchFamily="2" charset="0"/>
                <a:cs typeface="Gotham Book" pitchFamily="2" charset="0"/>
              </a:rPr>
              <a:t>The 2025-2026 Free Application for Student Aid (FAFSA) will open in Fall 2024. Visit </a:t>
            </a:r>
            <a:r>
              <a:rPr lang="en-US" sz="1200" dirty="0" err="1">
                <a:solidFill>
                  <a:srgbClr val="464648"/>
                </a:solidFill>
                <a:latin typeface="Gotham Book" pitchFamily="2" charset="0"/>
                <a:cs typeface="Gotham Book" pitchFamily="2" charset="0"/>
              </a:rPr>
              <a:t>onestop.utk.edu</a:t>
            </a:r>
            <a:r>
              <a:rPr lang="en-US" sz="1200" dirty="0">
                <a:solidFill>
                  <a:srgbClr val="464648"/>
                </a:solidFill>
                <a:latin typeface="Gotham Book" pitchFamily="2" charset="0"/>
                <a:cs typeface="Gotham Book" pitchFamily="2" charset="0"/>
              </a:rPr>
              <a:t>/</a:t>
            </a:r>
            <a:r>
              <a:rPr lang="en-US" sz="1200" dirty="0" err="1">
                <a:solidFill>
                  <a:srgbClr val="464648"/>
                </a:solidFill>
                <a:latin typeface="Gotham Book" pitchFamily="2" charset="0"/>
                <a:cs typeface="Gotham Book" pitchFamily="2" charset="0"/>
              </a:rPr>
              <a:t>fafsa</a:t>
            </a:r>
            <a:r>
              <a:rPr lang="en-US" sz="1200" dirty="0">
                <a:solidFill>
                  <a:srgbClr val="464648"/>
                </a:solidFill>
                <a:latin typeface="Gotham Book" pitchFamily="2" charset="0"/>
                <a:cs typeface="Gotham Book" pitchFamily="2" charset="0"/>
              </a:rPr>
              <a:t> for more details. </a:t>
            </a:r>
          </a:p>
          <a:p>
            <a:pPr algn="l"/>
            <a:endParaRPr lang="en-US" dirty="0"/>
          </a:p>
        </p:txBody>
      </p:sp>
      <p:sp>
        <p:nvSpPr>
          <p:cNvPr id="4" name="Slide Number Placeholder 3"/>
          <p:cNvSpPr>
            <a:spLocks noGrp="1"/>
          </p:cNvSpPr>
          <p:nvPr>
            <p:ph type="sldNum" sz="quarter" idx="5"/>
          </p:nvPr>
        </p:nvSpPr>
        <p:spPr/>
        <p:txBody>
          <a:bodyPr/>
          <a:lstStyle/>
          <a:p>
            <a:fld id="{6CC58577-6643-4C20-AD50-04D931404346}" type="slidenum">
              <a:rPr lang="en-US" smtClean="0"/>
              <a:t>13</a:t>
            </a:fld>
            <a:endParaRPr lang="en-US"/>
          </a:p>
        </p:txBody>
      </p:sp>
    </p:spTree>
    <p:extLst>
      <p:ext uri="{BB962C8B-B14F-4D97-AF65-F5344CB8AC3E}">
        <p14:creationId xmlns:p14="http://schemas.microsoft.com/office/powerpoint/2010/main" val="3637637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C58577-6643-4C20-AD50-04D931404346}" type="slidenum">
              <a:rPr lang="en-US" smtClean="0"/>
              <a:t>14</a:t>
            </a:fld>
            <a:endParaRPr lang="en-US"/>
          </a:p>
        </p:txBody>
      </p:sp>
    </p:spTree>
    <p:extLst>
      <p:ext uri="{BB962C8B-B14F-4D97-AF65-F5344CB8AC3E}">
        <p14:creationId xmlns:p14="http://schemas.microsoft.com/office/powerpoint/2010/main" val="4122081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C58577-6643-4C20-AD50-04D931404346}" type="slidenum">
              <a:rPr lang="en-US" smtClean="0"/>
              <a:t>15</a:t>
            </a:fld>
            <a:endParaRPr lang="en-US"/>
          </a:p>
        </p:txBody>
      </p:sp>
    </p:spTree>
    <p:extLst>
      <p:ext uri="{BB962C8B-B14F-4D97-AF65-F5344CB8AC3E}">
        <p14:creationId xmlns:p14="http://schemas.microsoft.com/office/powerpoint/2010/main" val="2743596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an applicant has experienced multiple grading scales during high school, letter grades should be entered instead of numerical grades</a:t>
            </a:r>
          </a:p>
          <a:p>
            <a:r>
              <a:rPr lang="en-US" dirty="0"/>
              <a:t>When multiple tests exist, enter each individual test and subject scores. Do not enter only a super score. The SRAR will automatically calculate a super score</a:t>
            </a:r>
          </a:p>
          <a:p>
            <a:r>
              <a:rPr lang="en-US" dirty="0"/>
              <a:t>Core courses, like Algebra 1, Physical Science, a foreign language, taken in 8</a:t>
            </a:r>
            <a:r>
              <a:rPr lang="en-US" baseline="30000" dirty="0"/>
              <a:t>th</a:t>
            </a:r>
            <a:r>
              <a:rPr lang="en-US" dirty="0"/>
              <a:t> grade can be included with 9</a:t>
            </a:r>
            <a:r>
              <a:rPr lang="en-US" baseline="30000" dirty="0"/>
              <a:t>th</a:t>
            </a:r>
            <a:r>
              <a:rPr lang="en-US" dirty="0"/>
              <a:t> grade course listing, but only if there is a grade and credit value on the transcript.</a:t>
            </a:r>
          </a:p>
          <a:p>
            <a:r>
              <a:rPr lang="en-US" dirty="0"/>
              <a:t>In the Length/Credit column of the SRAR, select “Full Year” even when the course was taken only during one semester (so long as the credit value is not half)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CC58577-6643-4C20-AD50-04D931404346}" type="slidenum">
              <a:rPr lang="en-US" smtClean="0"/>
              <a:t>16</a:t>
            </a:fld>
            <a:endParaRPr lang="en-US"/>
          </a:p>
        </p:txBody>
      </p:sp>
    </p:spTree>
    <p:extLst>
      <p:ext uri="{BB962C8B-B14F-4D97-AF65-F5344CB8AC3E}">
        <p14:creationId xmlns:p14="http://schemas.microsoft.com/office/powerpoint/2010/main" val="3162388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6CC58577-6643-4C20-AD50-04D931404346}" type="slidenum">
              <a:rPr lang="en-US" smtClean="0"/>
              <a:t>17</a:t>
            </a:fld>
            <a:endParaRPr lang="en-US" dirty="0"/>
          </a:p>
        </p:txBody>
      </p:sp>
    </p:spTree>
    <p:extLst>
      <p:ext uri="{BB962C8B-B14F-4D97-AF65-F5344CB8AC3E}">
        <p14:creationId xmlns:p14="http://schemas.microsoft.com/office/powerpoint/2010/main" val="1744198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C58577-6643-4C20-AD50-04D9314043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67356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6CC58577-6643-4C20-AD50-04D931404346}" type="slidenum">
              <a:rPr lang="en-US" smtClean="0"/>
              <a:t>21</a:t>
            </a:fld>
            <a:endParaRPr lang="en-US" dirty="0"/>
          </a:p>
        </p:txBody>
      </p:sp>
    </p:spTree>
    <p:extLst>
      <p:ext uri="{BB962C8B-B14F-4D97-AF65-F5344CB8AC3E}">
        <p14:creationId xmlns:p14="http://schemas.microsoft.com/office/powerpoint/2010/main" val="1744198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Greetings and introductions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C58577-6643-4C20-AD50-04D9314043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75263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6CC58577-6643-4C20-AD50-04D931404346}" type="slidenum">
              <a:rPr lang="en-US" smtClean="0"/>
              <a:t>22</a:t>
            </a:fld>
            <a:endParaRPr lang="en-US" dirty="0"/>
          </a:p>
        </p:txBody>
      </p:sp>
    </p:spTree>
    <p:extLst>
      <p:ext uri="{BB962C8B-B14F-4D97-AF65-F5344CB8AC3E}">
        <p14:creationId xmlns:p14="http://schemas.microsoft.com/office/powerpoint/2010/main" val="17441980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C58577-6643-4C20-AD50-04D931404346}" type="slidenum">
              <a:rPr lang="en-US" smtClean="0"/>
              <a:t>23</a:t>
            </a:fld>
            <a:endParaRPr lang="en-US" dirty="0"/>
          </a:p>
        </p:txBody>
      </p:sp>
    </p:spTree>
    <p:extLst>
      <p:ext uri="{BB962C8B-B14F-4D97-AF65-F5344CB8AC3E}">
        <p14:creationId xmlns:p14="http://schemas.microsoft.com/office/powerpoint/2010/main" val="1735181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6CC58577-6643-4C20-AD50-04D931404346}" type="slidenum">
              <a:rPr lang="en-US" smtClean="0"/>
              <a:t>25</a:t>
            </a:fld>
            <a:endParaRPr lang="en-US" dirty="0"/>
          </a:p>
        </p:txBody>
      </p:sp>
    </p:spTree>
    <p:extLst>
      <p:ext uri="{BB962C8B-B14F-4D97-AF65-F5344CB8AC3E}">
        <p14:creationId xmlns:p14="http://schemas.microsoft.com/office/powerpoint/2010/main" val="199949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729AF6-5DBD-FA4D-8108-E33ABFAB0FC1}" type="slidenum">
              <a:rPr lang="en-US" smtClean="0"/>
              <a:t>3</a:t>
            </a:fld>
            <a:endParaRPr lang="en-US"/>
          </a:p>
        </p:txBody>
      </p:sp>
    </p:spTree>
    <p:extLst>
      <p:ext uri="{BB962C8B-B14F-4D97-AF65-F5344CB8AC3E}">
        <p14:creationId xmlns:p14="http://schemas.microsoft.com/office/powerpoint/2010/main" val="2721517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8" name="Google Shape;122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US" dirty="0"/>
          </a:p>
          <a:p>
            <a:r>
              <a:rPr lang="en-US" sz="1200" dirty="0">
                <a:solidFill>
                  <a:srgbClr val="454545"/>
                </a:solidFill>
                <a:effectLst/>
                <a:latin typeface="Times New Roman" panose="02020603050405020304" pitchFamily="18" charset="0"/>
                <a:ea typeface="Times New Roman" panose="02020603050405020304" pitchFamily="18" charset="0"/>
                <a:cs typeface="Times New Roman" panose="02020603050405020304" pitchFamily="18" charset="0"/>
              </a:rPr>
              <a:t>UT is one of only two schools </a:t>
            </a:r>
            <a:r>
              <a:rPr lang="en-US" sz="1200" u="sng" dirty="0">
                <a:solidFill>
                  <a:srgbClr val="454545"/>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ever to earn</a:t>
            </a:r>
            <a:r>
              <a:rPr lang="en-US" sz="1200" dirty="0">
                <a:solidFill>
                  <a:srgbClr val="454545"/>
                </a:solidFill>
                <a:effectLst/>
                <a:latin typeface="Times New Roman" panose="02020603050405020304" pitchFamily="18" charset="0"/>
                <a:ea typeface="Times New Roman" panose="02020603050405020304" pitchFamily="18" charset="0"/>
                <a:cs typeface="Times New Roman" panose="02020603050405020304" pitchFamily="18" charset="0"/>
              </a:rPr>
              <a:t> three consecutive SEC All-Sports titles from USA Today Network. The Vols captured both the regular-season and tournament titles in baseball along with regular-season titles in softball and men’s basketball, making UT the first school in SEC history to win championships in all three sports in the same year.</a:t>
            </a:r>
          </a:p>
          <a:p>
            <a:endParaRPr lang="en-US" sz="1200" dirty="0">
              <a:latin typeface="Times New Roman" panose="02020603050405020304" pitchFamily="18" charset="0"/>
              <a:cs typeface="Times New Roman" panose="02020603050405020304" pitchFamily="18" charset="0"/>
            </a:endParaRPr>
          </a:p>
          <a:p>
            <a:r>
              <a:rPr lang="en-US" dirty="0"/>
              <a:t>31 Vols in Paris, 2</a:t>
            </a:r>
            <a:r>
              <a:rPr lang="en-US" baseline="30000" dirty="0"/>
              <a:t>nd</a:t>
            </a:r>
            <a:r>
              <a:rPr lang="en-US" dirty="0"/>
              <a:t> most from the SEC, 6</a:t>
            </a:r>
            <a:r>
              <a:rPr lang="en-US" baseline="30000" dirty="0"/>
              <a:t>th</a:t>
            </a:r>
            <a:r>
              <a:rPr lang="en-US" dirty="0"/>
              <a:t> most in the U.S. (3 of 31 alums)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061207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C58577-6643-4C20-AD50-04D931404346}" type="slidenum">
              <a:rPr lang="en-US" smtClean="0"/>
              <a:t>5</a:t>
            </a:fld>
            <a:endParaRPr lang="en-US" dirty="0"/>
          </a:p>
        </p:txBody>
      </p:sp>
    </p:spTree>
    <p:extLst>
      <p:ext uri="{BB962C8B-B14F-4D97-AF65-F5344CB8AC3E}">
        <p14:creationId xmlns:p14="http://schemas.microsoft.com/office/powerpoint/2010/main" val="1978678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C58577-6643-4C20-AD50-04D931404346}" type="slidenum">
              <a:rPr lang="en-US" smtClean="0"/>
              <a:t>6</a:t>
            </a:fld>
            <a:endParaRPr lang="en-US"/>
          </a:p>
        </p:txBody>
      </p:sp>
    </p:spTree>
    <p:extLst>
      <p:ext uri="{BB962C8B-B14F-4D97-AF65-F5344CB8AC3E}">
        <p14:creationId xmlns:p14="http://schemas.microsoft.com/office/powerpoint/2010/main" val="3650418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defTabSz="457200">
              <a:spcBef>
                <a:spcPct val="20000"/>
              </a:spcBef>
              <a:buFont typeface="Arial"/>
              <a:buChar char="•"/>
              <a:defRPr/>
            </a:pPr>
            <a:r>
              <a:rPr lang="en-US" dirty="0">
                <a:solidFill>
                  <a:srgbClr val="212121">
                    <a:lumMod val="75000"/>
                    <a:lumOff val="25000"/>
                  </a:srgbClr>
                </a:solidFill>
                <a:latin typeface="Arial" panose="020B0604020202020204" pitchFamily="34" charset="0"/>
                <a:cs typeface="Arial" panose="020B0604020202020204" pitchFamily="34" charset="0"/>
              </a:rPr>
              <a:t>4,371</a:t>
            </a:r>
            <a:r>
              <a:rPr kumimoji="0" lang="en-US" sz="1200" b="0" i="0" u="none" strike="noStrike" kern="1200" cap="none" spc="0" normalizeH="0" baseline="0" noProof="0" dirty="0">
                <a:ln>
                  <a:noFill/>
                </a:ln>
                <a:solidFill>
                  <a:srgbClr val="212121">
                    <a:lumMod val="75000"/>
                    <a:lumOff val="25000"/>
                  </a:srgbClr>
                </a:solidFill>
                <a:effectLst/>
                <a:uLnTx/>
                <a:uFillTx/>
                <a:latin typeface="Arial" panose="020B0604020202020204" pitchFamily="34" charset="0"/>
                <a:cs typeface="Arial" panose="020B0604020202020204" pitchFamily="34" charset="0"/>
              </a:rPr>
              <a:t> Students of Color Applicants – TN </a:t>
            </a:r>
          </a:p>
          <a:p>
            <a:endParaRPr lang="en-US" dirty="0"/>
          </a:p>
          <a:p>
            <a:r>
              <a:rPr lang="en-US" dirty="0">
                <a:cs typeface="Calibri"/>
              </a:rPr>
              <a:t>Hispanic trumps because of the "Regardless of Race"</a:t>
            </a:r>
          </a:p>
          <a:p>
            <a:r>
              <a:rPr lang="en-US" dirty="0">
                <a:cs typeface="Calibri"/>
              </a:rPr>
              <a:t>Two or More trumps all of the single race categories except Hispanic</a:t>
            </a:r>
          </a:p>
          <a:p>
            <a:r>
              <a:rPr lang="en-US" dirty="0">
                <a:cs typeface="Calibri"/>
              </a:rPr>
              <a:t>Non-Resident Aliens (International) are still asked the two questions, but are reported as this regardless of answers.</a:t>
            </a:r>
          </a:p>
          <a:p>
            <a:endParaRPr lang="en-US" dirty="0"/>
          </a:p>
        </p:txBody>
      </p:sp>
      <p:sp>
        <p:nvSpPr>
          <p:cNvPr id="4" name="Slide Number Placeholder 3"/>
          <p:cNvSpPr>
            <a:spLocks noGrp="1"/>
          </p:cNvSpPr>
          <p:nvPr>
            <p:ph type="sldNum" sz="quarter" idx="5"/>
          </p:nvPr>
        </p:nvSpPr>
        <p:spPr/>
        <p:txBody>
          <a:bodyPr/>
          <a:lstStyle/>
          <a:p>
            <a:fld id="{95729AF6-5DBD-FA4D-8108-E33ABFAB0FC1}" type="slidenum">
              <a:rPr lang="en-US" smtClean="0"/>
              <a:t>7</a:t>
            </a:fld>
            <a:endParaRPr lang="en-US"/>
          </a:p>
        </p:txBody>
      </p:sp>
    </p:spTree>
    <p:extLst>
      <p:ext uri="{BB962C8B-B14F-4D97-AF65-F5344CB8AC3E}">
        <p14:creationId xmlns:p14="http://schemas.microsoft.com/office/powerpoint/2010/main" val="1919271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8595B"/>
                </a:solidFill>
                <a:effectLst/>
                <a:uLnTx/>
                <a:uFillTx/>
                <a:latin typeface="Arial" panose="020B0604020202020204" pitchFamily="34" charset="0"/>
                <a:ea typeface="+mn-lt"/>
                <a:cs typeface="Arial" panose="020B0604020202020204" pitchFamily="34" charset="0"/>
              </a:rPr>
              <a:t>qualified with 4.0 core GPA</a:t>
            </a:r>
            <a:br>
              <a:rPr kumimoji="0" lang="en-US" sz="1200" b="0" i="0" u="none" strike="noStrike" kern="1200" cap="none" spc="0" normalizeH="0" baseline="0" noProof="0" dirty="0">
                <a:ln>
                  <a:noFill/>
                </a:ln>
                <a:solidFill>
                  <a:srgbClr val="58595B"/>
                </a:solidFill>
                <a:effectLst/>
                <a:uLnTx/>
                <a:uFillTx/>
                <a:latin typeface="Arial" panose="020B0604020202020204" pitchFamily="34" charset="0"/>
                <a:ea typeface="+mn-lt"/>
                <a:cs typeface="Arial" panose="020B0604020202020204" pitchFamily="34" charset="0"/>
              </a:rPr>
            </a:br>
            <a:r>
              <a:rPr kumimoji="0" lang="en-US" sz="1200" b="0" i="0" u="none" strike="noStrike" kern="1200" cap="none" spc="0" normalizeH="0" baseline="0" noProof="0" dirty="0">
                <a:ln>
                  <a:noFill/>
                </a:ln>
                <a:solidFill>
                  <a:srgbClr val="58595B"/>
                </a:solidFill>
                <a:effectLst/>
                <a:uLnTx/>
                <a:uFillTx/>
                <a:latin typeface="Arial" panose="020B0604020202020204" pitchFamily="34" charset="0"/>
                <a:ea typeface="+mn-lt"/>
                <a:cs typeface="Arial" panose="020B0604020202020204" pitchFamily="34" charset="0"/>
              </a:rPr>
              <a:t>1,083 students of color)</a:t>
            </a:r>
          </a:p>
          <a:p>
            <a:pPr marL="285750" marR="0" lvl="0"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1200" dirty="0">
                <a:solidFill>
                  <a:srgbClr val="58595B"/>
                </a:solidFill>
                <a:latin typeface="Arial" panose="020B0604020202020204" pitchFamily="34" charset="0"/>
                <a:ea typeface="+mn-lt"/>
                <a:cs typeface="Arial" panose="020B0604020202020204" pitchFamily="34" charset="0"/>
              </a:rPr>
              <a:t>top 10% designation</a:t>
            </a:r>
            <a:br>
              <a:rPr lang="en-US" sz="1200" dirty="0">
                <a:solidFill>
                  <a:srgbClr val="58595B"/>
                </a:solidFill>
                <a:latin typeface="Arial" panose="020B0604020202020204" pitchFamily="34" charset="0"/>
                <a:ea typeface="+mn-lt"/>
                <a:cs typeface="Arial" panose="020B0604020202020204" pitchFamily="34" charset="0"/>
              </a:rPr>
            </a:br>
            <a:r>
              <a:rPr lang="en-US" sz="1200" dirty="0">
                <a:solidFill>
                  <a:srgbClr val="58595B"/>
                </a:solidFill>
                <a:latin typeface="Arial" panose="020B0604020202020204" pitchFamily="34" charset="0"/>
                <a:ea typeface="+mn-lt"/>
                <a:cs typeface="Arial" panose="020B0604020202020204" pitchFamily="34" charset="0"/>
              </a:rPr>
              <a:t>44 students of color)</a:t>
            </a:r>
          </a:p>
          <a:p>
            <a:pPr marL="285750" marR="0" lvl="0"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58595B"/>
                </a:solidFill>
                <a:effectLst/>
                <a:uLnTx/>
                <a:uFillTx/>
                <a:latin typeface="Arial" panose="020B0604020202020204" pitchFamily="34" charset="0"/>
                <a:ea typeface="+mn-lt"/>
                <a:cs typeface="Arial" panose="020B0604020202020204" pitchFamily="34" charset="0"/>
              </a:rPr>
              <a:t>4.0 core GPA &amp; top 10% classification</a:t>
            </a:r>
            <a:br>
              <a:rPr kumimoji="0" lang="en-US" sz="1200" b="0" i="0" u="none" strike="noStrike" kern="1200" cap="none" spc="0" normalizeH="0" baseline="0" noProof="0" dirty="0">
                <a:ln>
                  <a:noFill/>
                </a:ln>
                <a:solidFill>
                  <a:srgbClr val="58595B"/>
                </a:solidFill>
                <a:effectLst/>
                <a:uLnTx/>
                <a:uFillTx/>
                <a:latin typeface="Arial" panose="020B0604020202020204" pitchFamily="34" charset="0"/>
                <a:ea typeface="+mn-lt"/>
                <a:cs typeface="Arial" panose="020B0604020202020204" pitchFamily="34" charset="0"/>
              </a:rPr>
            </a:br>
            <a:r>
              <a:rPr kumimoji="0" lang="en-US" sz="1200" b="0" i="0" u="none" strike="noStrike" kern="1200" cap="none" spc="0" normalizeH="0" baseline="0" noProof="0" dirty="0">
                <a:ln>
                  <a:noFill/>
                </a:ln>
                <a:solidFill>
                  <a:srgbClr val="58595B"/>
                </a:solidFill>
                <a:effectLst/>
                <a:uLnTx/>
                <a:uFillTx/>
                <a:latin typeface="Arial" panose="020B0604020202020204" pitchFamily="34" charset="0"/>
                <a:ea typeface="+mn-lt"/>
                <a:cs typeface="Arial" panose="020B0604020202020204" pitchFamily="34" charset="0"/>
              </a:rPr>
              <a:t>568 students of color</a:t>
            </a:r>
          </a:p>
          <a:p>
            <a:endParaRPr lang="en-US" dirty="0"/>
          </a:p>
        </p:txBody>
      </p:sp>
      <p:sp>
        <p:nvSpPr>
          <p:cNvPr id="4" name="Slide Number Placeholder 3"/>
          <p:cNvSpPr>
            <a:spLocks noGrp="1"/>
          </p:cNvSpPr>
          <p:nvPr>
            <p:ph type="sldNum" sz="quarter" idx="5"/>
          </p:nvPr>
        </p:nvSpPr>
        <p:spPr/>
        <p:txBody>
          <a:bodyPr/>
          <a:lstStyle/>
          <a:p>
            <a:fld id="{95729AF6-5DBD-FA4D-8108-E33ABFAB0FC1}" type="slidenum">
              <a:rPr lang="en-US" smtClean="0"/>
              <a:t>8</a:t>
            </a:fld>
            <a:endParaRPr lang="en-US"/>
          </a:p>
        </p:txBody>
      </p:sp>
    </p:spTree>
    <p:extLst>
      <p:ext uri="{BB962C8B-B14F-4D97-AF65-F5344CB8AC3E}">
        <p14:creationId xmlns:p14="http://schemas.microsoft.com/office/powerpoint/2010/main" val="872537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defTabSz="457200">
              <a:spcBef>
                <a:spcPct val="20000"/>
              </a:spcBef>
              <a:buFont typeface="Arial"/>
              <a:buChar char="•"/>
              <a:defRPr/>
            </a:pPr>
            <a:r>
              <a:rPr lang="en-US" dirty="0">
                <a:solidFill>
                  <a:srgbClr val="212121">
                    <a:lumMod val="75000"/>
                    <a:lumOff val="25000"/>
                  </a:srgbClr>
                </a:solidFill>
                <a:latin typeface="Arial" panose="020B0604020202020204" pitchFamily="34" charset="0"/>
                <a:cs typeface="Arial" panose="020B0604020202020204" pitchFamily="34" charset="0"/>
              </a:rPr>
              <a:t>1,098</a:t>
            </a:r>
            <a:r>
              <a:rPr kumimoji="0" lang="en-US" sz="1200" b="0" i="0" u="none" strike="noStrike" kern="1200" cap="none" spc="0" normalizeH="0" baseline="0" noProof="0" dirty="0">
                <a:ln>
                  <a:noFill/>
                </a:ln>
                <a:solidFill>
                  <a:srgbClr val="212121">
                    <a:lumMod val="75000"/>
                    <a:lumOff val="25000"/>
                  </a:srgbClr>
                </a:solidFill>
                <a:effectLst/>
                <a:uLnTx/>
                <a:uFillTx/>
                <a:latin typeface="Arial" panose="020B0604020202020204" pitchFamily="34" charset="0"/>
                <a:ea typeface="+mn-ea"/>
                <a:cs typeface="Arial" panose="020B0604020202020204" pitchFamily="34" charset="0"/>
              </a:rPr>
              <a:t> students of color confirms – TN </a:t>
            </a:r>
          </a:p>
          <a:p>
            <a:endParaRPr lang="en-US" dirty="0">
              <a:cs typeface="Calibri"/>
            </a:endParaRPr>
          </a:p>
          <a:p>
            <a:r>
              <a:rPr lang="en-US" dirty="0">
                <a:cs typeface="Calibri"/>
              </a:rPr>
              <a:t>Alaska, North and South Dakota not represented /// D.C and TN are included </a:t>
            </a:r>
          </a:p>
          <a:p>
            <a:r>
              <a:rPr lang="en-US" dirty="0">
                <a:cs typeface="Calibri"/>
              </a:rPr>
              <a:t>Cannon and Lake counties not represented</a:t>
            </a:r>
          </a:p>
          <a:p>
            <a:endParaRPr lang="en-US" dirty="0"/>
          </a:p>
        </p:txBody>
      </p:sp>
      <p:sp>
        <p:nvSpPr>
          <p:cNvPr id="4" name="Slide Number Placeholder 3"/>
          <p:cNvSpPr>
            <a:spLocks noGrp="1"/>
          </p:cNvSpPr>
          <p:nvPr>
            <p:ph type="sldNum" sz="quarter" idx="5"/>
          </p:nvPr>
        </p:nvSpPr>
        <p:spPr/>
        <p:txBody>
          <a:bodyPr/>
          <a:lstStyle/>
          <a:p>
            <a:fld id="{95729AF6-5DBD-FA4D-8108-E33ABFAB0FC1}" type="slidenum">
              <a:rPr lang="en-US" smtClean="0"/>
              <a:t>9</a:t>
            </a:fld>
            <a:endParaRPr lang="en-US"/>
          </a:p>
        </p:txBody>
      </p:sp>
    </p:spTree>
    <p:extLst>
      <p:ext uri="{BB962C8B-B14F-4D97-AF65-F5344CB8AC3E}">
        <p14:creationId xmlns:p14="http://schemas.microsoft.com/office/powerpoint/2010/main" val="1652560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A639F-C913-604D-8B8A-FB4B7446AB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656A16-B180-8E40-BE30-C8BB5BAE58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54221C-562D-F84D-9F05-7830F63158A6}"/>
              </a:ext>
            </a:extLst>
          </p:cNvPr>
          <p:cNvSpPr>
            <a:spLocks noGrp="1"/>
          </p:cNvSpPr>
          <p:nvPr>
            <p:ph type="dt" sz="half" idx="10"/>
          </p:nvPr>
        </p:nvSpPr>
        <p:spPr/>
        <p:txBody>
          <a:bodyPr/>
          <a:lstStyle/>
          <a:p>
            <a:fld id="{E87EB79E-4BA7-B946-AED3-8FB5E2B2D070}" type="datetimeFigureOut">
              <a:rPr lang="en-US" smtClean="0"/>
              <a:t>8/14/2024</a:t>
            </a:fld>
            <a:endParaRPr lang="en-US"/>
          </a:p>
        </p:txBody>
      </p:sp>
      <p:sp>
        <p:nvSpPr>
          <p:cNvPr id="5" name="Footer Placeholder 4">
            <a:extLst>
              <a:ext uri="{FF2B5EF4-FFF2-40B4-BE49-F238E27FC236}">
                <a16:creationId xmlns:a16="http://schemas.microsoft.com/office/drawing/2014/main" id="{42787065-D09C-9241-9C01-3CF20E7D73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0BA044-EB46-4D45-B86B-AA2F38F0B11E}"/>
              </a:ext>
            </a:extLst>
          </p:cNvPr>
          <p:cNvSpPr>
            <a:spLocks noGrp="1"/>
          </p:cNvSpPr>
          <p:nvPr>
            <p:ph type="sldNum" sz="quarter" idx="12"/>
          </p:nvPr>
        </p:nvSpPr>
        <p:spPr/>
        <p:txBody>
          <a:bodyPr/>
          <a:lstStyle/>
          <a:p>
            <a:fld id="{62872B86-102D-014E-B1E1-31F542A4AF9B}" type="slidenum">
              <a:rPr lang="en-US" smtClean="0"/>
              <a:t>‹#›</a:t>
            </a:fld>
            <a:endParaRPr lang="en-US"/>
          </a:p>
        </p:txBody>
      </p:sp>
    </p:spTree>
    <p:extLst>
      <p:ext uri="{BB962C8B-B14F-4D97-AF65-F5344CB8AC3E}">
        <p14:creationId xmlns:p14="http://schemas.microsoft.com/office/powerpoint/2010/main" val="2198735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99D16-5080-0E4C-9373-14666D99E4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D8E622-7EC6-6C4D-A7A1-AF0C41787C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EF49BF-61A6-BA45-BD9D-D965F372279D}"/>
              </a:ext>
            </a:extLst>
          </p:cNvPr>
          <p:cNvSpPr>
            <a:spLocks noGrp="1"/>
          </p:cNvSpPr>
          <p:nvPr>
            <p:ph type="dt" sz="half" idx="10"/>
          </p:nvPr>
        </p:nvSpPr>
        <p:spPr/>
        <p:txBody>
          <a:bodyPr/>
          <a:lstStyle/>
          <a:p>
            <a:fld id="{E87EB79E-4BA7-B946-AED3-8FB5E2B2D070}" type="datetimeFigureOut">
              <a:rPr lang="en-US" smtClean="0"/>
              <a:t>8/14/2024</a:t>
            </a:fld>
            <a:endParaRPr lang="en-US"/>
          </a:p>
        </p:txBody>
      </p:sp>
      <p:sp>
        <p:nvSpPr>
          <p:cNvPr id="5" name="Footer Placeholder 4">
            <a:extLst>
              <a:ext uri="{FF2B5EF4-FFF2-40B4-BE49-F238E27FC236}">
                <a16:creationId xmlns:a16="http://schemas.microsoft.com/office/drawing/2014/main" id="{E8C71BE7-A456-2A47-8686-ABD39F6F6B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A80AF2-4E7B-8441-818F-E4EB770F6CCC}"/>
              </a:ext>
            </a:extLst>
          </p:cNvPr>
          <p:cNvSpPr>
            <a:spLocks noGrp="1"/>
          </p:cNvSpPr>
          <p:nvPr>
            <p:ph type="sldNum" sz="quarter" idx="12"/>
          </p:nvPr>
        </p:nvSpPr>
        <p:spPr/>
        <p:txBody>
          <a:bodyPr/>
          <a:lstStyle/>
          <a:p>
            <a:fld id="{62872B86-102D-014E-B1E1-31F542A4AF9B}" type="slidenum">
              <a:rPr lang="en-US" smtClean="0"/>
              <a:t>‹#›</a:t>
            </a:fld>
            <a:endParaRPr lang="en-US"/>
          </a:p>
        </p:txBody>
      </p:sp>
    </p:spTree>
    <p:extLst>
      <p:ext uri="{BB962C8B-B14F-4D97-AF65-F5344CB8AC3E}">
        <p14:creationId xmlns:p14="http://schemas.microsoft.com/office/powerpoint/2010/main" val="787880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E5092F-7CDB-AC45-867B-038316E480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31810C-0FAE-C14E-8759-9CD0954930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16DB48-14E4-EF44-AB17-59FEFD354868}"/>
              </a:ext>
            </a:extLst>
          </p:cNvPr>
          <p:cNvSpPr>
            <a:spLocks noGrp="1"/>
          </p:cNvSpPr>
          <p:nvPr>
            <p:ph type="dt" sz="half" idx="10"/>
          </p:nvPr>
        </p:nvSpPr>
        <p:spPr/>
        <p:txBody>
          <a:bodyPr/>
          <a:lstStyle/>
          <a:p>
            <a:fld id="{E87EB79E-4BA7-B946-AED3-8FB5E2B2D070}" type="datetimeFigureOut">
              <a:rPr lang="en-US" smtClean="0"/>
              <a:t>8/14/2024</a:t>
            </a:fld>
            <a:endParaRPr lang="en-US"/>
          </a:p>
        </p:txBody>
      </p:sp>
      <p:sp>
        <p:nvSpPr>
          <p:cNvPr id="5" name="Footer Placeholder 4">
            <a:extLst>
              <a:ext uri="{FF2B5EF4-FFF2-40B4-BE49-F238E27FC236}">
                <a16:creationId xmlns:a16="http://schemas.microsoft.com/office/drawing/2014/main" id="{0D992BCB-4D3C-A84F-9F20-6975645EFD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C198BD-6F53-4642-BB7A-D853650548C1}"/>
              </a:ext>
            </a:extLst>
          </p:cNvPr>
          <p:cNvSpPr>
            <a:spLocks noGrp="1"/>
          </p:cNvSpPr>
          <p:nvPr>
            <p:ph type="sldNum" sz="quarter" idx="12"/>
          </p:nvPr>
        </p:nvSpPr>
        <p:spPr/>
        <p:txBody>
          <a:bodyPr/>
          <a:lstStyle/>
          <a:p>
            <a:fld id="{62872B86-102D-014E-B1E1-31F542A4AF9B}" type="slidenum">
              <a:rPr lang="en-US" smtClean="0"/>
              <a:t>‹#›</a:t>
            </a:fld>
            <a:endParaRPr lang="en-US"/>
          </a:p>
        </p:txBody>
      </p:sp>
    </p:spTree>
    <p:extLst>
      <p:ext uri="{BB962C8B-B14F-4D97-AF65-F5344CB8AC3E}">
        <p14:creationId xmlns:p14="http://schemas.microsoft.com/office/powerpoint/2010/main" val="2318987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Big Orang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A0CC2D-344E-614E-B4FE-49AFCA519276}"/>
              </a:ext>
            </a:extLst>
          </p:cNvPr>
          <p:cNvSpPr/>
          <p:nvPr userDrawn="1"/>
        </p:nvSpPr>
        <p:spPr>
          <a:xfrm>
            <a:off x="0" y="3583459"/>
            <a:ext cx="12192000" cy="3274541"/>
          </a:xfrm>
          <a:prstGeom prst="rect">
            <a:avLst/>
          </a:prstGeom>
          <a:solidFill>
            <a:srgbClr val="FF7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0" y="1449892"/>
            <a:ext cx="10972800" cy="1143000"/>
          </a:xfrm>
        </p:spPr>
        <p:txBody>
          <a:bodyPr/>
          <a:lstStyle>
            <a:lvl1pPr algn="ctr">
              <a:defRPr b="1" i="0">
                <a:solidFill>
                  <a:srgbClr val="58595B"/>
                </a:solidFill>
                <a:latin typeface="Gotham Ultra" pitchFamily="2" charset="0"/>
                <a:cs typeface="Gotham Ultra" pitchFamily="2" charset="0"/>
              </a:defRPr>
            </a:lvl1pPr>
          </a:lstStyle>
          <a:p>
            <a:r>
              <a:rPr lang="en-US" dirty="0"/>
              <a:t>Click to edit Master title style</a:t>
            </a:r>
          </a:p>
        </p:txBody>
      </p:sp>
      <p:sp>
        <p:nvSpPr>
          <p:cNvPr id="4" name="Subtitle 2"/>
          <p:cNvSpPr>
            <a:spLocks noGrp="1"/>
          </p:cNvSpPr>
          <p:nvPr>
            <p:ph type="subTitle" idx="1"/>
          </p:nvPr>
        </p:nvSpPr>
        <p:spPr>
          <a:xfrm>
            <a:off x="1828800" y="2694277"/>
            <a:ext cx="8534400" cy="1223675"/>
          </a:xfrm>
          <a:prstGeom prst="rect">
            <a:avLst/>
          </a:prstGeom>
        </p:spPr>
        <p:txBody>
          <a:bodyPr/>
          <a:lstStyle>
            <a:lvl1pPr marL="0" indent="0" algn="ctr">
              <a:buNone/>
              <a:defRPr b="0" i="0">
                <a:solidFill>
                  <a:srgbClr val="58595B"/>
                </a:solidFill>
                <a:latin typeface="Gotham Book" pitchFamily="2" charset="0"/>
                <a:cs typeface="Gotham Book"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pic>
        <p:nvPicPr>
          <p:cNvPr id="5" name="Picture 4" descr="UT_logo_KNOCKOUT.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85573" y="4206645"/>
            <a:ext cx="2620857" cy="1758297"/>
          </a:xfrm>
          <a:prstGeom prst="rect">
            <a:avLst/>
          </a:prstGeom>
        </p:spPr>
      </p:pic>
    </p:spTree>
    <p:extLst>
      <p:ext uri="{BB962C8B-B14F-4D97-AF65-F5344CB8AC3E}">
        <p14:creationId xmlns:p14="http://schemas.microsoft.com/office/powerpoint/2010/main" val="1146362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9155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655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6993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361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0999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25439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687824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58DEA-90FF-0D46-AFB5-DBACD63361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D0680B-E0FF-2646-94EE-FB09048FFD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E692C1-2D22-E64E-8A73-4D2601E4E839}"/>
              </a:ext>
            </a:extLst>
          </p:cNvPr>
          <p:cNvSpPr>
            <a:spLocks noGrp="1"/>
          </p:cNvSpPr>
          <p:nvPr>
            <p:ph type="dt" sz="half" idx="10"/>
          </p:nvPr>
        </p:nvSpPr>
        <p:spPr/>
        <p:txBody>
          <a:bodyPr/>
          <a:lstStyle/>
          <a:p>
            <a:fld id="{E87EB79E-4BA7-B946-AED3-8FB5E2B2D070}" type="datetimeFigureOut">
              <a:rPr lang="en-US" smtClean="0"/>
              <a:t>8/14/2024</a:t>
            </a:fld>
            <a:endParaRPr lang="en-US"/>
          </a:p>
        </p:txBody>
      </p:sp>
      <p:sp>
        <p:nvSpPr>
          <p:cNvPr id="5" name="Footer Placeholder 4">
            <a:extLst>
              <a:ext uri="{FF2B5EF4-FFF2-40B4-BE49-F238E27FC236}">
                <a16:creationId xmlns:a16="http://schemas.microsoft.com/office/drawing/2014/main" id="{E9FE9F6C-3F4E-894D-9A6E-E1D6C462A2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597AD3-53EE-3443-AF0D-4A1BA9E32450}"/>
              </a:ext>
            </a:extLst>
          </p:cNvPr>
          <p:cNvSpPr>
            <a:spLocks noGrp="1"/>
          </p:cNvSpPr>
          <p:nvPr>
            <p:ph type="sldNum" sz="quarter" idx="12"/>
          </p:nvPr>
        </p:nvSpPr>
        <p:spPr/>
        <p:txBody>
          <a:bodyPr/>
          <a:lstStyle/>
          <a:p>
            <a:fld id="{62872B86-102D-014E-B1E1-31F542A4AF9B}" type="slidenum">
              <a:rPr lang="en-US" smtClean="0"/>
              <a:t>‹#›</a:t>
            </a:fld>
            <a:endParaRPr lang="en-US"/>
          </a:p>
        </p:txBody>
      </p:sp>
    </p:spTree>
    <p:extLst>
      <p:ext uri="{BB962C8B-B14F-4D97-AF65-F5344CB8AC3E}">
        <p14:creationId xmlns:p14="http://schemas.microsoft.com/office/powerpoint/2010/main" val="14968249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31910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483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30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Subtitle | Pictur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1860186"/>
            <a:ext cx="12192000" cy="2822575"/>
          </a:xfrm>
        </p:spPr>
        <p:txBody>
          <a:bodyPr/>
          <a:lstStyle/>
          <a:p>
            <a:r>
              <a:rPr lang="en-US" dirty="0"/>
              <a:t>Click icon to add picture</a:t>
            </a:r>
          </a:p>
        </p:txBody>
      </p:sp>
      <p:sp>
        <p:nvSpPr>
          <p:cNvPr id="8" name="Title 14"/>
          <p:cNvSpPr>
            <a:spLocks noGrp="1"/>
          </p:cNvSpPr>
          <p:nvPr>
            <p:ph type="title"/>
          </p:nvPr>
        </p:nvSpPr>
        <p:spPr>
          <a:xfrm>
            <a:off x="838200" y="308482"/>
            <a:ext cx="10515600" cy="783944"/>
          </a:xfrm>
        </p:spPr>
        <p:txBody>
          <a:bodyPr/>
          <a:lstStyle>
            <a:lvl1pPr>
              <a:defRPr>
                <a:solidFill>
                  <a:schemeClr val="bg1">
                    <a:lumMod val="50000"/>
                  </a:schemeClr>
                </a:solidFill>
              </a:defRPr>
            </a:lvl1pPr>
          </a:lstStyle>
          <a:p>
            <a:r>
              <a:rPr lang="en-US"/>
              <a:t>Click to edit Master title style</a:t>
            </a:r>
          </a:p>
        </p:txBody>
      </p:sp>
      <p:sp>
        <p:nvSpPr>
          <p:cNvPr id="9" name="Text Placeholder 23"/>
          <p:cNvSpPr>
            <a:spLocks noGrp="1"/>
          </p:cNvSpPr>
          <p:nvPr>
            <p:ph type="body" sz="quarter" idx="11"/>
          </p:nvPr>
        </p:nvSpPr>
        <p:spPr>
          <a:xfrm>
            <a:off x="838201" y="1076242"/>
            <a:ext cx="10515600" cy="526488"/>
          </a:xfrm>
        </p:spPr>
        <p:txBody>
          <a:bodyPr/>
          <a:lstStyle>
            <a:lvl1pPr>
              <a:defRPr>
                <a:solidFill>
                  <a:schemeClr val="bg1">
                    <a:lumMod val="50000"/>
                  </a:schemeClr>
                </a:solidFill>
              </a:defRPr>
            </a:lvl1pPr>
          </a:lstStyle>
          <a:p>
            <a:pPr lvl="0"/>
            <a:r>
              <a:rPr lang="en-US"/>
              <a:t>Edit Master text styles</a:t>
            </a:r>
          </a:p>
        </p:txBody>
      </p:sp>
      <p:cxnSp>
        <p:nvCxnSpPr>
          <p:cNvPr id="10" name="Straight Connector 9"/>
          <p:cNvCxnSpPr/>
          <p:nvPr userDrawn="1"/>
        </p:nvCxnSpPr>
        <p:spPr>
          <a:xfrm>
            <a:off x="5367755" y="908854"/>
            <a:ext cx="1456491" cy="0"/>
          </a:xfrm>
          <a:prstGeom prst="line">
            <a:avLst/>
          </a:prstGeom>
          <a:ln>
            <a:solidFill>
              <a:srgbClr val="FF81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523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1320FA-20BC-9540-979B-8B2AA4E17DCC}"/>
              </a:ext>
            </a:extLst>
          </p:cNvPr>
          <p:cNvSpPr/>
          <p:nvPr userDrawn="1"/>
        </p:nvSpPr>
        <p:spPr>
          <a:xfrm>
            <a:off x="335756" y="0"/>
            <a:ext cx="989806" cy="54000"/>
          </a:xfrm>
          <a:prstGeom prst="rect">
            <a:avLst/>
          </a:prstGeom>
          <a:solidFill>
            <a:srgbClr val="00A8E2"/>
          </a:solidFill>
          <a:ln>
            <a:solidFill>
              <a:srgbClr val="00A8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dirty="0">
              <a:latin typeface="Gotham Book" pitchFamily="2" charset="0"/>
            </a:endParaRPr>
          </a:p>
        </p:txBody>
      </p:sp>
      <p:sp>
        <p:nvSpPr>
          <p:cNvPr id="3" name="Oval 2">
            <a:extLst>
              <a:ext uri="{FF2B5EF4-FFF2-40B4-BE49-F238E27FC236}">
                <a16:creationId xmlns:a16="http://schemas.microsoft.com/office/drawing/2014/main" id="{DDB43B03-CB6B-854B-B54B-239F4B82DE26}"/>
              </a:ext>
            </a:extLst>
          </p:cNvPr>
          <p:cNvSpPr/>
          <p:nvPr userDrawn="1"/>
        </p:nvSpPr>
        <p:spPr>
          <a:xfrm>
            <a:off x="10932341" y="6424036"/>
            <a:ext cx="315589" cy="315589"/>
          </a:xfrm>
          <a:prstGeom prst="ellipse">
            <a:avLst/>
          </a:prstGeom>
          <a:solidFill>
            <a:srgbClr val="00A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otham Book" pitchFamily="2" charset="0"/>
            </a:endParaRPr>
          </a:p>
        </p:txBody>
      </p:sp>
      <p:sp>
        <p:nvSpPr>
          <p:cNvPr id="4" name="Rectangle 3">
            <a:extLst>
              <a:ext uri="{FF2B5EF4-FFF2-40B4-BE49-F238E27FC236}">
                <a16:creationId xmlns:a16="http://schemas.microsoft.com/office/drawing/2014/main" id="{E51FB61A-686A-BC47-829F-4E930C1C788D}"/>
              </a:ext>
            </a:extLst>
          </p:cNvPr>
          <p:cNvSpPr/>
          <p:nvPr userDrawn="1"/>
        </p:nvSpPr>
        <p:spPr>
          <a:xfrm>
            <a:off x="10904244" y="6451025"/>
            <a:ext cx="349776" cy="261610"/>
          </a:xfrm>
          <a:prstGeom prst="rect">
            <a:avLst/>
          </a:prstGeom>
        </p:spPr>
        <p:txBody>
          <a:bodyPr wrap="none">
            <a:spAutoFit/>
          </a:bodyPr>
          <a:lstStyle/>
          <a:p>
            <a:pPr algn="ctr"/>
            <a:fld id="{52D6D798-CB88-473E-97C8-67A016EA1979}" type="slidenum">
              <a:rPr lang="en-US" sz="110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11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6" name="Rectangle 15">
            <a:extLst>
              <a:ext uri="{FF2B5EF4-FFF2-40B4-BE49-F238E27FC236}">
                <a16:creationId xmlns:a16="http://schemas.microsoft.com/office/drawing/2014/main" id="{7EF630C6-4A28-FA46-881F-4E6C6E050119}"/>
              </a:ext>
            </a:extLst>
          </p:cNvPr>
          <p:cNvSpPr/>
          <p:nvPr userDrawn="1"/>
        </p:nvSpPr>
        <p:spPr>
          <a:xfrm>
            <a:off x="11977141" y="0"/>
            <a:ext cx="214859"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otham Book" pitchFamily="2" charset="0"/>
            </a:endParaRPr>
          </a:p>
        </p:txBody>
      </p:sp>
      <p:pic>
        <p:nvPicPr>
          <p:cNvPr id="17" name="Picture 16">
            <a:extLst>
              <a:ext uri="{FF2B5EF4-FFF2-40B4-BE49-F238E27FC236}">
                <a16:creationId xmlns:a16="http://schemas.microsoft.com/office/drawing/2014/main" id="{D2710F87-3D66-0D44-BB37-B8DB640CEA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79444" y="269183"/>
            <a:ext cx="1246748" cy="538042"/>
          </a:xfrm>
          <a:prstGeom prst="rect">
            <a:avLst/>
          </a:prstGeom>
        </p:spPr>
      </p:pic>
      <p:sp>
        <p:nvSpPr>
          <p:cNvPr id="19" name="Rounded Rectangle 18">
            <a:extLst>
              <a:ext uri="{FF2B5EF4-FFF2-40B4-BE49-F238E27FC236}">
                <a16:creationId xmlns:a16="http://schemas.microsoft.com/office/drawing/2014/main" id="{03FF0752-3F76-1946-85A4-F085149690F2}"/>
              </a:ext>
            </a:extLst>
          </p:cNvPr>
          <p:cNvSpPr/>
          <p:nvPr userDrawn="1"/>
        </p:nvSpPr>
        <p:spPr>
          <a:xfrm>
            <a:off x="838200" y="6268029"/>
            <a:ext cx="10515600" cy="45719"/>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otham Book" pitchFamily="2" charset="0"/>
            </a:endParaRPr>
          </a:p>
        </p:txBody>
      </p:sp>
    </p:spTree>
    <p:extLst>
      <p:ext uri="{BB962C8B-B14F-4D97-AF65-F5344CB8AC3E}">
        <p14:creationId xmlns:p14="http://schemas.microsoft.com/office/powerpoint/2010/main" val="2833404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3815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range 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A66D7E-F087-1D4D-AAF2-F9CC9E3AC93D}"/>
              </a:ext>
            </a:extLst>
          </p:cNvPr>
          <p:cNvSpPr/>
          <p:nvPr userDrawn="1"/>
        </p:nvSpPr>
        <p:spPr>
          <a:xfrm>
            <a:off x="335756" y="0"/>
            <a:ext cx="989806" cy="54000"/>
          </a:xfrm>
          <a:prstGeom prst="rect">
            <a:avLst/>
          </a:prstGeom>
          <a:solidFill>
            <a:srgbClr val="FF8300"/>
          </a:solidFill>
          <a:ln>
            <a:solidFill>
              <a:srgbClr val="FF8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dirty="0">
              <a:latin typeface="Gotham Book" pitchFamily="2" charset="0"/>
            </a:endParaRPr>
          </a:p>
        </p:txBody>
      </p:sp>
    </p:spTree>
    <p:extLst>
      <p:ext uri="{BB962C8B-B14F-4D97-AF65-F5344CB8AC3E}">
        <p14:creationId xmlns:p14="http://schemas.microsoft.com/office/powerpoint/2010/main" val="1650397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1" y="1825625"/>
            <a:ext cx="3214815" cy="4351338"/>
          </a:xfrm>
          <a:prstGeom prst="rect">
            <a:avLst/>
          </a:prstGeom>
        </p:spPr>
        <p:txBody>
          <a:bodyPr/>
          <a:lstStyle>
            <a:lvl1pPr>
              <a:defRPr sz="2400" b="0" i="0">
                <a:solidFill>
                  <a:srgbClr val="58595B"/>
                </a:solidFill>
                <a:latin typeface="Gotham Book" pitchFamily="2" charset="0"/>
                <a:cs typeface="Gotham Book" pitchFamily="2" charset="0"/>
              </a:defRPr>
            </a:lvl1pPr>
            <a:lvl2pPr>
              <a:defRPr sz="2000" b="0" i="0">
                <a:solidFill>
                  <a:srgbClr val="58595B"/>
                </a:solidFill>
                <a:latin typeface="Gotham Book" pitchFamily="2" charset="0"/>
                <a:cs typeface="Gotham Book" pitchFamily="2" charset="0"/>
              </a:defRPr>
            </a:lvl2pPr>
            <a:lvl3pPr>
              <a:defRPr sz="1800" b="0" i="0">
                <a:solidFill>
                  <a:srgbClr val="58595B"/>
                </a:solidFill>
                <a:latin typeface="Gotham Book" pitchFamily="2" charset="0"/>
                <a:cs typeface="Gotham Book" pitchFamily="2" charset="0"/>
              </a:defRPr>
            </a:lvl3pPr>
            <a:lvl4pPr>
              <a:defRPr sz="1600" b="0" i="0">
                <a:solidFill>
                  <a:srgbClr val="58595B"/>
                </a:solidFill>
                <a:latin typeface="Gotham Book" pitchFamily="2" charset="0"/>
                <a:cs typeface="Gotham Book" pitchFamily="2" charset="0"/>
              </a:defRPr>
            </a:lvl4pPr>
            <a:lvl5pPr>
              <a:defRPr sz="1600" b="0" i="0">
                <a:solidFill>
                  <a:srgbClr val="58595B"/>
                </a:solidFill>
                <a:latin typeface="Gotham Book" pitchFamily="2" charset="0"/>
                <a:cs typeface="Gotham Book"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a:extLst>
              <a:ext uri="{FF2B5EF4-FFF2-40B4-BE49-F238E27FC236}">
                <a16:creationId xmlns:a16="http://schemas.microsoft.com/office/drawing/2014/main" id="{78266883-B9DB-3A47-A8BC-3119F9E37DCE}"/>
              </a:ext>
            </a:extLst>
          </p:cNvPr>
          <p:cNvSpPr>
            <a:spLocks noGrp="1"/>
          </p:cNvSpPr>
          <p:nvPr>
            <p:ph type="title"/>
          </p:nvPr>
        </p:nvSpPr>
        <p:spPr/>
        <p:txBody>
          <a:bodyPr/>
          <a:lstStyle>
            <a:lvl1pPr>
              <a:defRPr b="1" i="0">
                <a:solidFill>
                  <a:srgbClr val="58595B"/>
                </a:solidFill>
                <a:latin typeface="Gotham Ultra" pitchFamily="2" charset="0"/>
                <a:cs typeface="Gotham Ultra" pitchFamily="2" charset="0"/>
              </a:defRPr>
            </a:lvl1pPr>
          </a:lstStyle>
          <a:p>
            <a:r>
              <a:rPr lang="en-US" dirty="0"/>
              <a:t>Click to edit Master title style</a:t>
            </a:r>
          </a:p>
        </p:txBody>
      </p:sp>
      <p:sp>
        <p:nvSpPr>
          <p:cNvPr id="10" name="Date Placeholder 3">
            <a:extLst>
              <a:ext uri="{FF2B5EF4-FFF2-40B4-BE49-F238E27FC236}">
                <a16:creationId xmlns:a16="http://schemas.microsoft.com/office/drawing/2014/main" id="{B6B8D027-6FD5-F740-8536-80D9B727EBC9}"/>
              </a:ext>
            </a:extLst>
          </p:cNvPr>
          <p:cNvSpPr>
            <a:spLocks noGrp="1"/>
          </p:cNvSpPr>
          <p:nvPr>
            <p:ph type="dt" sz="half" idx="10"/>
          </p:nvPr>
        </p:nvSpPr>
        <p:spPr>
          <a:xfrm>
            <a:off x="838200" y="6356350"/>
            <a:ext cx="2743200" cy="365125"/>
          </a:xfrm>
          <a:prstGeom prst="rect">
            <a:avLst/>
          </a:prstGeom>
        </p:spPr>
        <p:txBody>
          <a:bodyPr/>
          <a:lstStyle>
            <a:lvl1pPr>
              <a:defRPr b="0" i="0">
                <a:latin typeface="Gotham Book" pitchFamily="2" charset="0"/>
                <a:cs typeface="Gotham Book" pitchFamily="2" charset="0"/>
              </a:defRPr>
            </a:lvl1pPr>
          </a:lstStyle>
          <a:p>
            <a:fld id="{45C6984A-4728-421E-B095-D1019AE9A57F}" type="datetimeFigureOut">
              <a:rPr lang="en-US" smtClean="0"/>
              <a:pPr/>
              <a:t>8/14/2024</a:t>
            </a:fld>
            <a:endParaRPr lang="en-US"/>
          </a:p>
        </p:txBody>
      </p:sp>
      <p:sp>
        <p:nvSpPr>
          <p:cNvPr id="11" name="Footer Placeholder 4">
            <a:extLst>
              <a:ext uri="{FF2B5EF4-FFF2-40B4-BE49-F238E27FC236}">
                <a16:creationId xmlns:a16="http://schemas.microsoft.com/office/drawing/2014/main" id="{15A6068D-A2A3-9A4C-9543-56C11C4BDD1B}"/>
              </a:ext>
            </a:extLst>
          </p:cNvPr>
          <p:cNvSpPr>
            <a:spLocks noGrp="1"/>
          </p:cNvSpPr>
          <p:nvPr>
            <p:ph type="ftr" sz="quarter" idx="11"/>
          </p:nvPr>
        </p:nvSpPr>
        <p:spPr>
          <a:xfrm>
            <a:off x="4038600" y="6356350"/>
            <a:ext cx="4114800" cy="365125"/>
          </a:xfrm>
          <a:prstGeom prst="rect">
            <a:avLst/>
          </a:prstGeom>
        </p:spPr>
        <p:txBody>
          <a:bodyPr/>
          <a:lstStyle>
            <a:lvl1pPr>
              <a:defRPr b="0" i="0">
                <a:latin typeface="Gotham Book" pitchFamily="2" charset="0"/>
                <a:cs typeface="Gotham Book" pitchFamily="2" charset="0"/>
              </a:defRPr>
            </a:lvl1pPr>
          </a:lstStyle>
          <a:p>
            <a:endParaRPr lang="en-US"/>
          </a:p>
        </p:txBody>
      </p:sp>
      <p:sp>
        <p:nvSpPr>
          <p:cNvPr id="12" name="Slide Number Placeholder 5">
            <a:extLst>
              <a:ext uri="{FF2B5EF4-FFF2-40B4-BE49-F238E27FC236}">
                <a16:creationId xmlns:a16="http://schemas.microsoft.com/office/drawing/2014/main" id="{634948B9-8567-6C46-8AC6-311BF6757127}"/>
              </a:ext>
            </a:extLst>
          </p:cNvPr>
          <p:cNvSpPr>
            <a:spLocks noGrp="1"/>
          </p:cNvSpPr>
          <p:nvPr>
            <p:ph type="sldNum" sz="quarter" idx="12"/>
          </p:nvPr>
        </p:nvSpPr>
        <p:spPr>
          <a:xfrm>
            <a:off x="8610600" y="6356350"/>
            <a:ext cx="2743200" cy="365125"/>
          </a:xfrm>
          <a:prstGeom prst="rect">
            <a:avLst/>
          </a:prstGeom>
        </p:spPr>
        <p:txBody>
          <a:bodyPr/>
          <a:lstStyle/>
          <a:p>
            <a:fld id="{212AE4FD-89E1-4A3D-A7BE-42024533A9D7}" type="slidenum">
              <a:rPr lang="en-US" smtClean="0"/>
              <a:t>‹#›</a:t>
            </a:fld>
            <a:endParaRPr lang="en-US"/>
          </a:p>
        </p:txBody>
      </p:sp>
      <p:sp>
        <p:nvSpPr>
          <p:cNvPr id="13" name="Content Placeholder 2">
            <a:extLst>
              <a:ext uri="{FF2B5EF4-FFF2-40B4-BE49-F238E27FC236}">
                <a16:creationId xmlns:a16="http://schemas.microsoft.com/office/drawing/2014/main" id="{F31D0D71-FA9B-8E42-9B2B-3F3BEAB7F39B}"/>
              </a:ext>
            </a:extLst>
          </p:cNvPr>
          <p:cNvSpPr>
            <a:spLocks noGrp="1"/>
          </p:cNvSpPr>
          <p:nvPr>
            <p:ph sz="half" idx="13"/>
          </p:nvPr>
        </p:nvSpPr>
        <p:spPr>
          <a:xfrm>
            <a:off x="4488592" y="1825625"/>
            <a:ext cx="3214815" cy="4351338"/>
          </a:xfrm>
          <a:prstGeom prst="rect">
            <a:avLst/>
          </a:prstGeom>
        </p:spPr>
        <p:txBody>
          <a:bodyPr/>
          <a:lstStyle>
            <a:lvl1pPr>
              <a:defRPr sz="2400" b="0" i="0">
                <a:solidFill>
                  <a:srgbClr val="58595B"/>
                </a:solidFill>
                <a:latin typeface="Gotham Book" pitchFamily="2" charset="0"/>
                <a:cs typeface="Gotham Book" pitchFamily="2" charset="0"/>
              </a:defRPr>
            </a:lvl1pPr>
            <a:lvl2pPr>
              <a:defRPr sz="2000" b="0" i="0">
                <a:solidFill>
                  <a:srgbClr val="58595B"/>
                </a:solidFill>
                <a:latin typeface="Gotham Book" pitchFamily="2" charset="0"/>
                <a:cs typeface="Gotham Book" pitchFamily="2" charset="0"/>
              </a:defRPr>
            </a:lvl2pPr>
            <a:lvl3pPr>
              <a:defRPr sz="1800" b="0" i="0">
                <a:solidFill>
                  <a:srgbClr val="58595B"/>
                </a:solidFill>
                <a:latin typeface="Gotham Book" pitchFamily="2" charset="0"/>
                <a:cs typeface="Gotham Book" pitchFamily="2" charset="0"/>
              </a:defRPr>
            </a:lvl3pPr>
            <a:lvl4pPr>
              <a:defRPr sz="1600" b="0" i="0">
                <a:solidFill>
                  <a:srgbClr val="58595B"/>
                </a:solidFill>
                <a:latin typeface="Gotham Book" pitchFamily="2" charset="0"/>
                <a:cs typeface="Gotham Book" pitchFamily="2" charset="0"/>
              </a:defRPr>
            </a:lvl4pPr>
            <a:lvl5pPr>
              <a:defRPr sz="1600" b="0" i="0">
                <a:solidFill>
                  <a:srgbClr val="58595B"/>
                </a:solidFill>
                <a:latin typeface="Gotham Book" pitchFamily="2" charset="0"/>
                <a:cs typeface="Gotham Book"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6328A2FC-191D-5B4B-8DD8-773653E9FB84}"/>
              </a:ext>
            </a:extLst>
          </p:cNvPr>
          <p:cNvSpPr>
            <a:spLocks noGrp="1"/>
          </p:cNvSpPr>
          <p:nvPr>
            <p:ph sz="half" idx="14"/>
          </p:nvPr>
        </p:nvSpPr>
        <p:spPr>
          <a:xfrm>
            <a:off x="8138985" y="1825625"/>
            <a:ext cx="3214815" cy="4351338"/>
          </a:xfrm>
          <a:prstGeom prst="rect">
            <a:avLst/>
          </a:prstGeom>
        </p:spPr>
        <p:txBody>
          <a:bodyPr/>
          <a:lstStyle>
            <a:lvl1pPr>
              <a:defRPr sz="2400" b="0" i="0">
                <a:solidFill>
                  <a:srgbClr val="58595B"/>
                </a:solidFill>
                <a:latin typeface="Gotham Book" pitchFamily="2" charset="0"/>
                <a:cs typeface="Gotham Book" pitchFamily="2" charset="0"/>
              </a:defRPr>
            </a:lvl1pPr>
            <a:lvl2pPr>
              <a:defRPr sz="2000" b="0" i="0">
                <a:solidFill>
                  <a:srgbClr val="58595B"/>
                </a:solidFill>
                <a:latin typeface="Gotham Book" pitchFamily="2" charset="0"/>
                <a:cs typeface="Gotham Book" pitchFamily="2" charset="0"/>
              </a:defRPr>
            </a:lvl2pPr>
            <a:lvl3pPr>
              <a:defRPr sz="1800" b="0" i="0">
                <a:solidFill>
                  <a:srgbClr val="58595B"/>
                </a:solidFill>
                <a:latin typeface="Gotham Book" pitchFamily="2" charset="0"/>
                <a:cs typeface="Gotham Book" pitchFamily="2" charset="0"/>
              </a:defRPr>
            </a:lvl3pPr>
            <a:lvl4pPr>
              <a:defRPr sz="1600" b="0" i="0">
                <a:solidFill>
                  <a:srgbClr val="58595B"/>
                </a:solidFill>
                <a:latin typeface="Gotham Book" pitchFamily="2" charset="0"/>
                <a:cs typeface="Gotham Book" pitchFamily="2" charset="0"/>
              </a:defRPr>
            </a:lvl4pPr>
            <a:lvl5pPr>
              <a:defRPr sz="1600" b="0" i="0">
                <a:solidFill>
                  <a:srgbClr val="58595B"/>
                </a:solidFill>
                <a:latin typeface="Gotham Book" pitchFamily="2" charset="0"/>
                <a:cs typeface="Gotham Book"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id="{826439FB-25C6-3B47-A30C-A0CF180E79C1}"/>
              </a:ext>
            </a:extLst>
          </p:cNvPr>
          <p:cNvCxnSpPr/>
          <p:nvPr userDrawn="1"/>
        </p:nvCxnSpPr>
        <p:spPr>
          <a:xfrm>
            <a:off x="838200" y="1451790"/>
            <a:ext cx="10515600" cy="0"/>
          </a:xfrm>
          <a:prstGeom prst="line">
            <a:avLst/>
          </a:prstGeom>
          <a:ln w="101600">
            <a:solidFill>
              <a:srgbClr val="FF7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38036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Big Orange">
  <p:cSld name="Title: Big Orange">
    <p:bg>
      <p:bgPr>
        <a:solidFill>
          <a:schemeClr val="lt1"/>
        </a:solidFill>
        <a:effectLst/>
      </p:bgPr>
    </p:bg>
    <p:spTree>
      <p:nvGrpSpPr>
        <p:cNvPr id="1" name="Shape 16"/>
        <p:cNvGrpSpPr/>
        <p:nvPr/>
      </p:nvGrpSpPr>
      <p:grpSpPr>
        <a:xfrm>
          <a:off x="0" y="0"/>
          <a:ext cx="0" cy="0"/>
          <a:chOff x="0" y="0"/>
          <a:chExt cx="0" cy="0"/>
        </a:xfrm>
      </p:grpSpPr>
      <p:sp>
        <p:nvSpPr>
          <p:cNvPr id="17" name="Google Shape;17;p33"/>
          <p:cNvSpPr/>
          <p:nvPr/>
        </p:nvSpPr>
        <p:spPr>
          <a:xfrm>
            <a:off x="0" y="3583459"/>
            <a:ext cx="12192000" cy="3274541"/>
          </a:xfrm>
          <a:prstGeom prst="rect">
            <a:avLst/>
          </a:prstGeom>
          <a:solidFill>
            <a:srgbClr val="FF79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 name="Google Shape;18;p33"/>
          <p:cNvSpPr txBox="1">
            <a:spLocks noGrp="1"/>
          </p:cNvSpPr>
          <p:nvPr>
            <p:ph type="title"/>
          </p:nvPr>
        </p:nvSpPr>
        <p:spPr>
          <a:xfrm>
            <a:off x="609600" y="1449892"/>
            <a:ext cx="10972800" cy="11430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58595B"/>
              </a:buClr>
              <a:buSzPts val="4400"/>
              <a:buFont typeface="Ultra"/>
              <a:buNone/>
              <a:defRPr b="1" i="0">
                <a:solidFill>
                  <a:srgbClr val="58595B"/>
                </a:solidFill>
                <a:latin typeface="Ultra"/>
                <a:ea typeface="Ultra"/>
                <a:cs typeface="Ultra"/>
                <a:sym typeface="Ultr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3"/>
          <p:cNvSpPr txBox="1">
            <a:spLocks noGrp="1"/>
          </p:cNvSpPr>
          <p:nvPr>
            <p:ph type="subTitle" idx="1"/>
          </p:nvPr>
        </p:nvSpPr>
        <p:spPr>
          <a:xfrm>
            <a:off x="1828800" y="2694277"/>
            <a:ext cx="8534400" cy="122367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58595B"/>
              </a:buClr>
              <a:buSzPts val="2400"/>
              <a:buNone/>
              <a:defRPr b="0" i="0">
                <a:solidFill>
                  <a:srgbClr val="58595B"/>
                </a:solidFill>
                <a:latin typeface="Arial"/>
                <a:ea typeface="Arial"/>
                <a:cs typeface="Arial"/>
                <a:sym typeface="Arial"/>
              </a:defRPr>
            </a:lvl1pPr>
            <a:lvl2pPr lvl="1" algn="ctr">
              <a:lnSpc>
                <a:spcPct val="90000"/>
              </a:lnSpc>
              <a:spcBef>
                <a:spcPts val="500"/>
              </a:spcBef>
              <a:spcAft>
                <a:spcPts val="0"/>
              </a:spcAft>
              <a:buClr>
                <a:srgbClr val="888888"/>
              </a:buClr>
              <a:buSzPts val="2000"/>
              <a:buNone/>
              <a:defRPr>
                <a:solidFill>
                  <a:srgbClr val="888888"/>
                </a:solidFill>
              </a:defRPr>
            </a:lvl2pPr>
            <a:lvl3pPr lvl="2" algn="ctr">
              <a:lnSpc>
                <a:spcPct val="90000"/>
              </a:lnSpc>
              <a:spcBef>
                <a:spcPts val="500"/>
              </a:spcBef>
              <a:spcAft>
                <a:spcPts val="0"/>
              </a:spcAft>
              <a:buClr>
                <a:srgbClr val="888888"/>
              </a:buClr>
              <a:buSzPts val="1800"/>
              <a:buNone/>
              <a:defRPr>
                <a:solidFill>
                  <a:srgbClr val="888888"/>
                </a:solidFill>
              </a:defRPr>
            </a:lvl3pPr>
            <a:lvl4pPr lvl="3" algn="ctr">
              <a:lnSpc>
                <a:spcPct val="90000"/>
              </a:lnSpc>
              <a:spcBef>
                <a:spcPts val="500"/>
              </a:spcBef>
              <a:spcAft>
                <a:spcPts val="0"/>
              </a:spcAft>
              <a:buClr>
                <a:srgbClr val="888888"/>
              </a:buClr>
              <a:buSzPts val="1600"/>
              <a:buNone/>
              <a:defRPr>
                <a:solidFill>
                  <a:srgbClr val="888888"/>
                </a:solidFill>
              </a:defRPr>
            </a:lvl4pPr>
            <a:lvl5pPr lvl="4" algn="ctr">
              <a:lnSpc>
                <a:spcPct val="90000"/>
              </a:lnSpc>
              <a:spcBef>
                <a:spcPts val="500"/>
              </a:spcBef>
              <a:spcAft>
                <a:spcPts val="0"/>
              </a:spcAft>
              <a:buClr>
                <a:srgbClr val="888888"/>
              </a:buClr>
              <a:buSzPts val="1600"/>
              <a:buNone/>
              <a:defRPr>
                <a:solidFill>
                  <a:srgbClr val="888888"/>
                </a:solidFill>
              </a:defRPr>
            </a:lvl5pPr>
            <a:lvl6pPr lvl="5" algn="ctr">
              <a:lnSpc>
                <a:spcPct val="90000"/>
              </a:lnSpc>
              <a:spcBef>
                <a:spcPts val="500"/>
              </a:spcBef>
              <a:spcAft>
                <a:spcPts val="0"/>
              </a:spcAft>
              <a:buClr>
                <a:srgbClr val="888888"/>
              </a:buClr>
              <a:buSzPts val="1800"/>
              <a:buNone/>
              <a:defRPr>
                <a:solidFill>
                  <a:srgbClr val="888888"/>
                </a:solidFill>
              </a:defRPr>
            </a:lvl6pPr>
            <a:lvl7pPr lvl="6" algn="ctr">
              <a:lnSpc>
                <a:spcPct val="90000"/>
              </a:lnSpc>
              <a:spcBef>
                <a:spcPts val="500"/>
              </a:spcBef>
              <a:spcAft>
                <a:spcPts val="0"/>
              </a:spcAft>
              <a:buClr>
                <a:srgbClr val="888888"/>
              </a:buClr>
              <a:buSzPts val="1800"/>
              <a:buNone/>
              <a:defRPr>
                <a:solidFill>
                  <a:srgbClr val="888888"/>
                </a:solidFill>
              </a:defRPr>
            </a:lvl7pPr>
            <a:lvl8pPr lvl="7" algn="ctr">
              <a:lnSpc>
                <a:spcPct val="90000"/>
              </a:lnSpc>
              <a:spcBef>
                <a:spcPts val="500"/>
              </a:spcBef>
              <a:spcAft>
                <a:spcPts val="0"/>
              </a:spcAft>
              <a:buClr>
                <a:srgbClr val="888888"/>
              </a:buClr>
              <a:buSzPts val="1800"/>
              <a:buNone/>
              <a:defRPr>
                <a:solidFill>
                  <a:srgbClr val="888888"/>
                </a:solidFill>
              </a:defRPr>
            </a:lvl8pPr>
            <a:lvl9pPr lvl="8" algn="ctr">
              <a:lnSpc>
                <a:spcPct val="90000"/>
              </a:lnSpc>
              <a:spcBef>
                <a:spcPts val="500"/>
              </a:spcBef>
              <a:spcAft>
                <a:spcPts val="0"/>
              </a:spcAft>
              <a:buClr>
                <a:srgbClr val="888888"/>
              </a:buClr>
              <a:buSzPts val="1800"/>
              <a:buNone/>
              <a:defRPr>
                <a:solidFill>
                  <a:srgbClr val="888888"/>
                </a:solidFill>
              </a:defRPr>
            </a:lvl9pPr>
          </a:lstStyle>
          <a:p>
            <a:endParaRPr/>
          </a:p>
        </p:txBody>
      </p:sp>
      <p:pic>
        <p:nvPicPr>
          <p:cNvPr id="20" name="Google Shape;20;p33" descr="UT_logo_KNOCKOUT.eps"/>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785573" y="4206645"/>
            <a:ext cx="2620857" cy="1758297"/>
          </a:xfrm>
          <a:prstGeom prst="rect">
            <a:avLst/>
          </a:prstGeom>
          <a:noFill/>
          <a:ln>
            <a:noFill/>
          </a:ln>
        </p:spPr>
      </p:pic>
    </p:spTree>
    <p:extLst>
      <p:ext uri="{BB962C8B-B14F-4D97-AF65-F5344CB8AC3E}">
        <p14:creationId xmlns:p14="http://schemas.microsoft.com/office/powerpoint/2010/main" val="36620994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hoto: Mosaic 4" userDrawn="1">
  <p:cSld name="Photo: Mosaic 4">
    <p:bg>
      <p:bgPr>
        <a:solidFill>
          <a:schemeClr val="lt1"/>
        </a:solidFill>
        <a:effectLst/>
      </p:bgPr>
    </p:bg>
    <p:spTree>
      <p:nvGrpSpPr>
        <p:cNvPr id="1" name="Shape 25"/>
        <p:cNvGrpSpPr/>
        <p:nvPr/>
      </p:nvGrpSpPr>
      <p:grpSpPr>
        <a:xfrm>
          <a:off x="0" y="0"/>
          <a:ext cx="0" cy="0"/>
          <a:chOff x="0" y="0"/>
          <a:chExt cx="0" cy="0"/>
        </a:xfrm>
      </p:grpSpPr>
      <p:sp>
        <p:nvSpPr>
          <p:cNvPr id="27" name="Google Shape;27;p35"/>
          <p:cNvSpPr>
            <a:spLocks noGrp="1"/>
          </p:cNvSpPr>
          <p:nvPr>
            <p:ph type="pic" idx="3"/>
          </p:nvPr>
        </p:nvSpPr>
        <p:spPr>
          <a:xfrm>
            <a:off x="0" y="3483864"/>
            <a:ext cx="2944368" cy="3374136"/>
          </a:xfrm>
          <a:prstGeom prst="rect">
            <a:avLst/>
          </a:prstGeom>
          <a:solidFill>
            <a:srgbClr val="DCDCDC">
              <a:alpha val="49019"/>
            </a:srgbClr>
          </a:solidFill>
          <a:ln>
            <a:noFill/>
          </a:ln>
        </p:spPr>
      </p:sp>
      <p:sp>
        <p:nvSpPr>
          <p:cNvPr id="28" name="Google Shape;28;p35"/>
          <p:cNvSpPr>
            <a:spLocks noGrp="1"/>
          </p:cNvSpPr>
          <p:nvPr>
            <p:ph type="pic" idx="4"/>
          </p:nvPr>
        </p:nvSpPr>
        <p:spPr>
          <a:xfrm>
            <a:off x="9247632" y="0"/>
            <a:ext cx="2944368" cy="3374136"/>
          </a:xfrm>
          <a:prstGeom prst="rect">
            <a:avLst/>
          </a:prstGeom>
          <a:solidFill>
            <a:srgbClr val="DCDCDC">
              <a:alpha val="49019"/>
            </a:srgbClr>
          </a:solidFill>
          <a:ln>
            <a:noFill/>
          </a:ln>
        </p:spPr>
      </p:sp>
      <p:sp>
        <p:nvSpPr>
          <p:cNvPr id="29" name="Google Shape;29;p35"/>
          <p:cNvSpPr>
            <a:spLocks noGrp="1"/>
          </p:cNvSpPr>
          <p:nvPr>
            <p:ph type="pic" idx="5"/>
          </p:nvPr>
        </p:nvSpPr>
        <p:spPr>
          <a:xfrm>
            <a:off x="6164580" y="0"/>
            <a:ext cx="2944368" cy="3374136"/>
          </a:xfrm>
          <a:prstGeom prst="rect">
            <a:avLst/>
          </a:prstGeom>
          <a:solidFill>
            <a:srgbClr val="DCDCDC">
              <a:alpha val="49019"/>
            </a:srgbClr>
          </a:solidFill>
          <a:ln>
            <a:noFill/>
          </a:ln>
        </p:spPr>
      </p:sp>
      <p:sp>
        <p:nvSpPr>
          <p:cNvPr id="30" name="Google Shape;30;p35"/>
          <p:cNvSpPr>
            <a:spLocks noGrp="1"/>
          </p:cNvSpPr>
          <p:nvPr>
            <p:ph type="pic" idx="6"/>
          </p:nvPr>
        </p:nvSpPr>
        <p:spPr>
          <a:xfrm>
            <a:off x="0" y="0"/>
            <a:ext cx="6025896" cy="3374136"/>
          </a:xfrm>
          <a:prstGeom prst="rect">
            <a:avLst/>
          </a:prstGeom>
          <a:solidFill>
            <a:srgbClr val="DCDCDC">
              <a:alpha val="49019"/>
            </a:srgbClr>
          </a:solidFill>
          <a:ln>
            <a:noFill/>
          </a:ln>
        </p:spPr>
      </p:sp>
    </p:spTree>
    <p:extLst>
      <p:ext uri="{BB962C8B-B14F-4D97-AF65-F5344CB8AC3E}">
        <p14:creationId xmlns:p14="http://schemas.microsoft.com/office/powerpoint/2010/main" val="73945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1D18E-D6C3-EB43-8923-A315269F40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3E4ED4-E3BC-B444-A4A5-95F64233C9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C98098-F089-1D4C-8F33-9CCD2D3F06D6}"/>
              </a:ext>
            </a:extLst>
          </p:cNvPr>
          <p:cNvSpPr>
            <a:spLocks noGrp="1"/>
          </p:cNvSpPr>
          <p:nvPr>
            <p:ph type="dt" sz="half" idx="10"/>
          </p:nvPr>
        </p:nvSpPr>
        <p:spPr/>
        <p:txBody>
          <a:bodyPr/>
          <a:lstStyle/>
          <a:p>
            <a:fld id="{E87EB79E-4BA7-B946-AED3-8FB5E2B2D070}" type="datetimeFigureOut">
              <a:rPr lang="en-US" smtClean="0"/>
              <a:t>8/14/2024</a:t>
            </a:fld>
            <a:endParaRPr lang="en-US"/>
          </a:p>
        </p:txBody>
      </p:sp>
      <p:sp>
        <p:nvSpPr>
          <p:cNvPr id="5" name="Footer Placeholder 4">
            <a:extLst>
              <a:ext uri="{FF2B5EF4-FFF2-40B4-BE49-F238E27FC236}">
                <a16:creationId xmlns:a16="http://schemas.microsoft.com/office/drawing/2014/main" id="{37B0C625-A964-384D-A065-D4C12D8E13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D00713-26BB-1449-8CD1-D45D8BFDCD6B}"/>
              </a:ext>
            </a:extLst>
          </p:cNvPr>
          <p:cNvSpPr>
            <a:spLocks noGrp="1"/>
          </p:cNvSpPr>
          <p:nvPr>
            <p:ph type="sldNum" sz="quarter" idx="12"/>
          </p:nvPr>
        </p:nvSpPr>
        <p:spPr/>
        <p:txBody>
          <a:bodyPr/>
          <a:lstStyle/>
          <a:p>
            <a:fld id="{62872B86-102D-014E-B1E1-31F542A4AF9B}" type="slidenum">
              <a:rPr lang="en-US" smtClean="0"/>
              <a:t>‹#›</a:t>
            </a:fld>
            <a:endParaRPr lang="en-US"/>
          </a:p>
        </p:txBody>
      </p:sp>
    </p:spTree>
    <p:extLst>
      <p:ext uri="{BB962C8B-B14F-4D97-AF65-F5344CB8AC3E}">
        <p14:creationId xmlns:p14="http://schemas.microsoft.com/office/powerpoint/2010/main" val="23267654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7"/>
        <p:cNvGrpSpPr/>
        <p:nvPr/>
      </p:nvGrpSpPr>
      <p:grpSpPr>
        <a:xfrm>
          <a:off x="0" y="0"/>
          <a:ext cx="0" cy="0"/>
          <a:chOff x="0" y="0"/>
          <a:chExt cx="0" cy="0"/>
        </a:xfrm>
      </p:grpSpPr>
      <p:sp>
        <p:nvSpPr>
          <p:cNvPr id="68" name="Google Shape;68;p6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8595B"/>
              </a:buClr>
              <a:buSzPts val="6000"/>
              <a:buFont typeface="Ultra"/>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68"/>
          <p:cNvSpPr txBox="1">
            <a:spLocks noGrp="1"/>
          </p:cNvSpPr>
          <p:nvPr>
            <p:ph type="subTitle" idx="1"/>
          </p:nvPr>
        </p:nvSpPr>
        <p:spPr>
          <a:xfrm>
            <a:off x="1524000" y="3677300"/>
            <a:ext cx="9144000" cy="1505238"/>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58595B"/>
              </a:buClr>
              <a:buSzPts val="2400"/>
              <a:buNone/>
              <a:defRPr sz="2400" b="0" i="0">
                <a:latin typeface="Arial"/>
                <a:ea typeface="Arial"/>
                <a:cs typeface="Arial"/>
                <a:sym typeface="Arial"/>
              </a:defRPr>
            </a:lvl1pPr>
            <a:lvl2pPr lvl="1" algn="ctr">
              <a:lnSpc>
                <a:spcPct val="90000"/>
              </a:lnSpc>
              <a:spcBef>
                <a:spcPts val="500"/>
              </a:spcBef>
              <a:spcAft>
                <a:spcPts val="0"/>
              </a:spcAft>
              <a:buClr>
                <a:srgbClr val="58595B"/>
              </a:buClr>
              <a:buSzPts val="2000"/>
              <a:buNone/>
              <a:defRPr sz="2000"/>
            </a:lvl2pPr>
            <a:lvl3pPr lvl="2" algn="ctr">
              <a:lnSpc>
                <a:spcPct val="90000"/>
              </a:lnSpc>
              <a:spcBef>
                <a:spcPts val="500"/>
              </a:spcBef>
              <a:spcAft>
                <a:spcPts val="0"/>
              </a:spcAft>
              <a:buClr>
                <a:srgbClr val="58595B"/>
              </a:buClr>
              <a:buSzPts val="1800"/>
              <a:buNone/>
              <a:defRPr sz="1800"/>
            </a:lvl3pPr>
            <a:lvl4pPr lvl="3" algn="ctr">
              <a:lnSpc>
                <a:spcPct val="90000"/>
              </a:lnSpc>
              <a:spcBef>
                <a:spcPts val="500"/>
              </a:spcBef>
              <a:spcAft>
                <a:spcPts val="0"/>
              </a:spcAft>
              <a:buClr>
                <a:srgbClr val="58595B"/>
              </a:buClr>
              <a:buSzPts val="1600"/>
              <a:buNone/>
              <a:defRPr sz="1600"/>
            </a:lvl4pPr>
            <a:lvl5pPr lvl="4" algn="ctr">
              <a:lnSpc>
                <a:spcPct val="90000"/>
              </a:lnSpc>
              <a:spcBef>
                <a:spcPts val="500"/>
              </a:spcBef>
              <a:spcAft>
                <a:spcPts val="0"/>
              </a:spcAft>
              <a:buClr>
                <a:srgbClr val="58595B"/>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0" name="Google Shape;70;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73" name="Google Shape;73;p68"/>
          <p:cNvCxnSpPr/>
          <p:nvPr/>
        </p:nvCxnSpPr>
        <p:spPr>
          <a:xfrm>
            <a:off x="1524000" y="3536857"/>
            <a:ext cx="9144000" cy="0"/>
          </a:xfrm>
          <a:prstGeom prst="straightConnector1">
            <a:avLst/>
          </a:prstGeom>
          <a:noFill/>
          <a:ln w="101600" cap="flat" cmpd="sng">
            <a:solidFill>
              <a:srgbClr val="FF7900"/>
            </a:solidFill>
            <a:prstDash val="solid"/>
            <a:miter lim="800000"/>
            <a:headEnd type="none" w="sm" len="sm"/>
            <a:tailEnd type="none" w="sm" len="sm"/>
          </a:ln>
        </p:spPr>
      </p:cxnSp>
    </p:spTree>
    <p:extLst>
      <p:ext uri="{BB962C8B-B14F-4D97-AF65-F5344CB8AC3E}">
        <p14:creationId xmlns:p14="http://schemas.microsoft.com/office/powerpoint/2010/main" val="22529225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74"/>
        <p:cNvGrpSpPr/>
        <p:nvPr/>
      </p:nvGrpSpPr>
      <p:grpSpPr>
        <a:xfrm>
          <a:off x="0" y="0"/>
          <a:ext cx="0" cy="0"/>
          <a:chOff x="0" y="0"/>
          <a:chExt cx="0" cy="0"/>
        </a:xfrm>
      </p:grpSpPr>
      <p:sp>
        <p:nvSpPr>
          <p:cNvPr id="75" name="Google Shape;75;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8595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6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58595B"/>
              </a:buClr>
              <a:buSzPts val="2400"/>
              <a:buChar char="•"/>
              <a:defRPr sz="2400" b="0" i="0">
                <a:solidFill>
                  <a:srgbClr val="58595B"/>
                </a:solidFill>
                <a:latin typeface="Arial"/>
                <a:ea typeface="Arial"/>
                <a:cs typeface="Arial"/>
                <a:sym typeface="Arial"/>
              </a:defRPr>
            </a:lvl1pPr>
            <a:lvl2pPr marL="914400" lvl="1" indent="-355600" algn="l">
              <a:lnSpc>
                <a:spcPct val="90000"/>
              </a:lnSpc>
              <a:spcBef>
                <a:spcPts val="500"/>
              </a:spcBef>
              <a:spcAft>
                <a:spcPts val="0"/>
              </a:spcAft>
              <a:buClr>
                <a:srgbClr val="58595B"/>
              </a:buClr>
              <a:buSzPts val="2000"/>
              <a:buChar char="•"/>
              <a:defRPr sz="2000" b="0" i="0">
                <a:solidFill>
                  <a:srgbClr val="58595B"/>
                </a:solidFill>
                <a:latin typeface="Arial"/>
                <a:ea typeface="Arial"/>
                <a:cs typeface="Arial"/>
                <a:sym typeface="Arial"/>
              </a:defRPr>
            </a:lvl2pPr>
            <a:lvl3pPr marL="1371600" lvl="2" indent="-342900" algn="l">
              <a:lnSpc>
                <a:spcPct val="90000"/>
              </a:lnSpc>
              <a:spcBef>
                <a:spcPts val="500"/>
              </a:spcBef>
              <a:spcAft>
                <a:spcPts val="0"/>
              </a:spcAft>
              <a:buClr>
                <a:srgbClr val="58595B"/>
              </a:buClr>
              <a:buSzPts val="1800"/>
              <a:buChar char="•"/>
              <a:defRPr sz="1800" b="0" i="0">
                <a:solidFill>
                  <a:srgbClr val="58595B"/>
                </a:solidFill>
                <a:latin typeface="Arial"/>
                <a:ea typeface="Arial"/>
                <a:cs typeface="Arial"/>
                <a:sym typeface="Arial"/>
              </a:defRPr>
            </a:lvl3pPr>
            <a:lvl4pPr marL="1828800" lvl="3" indent="-330200" algn="l">
              <a:lnSpc>
                <a:spcPct val="90000"/>
              </a:lnSpc>
              <a:spcBef>
                <a:spcPts val="500"/>
              </a:spcBef>
              <a:spcAft>
                <a:spcPts val="0"/>
              </a:spcAft>
              <a:buClr>
                <a:srgbClr val="58595B"/>
              </a:buClr>
              <a:buSzPts val="1600"/>
              <a:buChar char="•"/>
              <a:defRPr sz="1600" b="0" i="0">
                <a:solidFill>
                  <a:srgbClr val="58595B"/>
                </a:solidFill>
                <a:latin typeface="Arial"/>
                <a:ea typeface="Arial"/>
                <a:cs typeface="Arial"/>
                <a:sym typeface="Arial"/>
              </a:defRPr>
            </a:lvl4pPr>
            <a:lvl5pPr marL="2286000" lvl="4" indent="-330200" algn="l">
              <a:lnSpc>
                <a:spcPct val="90000"/>
              </a:lnSpc>
              <a:spcBef>
                <a:spcPts val="500"/>
              </a:spcBef>
              <a:spcAft>
                <a:spcPts val="0"/>
              </a:spcAft>
              <a:buClr>
                <a:srgbClr val="58595B"/>
              </a:buClr>
              <a:buSzPts val="1600"/>
              <a:buChar char="•"/>
              <a:defRPr sz="1600" b="0" i="0">
                <a:solidFill>
                  <a:srgbClr val="58595B"/>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8" name="Google Shape;78;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80" name="Google Shape;80;p69"/>
          <p:cNvCxnSpPr/>
          <p:nvPr/>
        </p:nvCxnSpPr>
        <p:spPr>
          <a:xfrm>
            <a:off x="838200" y="1451790"/>
            <a:ext cx="10515600" cy="0"/>
          </a:xfrm>
          <a:prstGeom prst="straightConnector1">
            <a:avLst/>
          </a:prstGeom>
          <a:noFill/>
          <a:ln w="101600" cap="flat" cmpd="sng">
            <a:solidFill>
              <a:srgbClr val="FF7900"/>
            </a:solidFill>
            <a:prstDash val="solid"/>
            <a:miter lim="800000"/>
            <a:headEnd type="none" w="sm" len="sm"/>
            <a:tailEnd type="none" w="sm" len="sm"/>
          </a:ln>
        </p:spPr>
      </p:cxnSp>
    </p:spTree>
    <p:extLst>
      <p:ext uri="{BB962C8B-B14F-4D97-AF65-F5344CB8AC3E}">
        <p14:creationId xmlns:p14="http://schemas.microsoft.com/office/powerpoint/2010/main" val="10414615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1"/>
        <p:cNvGrpSpPr/>
        <p:nvPr/>
      </p:nvGrpSpPr>
      <p:grpSpPr>
        <a:xfrm>
          <a:off x="0" y="0"/>
          <a:ext cx="0" cy="0"/>
          <a:chOff x="0" y="0"/>
          <a:chExt cx="0" cy="0"/>
        </a:xfrm>
      </p:grpSpPr>
      <p:sp>
        <p:nvSpPr>
          <p:cNvPr id="82" name="Google Shape;82;p7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8595B"/>
              </a:buClr>
              <a:buSzPts val="6000"/>
              <a:buFont typeface="Ultra"/>
              <a:buNone/>
              <a:defRPr sz="6000" b="1" i="0">
                <a:solidFill>
                  <a:srgbClr val="58595B"/>
                </a:solidFill>
                <a:latin typeface="Ultra"/>
                <a:ea typeface="Ultra"/>
                <a:cs typeface="Ultra"/>
                <a:sym typeface="Ultr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8595B"/>
              </a:buClr>
              <a:buSzPts val="2400"/>
              <a:buNone/>
              <a:defRPr sz="2400" b="0" i="0">
                <a:solidFill>
                  <a:srgbClr val="58595B"/>
                </a:solidFill>
                <a:latin typeface="Arial"/>
                <a:ea typeface="Arial"/>
                <a:cs typeface="Arial"/>
                <a:sym typeface="Aria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84" name="Google Shape;84;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6" name="Google Shape;86;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87" name="Google Shape;87;p70"/>
          <p:cNvCxnSpPr/>
          <p:nvPr/>
        </p:nvCxnSpPr>
        <p:spPr>
          <a:xfrm>
            <a:off x="838200" y="4522719"/>
            <a:ext cx="10515600" cy="0"/>
          </a:xfrm>
          <a:prstGeom prst="straightConnector1">
            <a:avLst/>
          </a:prstGeom>
          <a:noFill/>
          <a:ln w="101600" cap="flat" cmpd="sng">
            <a:solidFill>
              <a:srgbClr val="FF7900"/>
            </a:solidFill>
            <a:prstDash val="solid"/>
            <a:miter lim="800000"/>
            <a:headEnd type="none" w="sm" len="sm"/>
            <a:tailEnd type="none" w="sm" len="sm"/>
          </a:ln>
        </p:spPr>
      </p:cxnSp>
    </p:spTree>
    <p:extLst>
      <p:ext uri="{BB962C8B-B14F-4D97-AF65-F5344CB8AC3E}">
        <p14:creationId xmlns:p14="http://schemas.microsoft.com/office/powerpoint/2010/main" val="22844103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88"/>
        <p:cNvGrpSpPr/>
        <p:nvPr/>
      </p:nvGrpSpPr>
      <p:grpSpPr>
        <a:xfrm>
          <a:off x="0" y="0"/>
          <a:ext cx="0" cy="0"/>
          <a:chOff x="0" y="0"/>
          <a:chExt cx="0" cy="0"/>
        </a:xfrm>
      </p:grpSpPr>
      <p:sp>
        <p:nvSpPr>
          <p:cNvPr id="89" name="Google Shape;89;p7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58595B"/>
              </a:buClr>
              <a:buSzPts val="2400"/>
              <a:buChar char="•"/>
              <a:defRPr sz="2400" b="0" i="0">
                <a:solidFill>
                  <a:srgbClr val="58595B"/>
                </a:solidFill>
                <a:latin typeface="Arial"/>
                <a:ea typeface="Arial"/>
                <a:cs typeface="Arial"/>
                <a:sym typeface="Arial"/>
              </a:defRPr>
            </a:lvl1pPr>
            <a:lvl2pPr marL="914400" lvl="1" indent="-355600" algn="l">
              <a:lnSpc>
                <a:spcPct val="90000"/>
              </a:lnSpc>
              <a:spcBef>
                <a:spcPts val="500"/>
              </a:spcBef>
              <a:spcAft>
                <a:spcPts val="0"/>
              </a:spcAft>
              <a:buClr>
                <a:srgbClr val="58595B"/>
              </a:buClr>
              <a:buSzPts val="2000"/>
              <a:buChar char="•"/>
              <a:defRPr sz="2000" b="0" i="0">
                <a:solidFill>
                  <a:srgbClr val="58595B"/>
                </a:solidFill>
                <a:latin typeface="Arial"/>
                <a:ea typeface="Arial"/>
                <a:cs typeface="Arial"/>
                <a:sym typeface="Arial"/>
              </a:defRPr>
            </a:lvl2pPr>
            <a:lvl3pPr marL="1371600" lvl="2" indent="-342900" algn="l">
              <a:lnSpc>
                <a:spcPct val="90000"/>
              </a:lnSpc>
              <a:spcBef>
                <a:spcPts val="500"/>
              </a:spcBef>
              <a:spcAft>
                <a:spcPts val="0"/>
              </a:spcAft>
              <a:buClr>
                <a:srgbClr val="58595B"/>
              </a:buClr>
              <a:buSzPts val="1800"/>
              <a:buChar char="•"/>
              <a:defRPr sz="1800" b="0" i="0">
                <a:solidFill>
                  <a:srgbClr val="58595B"/>
                </a:solidFill>
                <a:latin typeface="Arial"/>
                <a:ea typeface="Arial"/>
                <a:cs typeface="Arial"/>
                <a:sym typeface="Arial"/>
              </a:defRPr>
            </a:lvl3pPr>
            <a:lvl4pPr marL="1828800" lvl="3" indent="-330200" algn="l">
              <a:lnSpc>
                <a:spcPct val="90000"/>
              </a:lnSpc>
              <a:spcBef>
                <a:spcPts val="500"/>
              </a:spcBef>
              <a:spcAft>
                <a:spcPts val="0"/>
              </a:spcAft>
              <a:buClr>
                <a:srgbClr val="58595B"/>
              </a:buClr>
              <a:buSzPts val="1600"/>
              <a:buChar char="•"/>
              <a:defRPr sz="1600" b="0" i="0">
                <a:solidFill>
                  <a:srgbClr val="58595B"/>
                </a:solidFill>
                <a:latin typeface="Arial"/>
                <a:ea typeface="Arial"/>
                <a:cs typeface="Arial"/>
                <a:sym typeface="Arial"/>
              </a:defRPr>
            </a:lvl4pPr>
            <a:lvl5pPr marL="2286000" lvl="4" indent="-330200" algn="l">
              <a:lnSpc>
                <a:spcPct val="90000"/>
              </a:lnSpc>
              <a:spcBef>
                <a:spcPts val="500"/>
              </a:spcBef>
              <a:spcAft>
                <a:spcPts val="0"/>
              </a:spcAft>
              <a:buClr>
                <a:srgbClr val="58595B"/>
              </a:buClr>
              <a:buSzPts val="1600"/>
              <a:buChar char="•"/>
              <a:defRPr sz="1600" b="0" i="0">
                <a:solidFill>
                  <a:srgbClr val="58595B"/>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8595B"/>
              </a:buClr>
              <a:buSzPts val="4400"/>
              <a:buFont typeface="Ultra"/>
              <a:buNone/>
              <a:defRPr b="1" i="0">
                <a:solidFill>
                  <a:srgbClr val="58595B"/>
                </a:solidFill>
                <a:latin typeface="Ultra"/>
                <a:ea typeface="Ultra"/>
                <a:cs typeface="Ultra"/>
                <a:sym typeface="Ultr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7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58595B"/>
              </a:buClr>
              <a:buSzPts val="2400"/>
              <a:buChar char="•"/>
              <a:defRPr sz="2400" b="0" i="0">
                <a:solidFill>
                  <a:srgbClr val="58595B"/>
                </a:solidFill>
                <a:latin typeface="Arial"/>
                <a:ea typeface="Arial"/>
                <a:cs typeface="Arial"/>
                <a:sym typeface="Arial"/>
              </a:defRPr>
            </a:lvl1pPr>
            <a:lvl2pPr marL="914400" lvl="1" indent="-355600" algn="l">
              <a:lnSpc>
                <a:spcPct val="90000"/>
              </a:lnSpc>
              <a:spcBef>
                <a:spcPts val="500"/>
              </a:spcBef>
              <a:spcAft>
                <a:spcPts val="0"/>
              </a:spcAft>
              <a:buClr>
                <a:srgbClr val="58595B"/>
              </a:buClr>
              <a:buSzPts val="2000"/>
              <a:buChar char="•"/>
              <a:defRPr sz="2000" b="0" i="0">
                <a:solidFill>
                  <a:srgbClr val="58595B"/>
                </a:solidFill>
                <a:latin typeface="Arial"/>
                <a:ea typeface="Arial"/>
                <a:cs typeface="Arial"/>
                <a:sym typeface="Arial"/>
              </a:defRPr>
            </a:lvl2pPr>
            <a:lvl3pPr marL="1371600" lvl="2" indent="-342900" algn="l">
              <a:lnSpc>
                <a:spcPct val="90000"/>
              </a:lnSpc>
              <a:spcBef>
                <a:spcPts val="500"/>
              </a:spcBef>
              <a:spcAft>
                <a:spcPts val="0"/>
              </a:spcAft>
              <a:buClr>
                <a:srgbClr val="58595B"/>
              </a:buClr>
              <a:buSzPts val="1800"/>
              <a:buChar char="•"/>
              <a:defRPr sz="1800" b="0" i="0">
                <a:solidFill>
                  <a:srgbClr val="58595B"/>
                </a:solidFill>
                <a:latin typeface="Arial"/>
                <a:ea typeface="Arial"/>
                <a:cs typeface="Arial"/>
                <a:sym typeface="Arial"/>
              </a:defRPr>
            </a:lvl3pPr>
            <a:lvl4pPr marL="1828800" lvl="3" indent="-330200" algn="l">
              <a:lnSpc>
                <a:spcPct val="90000"/>
              </a:lnSpc>
              <a:spcBef>
                <a:spcPts val="500"/>
              </a:spcBef>
              <a:spcAft>
                <a:spcPts val="0"/>
              </a:spcAft>
              <a:buClr>
                <a:srgbClr val="58595B"/>
              </a:buClr>
              <a:buSzPts val="1600"/>
              <a:buChar char="•"/>
              <a:defRPr sz="1600" b="0" i="0">
                <a:solidFill>
                  <a:srgbClr val="58595B"/>
                </a:solidFill>
                <a:latin typeface="Arial"/>
                <a:ea typeface="Arial"/>
                <a:cs typeface="Arial"/>
                <a:sym typeface="Arial"/>
              </a:defRPr>
            </a:lvl4pPr>
            <a:lvl5pPr marL="2286000" lvl="4" indent="-330200" algn="l">
              <a:lnSpc>
                <a:spcPct val="90000"/>
              </a:lnSpc>
              <a:spcBef>
                <a:spcPts val="500"/>
              </a:spcBef>
              <a:spcAft>
                <a:spcPts val="0"/>
              </a:spcAft>
              <a:buClr>
                <a:srgbClr val="58595B"/>
              </a:buClr>
              <a:buSzPts val="1600"/>
              <a:buChar char="•"/>
              <a:defRPr sz="1600" b="0" i="0">
                <a:solidFill>
                  <a:srgbClr val="58595B"/>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95" name="Google Shape;95;p71"/>
          <p:cNvCxnSpPr/>
          <p:nvPr/>
        </p:nvCxnSpPr>
        <p:spPr>
          <a:xfrm>
            <a:off x="838200" y="1451790"/>
            <a:ext cx="10515600" cy="0"/>
          </a:xfrm>
          <a:prstGeom prst="straightConnector1">
            <a:avLst/>
          </a:prstGeom>
          <a:noFill/>
          <a:ln w="101600" cap="flat" cmpd="sng">
            <a:solidFill>
              <a:srgbClr val="FF7900"/>
            </a:solidFill>
            <a:prstDash val="solid"/>
            <a:miter lim="800000"/>
            <a:headEnd type="none" w="sm" len="sm"/>
            <a:tailEnd type="none" w="sm" len="sm"/>
          </a:ln>
        </p:spPr>
      </p:cxnSp>
    </p:spTree>
    <p:extLst>
      <p:ext uri="{BB962C8B-B14F-4D97-AF65-F5344CB8AC3E}">
        <p14:creationId xmlns:p14="http://schemas.microsoft.com/office/powerpoint/2010/main" val="32922486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96"/>
        <p:cNvGrpSpPr/>
        <p:nvPr/>
      </p:nvGrpSpPr>
      <p:grpSpPr>
        <a:xfrm>
          <a:off x="0" y="0"/>
          <a:ext cx="0" cy="0"/>
          <a:chOff x="0" y="0"/>
          <a:chExt cx="0" cy="0"/>
        </a:xfrm>
      </p:grpSpPr>
      <p:sp>
        <p:nvSpPr>
          <p:cNvPr id="97" name="Google Shape;97;p73"/>
          <p:cNvSpPr txBox="1">
            <a:spLocks noGrp="1"/>
          </p:cNvSpPr>
          <p:nvPr>
            <p:ph type="body" idx="1"/>
          </p:nvPr>
        </p:nvSpPr>
        <p:spPr>
          <a:xfrm>
            <a:off x="839788" y="1681163"/>
            <a:ext cx="5180012"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58595B"/>
              </a:buClr>
              <a:buSzPts val="2400"/>
              <a:buNone/>
              <a:defRPr sz="2400" b="1" i="0">
                <a:solidFill>
                  <a:srgbClr val="58595B"/>
                </a:solidFill>
                <a:latin typeface="Montserrat"/>
                <a:ea typeface="Montserrat"/>
                <a:cs typeface="Montserrat"/>
                <a:sym typeface="Montserrat"/>
              </a:defRPr>
            </a:lvl1pPr>
            <a:lvl2pPr marL="914400" lvl="1" indent="-228600" algn="l">
              <a:lnSpc>
                <a:spcPct val="90000"/>
              </a:lnSpc>
              <a:spcBef>
                <a:spcPts val="500"/>
              </a:spcBef>
              <a:spcAft>
                <a:spcPts val="0"/>
              </a:spcAft>
              <a:buClr>
                <a:srgbClr val="58595B"/>
              </a:buClr>
              <a:buSzPts val="2000"/>
              <a:buNone/>
              <a:defRPr sz="2000" b="1"/>
            </a:lvl2pPr>
            <a:lvl3pPr marL="1371600" lvl="2" indent="-228600" algn="l">
              <a:lnSpc>
                <a:spcPct val="90000"/>
              </a:lnSpc>
              <a:spcBef>
                <a:spcPts val="500"/>
              </a:spcBef>
              <a:spcAft>
                <a:spcPts val="0"/>
              </a:spcAft>
              <a:buClr>
                <a:srgbClr val="58595B"/>
              </a:buClr>
              <a:buSzPts val="1800"/>
              <a:buNone/>
              <a:defRPr sz="1800" b="1"/>
            </a:lvl3pPr>
            <a:lvl4pPr marL="1828800" lvl="3" indent="-228600" algn="l">
              <a:lnSpc>
                <a:spcPct val="90000"/>
              </a:lnSpc>
              <a:spcBef>
                <a:spcPts val="500"/>
              </a:spcBef>
              <a:spcAft>
                <a:spcPts val="0"/>
              </a:spcAft>
              <a:buClr>
                <a:srgbClr val="58595B"/>
              </a:buClr>
              <a:buSzPts val="1600"/>
              <a:buNone/>
              <a:defRPr sz="1600" b="1"/>
            </a:lvl4pPr>
            <a:lvl5pPr marL="2286000" lvl="4" indent="-228600" algn="l">
              <a:lnSpc>
                <a:spcPct val="90000"/>
              </a:lnSpc>
              <a:spcBef>
                <a:spcPts val="500"/>
              </a:spcBef>
              <a:spcAft>
                <a:spcPts val="0"/>
              </a:spcAft>
              <a:buClr>
                <a:srgbClr val="58595B"/>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8" name="Google Shape;98;p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8595B"/>
              </a:buClr>
              <a:buSzPts val="4400"/>
              <a:buFont typeface="Ultra"/>
              <a:buNone/>
              <a:defRPr b="1" i="0">
                <a:solidFill>
                  <a:srgbClr val="58595B"/>
                </a:solidFill>
                <a:latin typeface="Ultra"/>
                <a:ea typeface="Ultra"/>
                <a:cs typeface="Ultra"/>
                <a:sym typeface="Ultr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73"/>
          <p:cNvSpPr txBox="1">
            <a:spLocks noGrp="1"/>
          </p:cNvSpPr>
          <p:nvPr>
            <p:ph type="body" idx="2"/>
          </p:nvPr>
        </p:nvSpPr>
        <p:spPr>
          <a:xfrm>
            <a:off x="838200" y="2505075"/>
            <a:ext cx="5181600" cy="367188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58595B"/>
              </a:buClr>
              <a:buSzPts val="2400"/>
              <a:buChar char="•"/>
              <a:defRPr sz="2400" b="0" i="0">
                <a:solidFill>
                  <a:srgbClr val="58595B"/>
                </a:solidFill>
                <a:latin typeface="Arial"/>
                <a:ea typeface="Arial"/>
                <a:cs typeface="Arial"/>
                <a:sym typeface="Arial"/>
              </a:defRPr>
            </a:lvl1pPr>
            <a:lvl2pPr marL="914400" lvl="1" indent="-355600" algn="l">
              <a:lnSpc>
                <a:spcPct val="90000"/>
              </a:lnSpc>
              <a:spcBef>
                <a:spcPts val="500"/>
              </a:spcBef>
              <a:spcAft>
                <a:spcPts val="0"/>
              </a:spcAft>
              <a:buClr>
                <a:srgbClr val="58595B"/>
              </a:buClr>
              <a:buSzPts val="2000"/>
              <a:buChar char="•"/>
              <a:defRPr sz="2000" b="0" i="0">
                <a:solidFill>
                  <a:srgbClr val="58595B"/>
                </a:solidFill>
                <a:latin typeface="Arial"/>
                <a:ea typeface="Arial"/>
                <a:cs typeface="Arial"/>
                <a:sym typeface="Arial"/>
              </a:defRPr>
            </a:lvl2pPr>
            <a:lvl3pPr marL="1371600" lvl="2" indent="-342900" algn="l">
              <a:lnSpc>
                <a:spcPct val="90000"/>
              </a:lnSpc>
              <a:spcBef>
                <a:spcPts val="500"/>
              </a:spcBef>
              <a:spcAft>
                <a:spcPts val="0"/>
              </a:spcAft>
              <a:buClr>
                <a:srgbClr val="58595B"/>
              </a:buClr>
              <a:buSzPts val="1800"/>
              <a:buChar char="•"/>
              <a:defRPr sz="1800" b="0" i="0">
                <a:solidFill>
                  <a:srgbClr val="58595B"/>
                </a:solidFill>
                <a:latin typeface="Arial"/>
                <a:ea typeface="Arial"/>
                <a:cs typeface="Arial"/>
                <a:sym typeface="Arial"/>
              </a:defRPr>
            </a:lvl3pPr>
            <a:lvl4pPr marL="1828800" lvl="3" indent="-330200" algn="l">
              <a:lnSpc>
                <a:spcPct val="90000"/>
              </a:lnSpc>
              <a:spcBef>
                <a:spcPts val="500"/>
              </a:spcBef>
              <a:spcAft>
                <a:spcPts val="0"/>
              </a:spcAft>
              <a:buClr>
                <a:srgbClr val="58595B"/>
              </a:buClr>
              <a:buSzPts val="1600"/>
              <a:buChar char="•"/>
              <a:defRPr sz="1600" b="0" i="0">
                <a:solidFill>
                  <a:srgbClr val="58595B"/>
                </a:solidFill>
                <a:latin typeface="Arial"/>
                <a:ea typeface="Arial"/>
                <a:cs typeface="Arial"/>
                <a:sym typeface="Arial"/>
              </a:defRPr>
            </a:lvl4pPr>
            <a:lvl5pPr marL="2286000" lvl="4" indent="-330200" algn="l">
              <a:lnSpc>
                <a:spcPct val="90000"/>
              </a:lnSpc>
              <a:spcBef>
                <a:spcPts val="500"/>
              </a:spcBef>
              <a:spcAft>
                <a:spcPts val="0"/>
              </a:spcAft>
              <a:buClr>
                <a:srgbClr val="58595B"/>
              </a:buClr>
              <a:buSzPts val="1600"/>
              <a:buChar char="•"/>
              <a:defRPr sz="1600" b="0" i="0">
                <a:solidFill>
                  <a:srgbClr val="58595B"/>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73"/>
          <p:cNvSpPr txBox="1">
            <a:spLocks noGrp="1"/>
          </p:cNvSpPr>
          <p:nvPr>
            <p:ph type="body" idx="3"/>
          </p:nvPr>
        </p:nvSpPr>
        <p:spPr>
          <a:xfrm>
            <a:off x="6176319" y="2505075"/>
            <a:ext cx="5181600" cy="367188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58595B"/>
              </a:buClr>
              <a:buSzPts val="2400"/>
              <a:buChar char="•"/>
              <a:defRPr sz="2400" b="0" i="0">
                <a:solidFill>
                  <a:srgbClr val="58595B"/>
                </a:solidFill>
                <a:latin typeface="Arial"/>
                <a:ea typeface="Arial"/>
                <a:cs typeface="Arial"/>
                <a:sym typeface="Arial"/>
              </a:defRPr>
            </a:lvl1pPr>
            <a:lvl2pPr marL="914400" lvl="1" indent="-355600" algn="l">
              <a:lnSpc>
                <a:spcPct val="90000"/>
              </a:lnSpc>
              <a:spcBef>
                <a:spcPts val="500"/>
              </a:spcBef>
              <a:spcAft>
                <a:spcPts val="0"/>
              </a:spcAft>
              <a:buClr>
                <a:srgbClr val="58595B"/>
              </a:buClr>
              <a:buSzPts val="2000"/>
              <a:buChar char="•"/>
              <a:defRPr sz="2000" b="0" i="0">
                <a:solidFill>
                  <a:srgbClr val="58595B"/>
                </a:solidFill>
                <a:latin typeface="Arial"/>
                <a:ea typeface="Arial"/>
                <a:cs typeface="Arial"/>
                <a:sym typeface="Arial"/>
              </a:defRPr>
            </a:lvl2pPr>
            <a:lvl3pPr marL="1371600" lvl="2" indent="-342900" algn="l">
              <a:lnSpc>
                <a:spcPct val="90000"/>
              </a:lnSpc>
              <a:spcBef>
                <a:spcPts val="500"/>
              </a:spcBef>
              <a:spcAft>
                <a:spcPts val="0"/>
              </a:spcAft>
              <a:buClr>
                <a:srgbClr val="58595B"/>
              </a:buClr>
              <a:buSzPts val="1800"/>
              <a:buChar char="•"/>
              <a:defRPr sz="1800" b="0" i="0">
                <a:solidFill>
                  <a:srgbClr val="58595B"/>
                </a:solidFill>
                <a:latin typeface="Arial"/>
                <a:ea typeface="Arial"/>
                <a:cs typeface="Arial"/>
                <a:sym typeface="Arial"/>
              </a:defRPr>
            </a:lvl3pPr>
            <a:lvl4pPr marL="1828800" lvl="3" indent="-330200" algn="l">
              <a:lnSpc>
                <a:spcPct val="90000"/>
              </a:lnSpc>
              <a:spcBef>
                <a:spcPts val="500"/>
              </a:spcBef>
              <a:spcAft>
                <a:spcPts val="0"/>
              </a:spcAft>
              <a:buClr>
                <a:srgbClr val="58595B"/>
              </a:buClr>
              <a:buSzPts val="1600"/>
              <a:buChar char="•"/>
              <a:defRPr sz="1600" b="0" i="0">
                <a:solidFill>
                  <a:srgbClr val="58595B"/>
                </a:solidFill>
                <a:latin typeface="Arial"/>
                <a:ea typeface="Arial"/>
                <a:cs typeface="Arial"/>
                <a:sym typeface="Arial"/>
              </a:defRPr>
            </a:lvl4pPr>
            <a:lvl5pPr marL="2286000" lvl="4" indent="-330200" algn="l">
              <a:lnSpc>
                <a:spcPct val="90000"/>
              </a:lnSpc>
              <a:spcBef>
                <a:spcPts val="500"/>
              </a:spcBef>
              <a:spcAft>
                <a:spcPts val="0"/>
              </a:spcAft>
              <a:buClr>
                <a:srgbClr val="58595B"/>
              </a:buClr>
              <a:buSzPts val="1600"/>
              <a:buChar char="•"/>
              <a:defRPr sz="1600" b="0" i="0">
                <a:solidFill>
                  <a:srgbClr val="58595B"/>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73"/>
          <p:cNvSpPr txBox="1">
            <a:spLocks noGrp="1"/>
          </p:cNvSpPr>
          <p:nvPr>
            <p:ph type="body" idx="4"/>
          </p:nvPr>
        </p:nvSpPr>
        <p:spPr>
          <a:xfrm>
            <a:off x="6177907" y="1681163"/>
            <a:ext cx="5175893"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58595B"/>
              </a:buClr>
              <a:buSzPts val="2400"/>
              <a:buNone/>
              <a:defRPr sz="2400" b="1" i="0">
                <a:solidFill>
                  <a:srgbClr val="58595B"/>
                </a:solidFill>
                <a:latin typeface="Montserrat"/>
                <a:ea typeface="Montserrat"/>
                <a:cs typeface="Montserrat"/>
                <a:sym typeface="Montserrat"/>
              </a:defRPr>
            </a:lvl1pPr>
            <a:lvl2pPr marL="914400" lvl="1" indent="-228600" algn="l">
              <a:lnSpc>
                <a:spcPct val="90000"/>
              </a:lnSpc>
              <a:spcBef>
                <a:spcPts val="500"/>
              </a:spcBef>
              <a:spcAft>
                <a:spcPts val="0"/>
              </a:spcAft>
              <a:buClr>
                <a:srgbClr val="58595B"/>
              </a:buClr>
              <a:buSzPts val="2000"/>
              <a:buNone/>
              <a:defRPr sz="2000" b="1"/>
            </a:lvl2pPr>
            <a:lvl3pPr marL="1371600" lvl="2" indent="-228600" algn="l">
              <a:lnSpc>
                <a:spcPct val="90000"/>
              </a:lnSpc>
              <a:spcBef>
                <a:spcPts val="500"/>
              </a:spcBef>
              <a:spcAft>
                <a:spcPts val="0"/>
              </a:spcAft>
              <a:buClr>
                <a:srgbClr val="58595B"/>
              </a:buClr>
              <a:buSzPts val="1800"/>
              <a:buNone/>
              <a:defRPr sz="1800" b="1"/>
            </a:lvl3pPr>
            <a:lvl4pPr marL="1828800" lvl="3" indent="-228600" algn="l">
              <a:lnSpc>
                <a:spcPct val="90000"/>
              </a:lnSpc>
              <a:spcBef>
                <a:spcPts val="500"/>
              </a:spcBef>
              <a:spcAft>
                <a:spcPts val="0"/>
              </a:spcAft>
              <a:buClr>
                <a:srgbClr val="58595B"/>
              </a:buClr>
              <a:buSzPts val="1600"/>
              <a:buNone/>
              <a:defRPr sz="1600" b="1"/>
            </a:lvl4pPr>
            <a:lvl5pPr marL="2286000" lvl="4" indent="-228600" algn="l">
              <a:lnSpc>
                <a:spcPct val="90000"/>
              </a:lnSpc>
              <a:spcBef>
                <a:spcPts val="500"/>
              </a:spcBef>
              <a:spcAft>
                <a:spcPts val="0"/>
              </a:spcAft>
              <a:buClr>
                <a:srgbClr val="58595B"/>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2" name="Google Shape;102;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3" name="Google Shape;103;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4" name="Google Shape;104;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105" name="Google Shape;105;p73"/>
          <p:cNvCxnSpPr/>
          <p:nvPr/>
        </p:nvCxnSpPr>
        <p:spPr>
          <a:xfrm>
            <a:off x="838200" y="1451790"/>
            <a:ext cx="10515600" cy="0"/>
          </a:xfrm>
          <a:prstGeom prst="straightConnector1">
            <a:avLst/>
          </a:prstGeom>
          <a:noFill/>
          <a:ln w="101600" cap="flat" cmpd="sng">
            <a:solidFill>
              <a:srgbClr val="FF7900"/>
            </a:solidFill>
            <a:prstDash val="solid"/>
            <a:miter lim="800000"/>
            <a:headEnd type="none" w="sm" len="sm"/>
            <a:tailEnd type="none" w="sm" len="sm"/>
          </a:ln>
        </p:spPr>
      </p:cxnSp>
    </p:spTree>
    <p:extLst>
      <p:ext uri="{BB962C8B-B14F-4D97-AF65-F5344CB8AC3E}">
        <p14:creationId xmlns:p14="http://schemas.microsoft.com/office/powerpoint/2010/main" val="13818967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06"/>
        <p:cNvGrpSpPr/>
        <p:nvPr/>
      </p:nvGrpSpPr>
      <p:grpSpPr>
        <a:xfrm>
          <a:off x="0" y="0"/>
          <a:ext cx="0" cy="0"/>
          <a:chOff x="0" y="0"/>
          <a:chExt cx="0" cy="0"/>
        </a:xfrm>
      </p:grpSpPr>
      <p:sp>
        <p:nvSpPr>
          <p:cNvPr id="107" name="Google Shape;107;p7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8595B"/>
              </a:buClr>
              <a:buSzPts val="4400"/>
              <a:buFont typeface="Ultra"/>
              <a:buNone/>
              <a:defRPr b="1" i="0">
                <a:solidFill>
                  <a:srgbClr val="58595B"/>
                </a:solidFill>
                <a:latin typeface="Ultra"/>
                <a:ea typeface="Ultra"/>
                <a:cs typeface="Ultra"/>
                <a:sym typeface="Ultr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9" name="Google Shape;109;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0" name="Google Shape;110;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111" name="Google Shape;111;p74"/>
          <p:cNvCxnSpPr/>
          <p:nvPr/>
        </p:nvCxnSpPr>
        <p:spPr>
          <a:xfrm>
            <a:off x="838200" y="1451790"/>
            <a:ext cx="10515600" cy="0"/>
          </a:xfrm>
          <a:prstGeom prst="straightConnector1">
            <a:avLst/>
          </a:prstGeom>
          <a:noFill/>
          <a:ln w="101600" cap="flat" cmpd="sng">
            <a:solidFill>
              <a:srgbClr val="FF7900"/>
            </a:solidFill>
            <a:prstDash val="solid"/>
            <a:miter lim="800000"/>
            <a:headEnd type="none" w="sm" len="sm"/>
            <a:tailEnd type="none" w="sm" len="sm"/>
          </a:ln>
        </p:spPr>
      </p:cxnSp>
    </p:spTree>
    <p:extLst>
      <p:ext uri="{BB962C8B-B14F-4D97-AF65-F5344CB8AC3E}">
        <p14:creationId xmlns:p14="http://schemas.microsoft.com/office/powerpoint/2010/main" val="13042957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Comparison" type="twoTxTwoObj">
  <p:cSld name="1_Comparison">
    <p:spTree>
      <p:nvGrpSpPr>
        <p:cNvPr id="1" name="Shape 127"/>
        <p:cNvGrpSpPr/>
        <p:nvPr/>
      </p:nvGrpSpPr>
      <p:grpSpPr>
        <a:xfrm>
          <a:off x="0" y="0"/>
          <a:ext cx="0" cy="0"/>
          <a:chOff x="0" y="0"/>
          <a:chExt cx="0" cy="0"/>
        </a:xfrm>
      </p:grpSpPr>
      <p:sp>
        <p:nvSpPr>
          <p:cNvPr id="128" name="Google Shape;128;p7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8595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7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58595B"/>
              </a:buClr>
              <a:buSzPts val="2400"/>
              <a:buNone/>
              <a:defRPr sz="2400" b="0" i="0">
                <a:latin typeface="Arial"/>
                <a:ea typeface="Arial"/>
                <a:cs typeface="Arial"/>
                <a:sym typeface="Arial"/>
              </a:defRPr>
            </a:lvl1pPr>
            <a:lvl2pPr marL="914400" lvl="1" indent="-228600" algn="l">
              <a:lnSpc>
                <a:spcPct val="90000"/>
              </a:lnSpc>
              <a:spcBef>
                <a:spcPts val="500"/>
              </a:spcBef>
              <a:spcAft>
                <a:spcPts val="0"/>
              </a:spcAft>
              <a:buClr>
                <a:srgbClr val="58595B"/>
              </a:buClr>
              <a:buSzPts val="2000"/>
              <a:buNone/>
              <a:defRPr sz="2000" b="1"/>
            </a:lvl2pPr>
            <a:lvl3pPr marL="1371600" lvl="2" indent="-228600" algn="l">
              <a:lnSpc>
                <a:spcPct val="90000"/>
              </a:lnSpc>
              <a:spcBef>
                <a:spcPts val="500"/>
              </a:spcBef>
              <a:spcAft>
                <a:spcPts val="0"/>
              </a:spcAft>
              <a:buClr>
                <a:srgbClr val="58595B"/>
              </a:buClr>
              <a:buSzPts val="1800"/>
              <a:buNone/>
              <a:defRPr sz="1800" b="1"/>
            </a:lvl3pPr>
            <a:lvl4pPr marL="1828800" lvl="3" indent="-228600" algn="l">
              <a:lnSpc>
                <a:spcPct val="90000"/>
              </a:lnSpc>
              <a:spcBef>
                <a:spcPts val="500"/>
              </a:spcBef>
              <a:spcAft>
                <a:spcPts val="0"/>
              </a:spcAft>
              <a:buClr>
                <a:srgbClr val="58595B"/>
              </a:buClr>
              <a:buSzPts val="1600"/>
              <a:buNone/>
              <a:defRPr sz="1600" b="1"/>
            </a:lvl4pPr>
            <a:lvl5pPr marL="2286000" lvl="4" indent="-228600" algn="l">
              <a:lnSpc>
                <a:spcPct val="90000"/>
              </a:lnSpc>
              <a:spcBef>
                <a:spcPts val="500"/>
              </a:spcBef>
              <a:spcAft>
                <a:spcPts val="0"/>
              </a:spcAft>
              <a:buClr>
                <a:srgbClr val="58595B"/>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0" name="Google Shape;130;p7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58595B"/>
              </a:buClr>
              <a:buSzPts val="1800"/>
              <a:buChar char="•"/>
              <a:defRPr b="0" i="0">
                <a:latin typeface="Arial"/>
                <a:ea typeface="Arial"/>
                <a:cs typeface="Arial"/>
                <a:sym typeface="Arial"/>
              </a:defRPr>
            </a:lvl1pPr>
            <a:lvl2pPr marL="914400" lvl="1" indent="-342900" algn="l">
              <a:lnSpc>
                <a:spcPct val="90000"/>
              </a:lnSpc>
              <a:spcBef>
                <a:spcPts val="500"/>
              </a:spcBef>
              <a:spcAft>
                <a:spcPts val="0"/>
              </a:spcAft>
              <a:buClr>
                <a:srgbClr val="58595B"/>
              </a:buClr>
              <a:buSzPts val="1800"/>
              <a:buChar char="•"/>
              <a:defRPr/>
            </a:lvl2pPr>
            <a:lvl3pPr marL="1371600" lvl="2" indent="-342900" algn="l">
              <a:lnSpc>
                <a:spcPct val="90000"/>
              </a:lnSpc>
              <a:spcBef>
                <a:spcPts val="500"/>
              </a:spcBef>
              <a:spcAft>
                <a:spcPts val="0"/>
              </a:spcAft>
              <a:buClr>
                <a:srgbClr val="58595B"/>
              </a:buClr>
              <a:buSzPts val="1800"/>
              <a:buChar char="•"/>
              <a:defRPr/>
            </a:lvl3pPr>
            <a:lvl4pPr marL="1828800" lvl="3" indent="-342900" algn="l">
              <a:lnSpc>
                <a:spcPct val="90000"/>
              </a:lnSpc>
              <a:spcBef>
                <a:spcPts val="500"/>
              </a:spcBef>
              <a:spcAft>
                <a:spcPts val="0"/>
              </a:spcAft>
              <a:buClr>
                <a:srgbClr val="58595B"/>
              </a:buClr>
              <a:buSzPts val="1800"/>
              <a:buChar char="•"/>
              <a:defRPr/>
            </a:lvl4pPr>
            <a:lvl5pPr marL="2286000" lvl="4" indent="-342900" algn="l">
              <a:lnSpc>
                <a:spcPct val="90000"/>
              </a:lnSpc>
              <a:spcBef>
                <a:spcPts val="500"/>
              </a:spcBef>
              <a:spcAft>
                <a:spcPts val="0"/>
              </a:spcAft>
              <a:buClr>
                <a:srgbClr val="58595B"/>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7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58595B"/>
              </a:buClr>
              <a:buSzPts val="2400"/>
              <a:buNone/>
              <a:defRPr sz="2400" b="0" i="0">
                <a:latin typeface="Arial"/>
                <a:ea typeface="Arial"/>
                <a:cs typeface="Arial"/>
                <a:sym typeface="Arial"/>
              </a:defRPr>
            </a:lvl1pPr>
            <a:lvl2pPr marL="914400" lvl="1" indent="-228600" algn="l">
              <a:lnSpc>
                <a:spcPct val="90000"/>
              </a:lnSpc>
              <a:spcBef>
                <a:spcPts val="500"/>
              </a:spcBef>
              <a:spcAft>
                <a:spcPts val="0"/>
              </a:spcAft>
              <a:buClr>
                <a:srgbClr val="58595B"/>
              </a:buClr>
              <a:buSzPts val="2000"/>
              <a:buNone/>
              <a:defRPr sz="2000" b="1"/>
            </a:lvl2pPr>
            <a:lvl3pPr marL="1371600" lvl="2" indent="-228600" algn="l">
              <a:lnSpc>
                <a:spcPct val="90000"/>
              </a:lnSpc>
              <a:spcBef>
                <a:spcPts val="500"/>
              </a:spcBef>
              <a:spcAft>
                <a:spcPts val="0"/>
              </a:spcAft>
              <a:buClr>
                <a:srgbClr val="58595B"/>
              </a:buClr>
              <a:buSzPts val="1800"/>
              <a:buNone/>
              <a:defRPr sz="1800" b="1"/>
            </a:lvl3pPr>
            <a:lvl4pPr marL="1828800" lvl="3" indent="-228600" algn="l">
              <a:lnSpc>
                <a:spcPct val="90000"/>
              </a:lnSpc>
              <a:spcBef>
                <a:spcPts val="500"/>
              </a:spcBef>
              <a:spcAft>
                <a:spcPts val="0"/>
              </a:spcAft>
              <a:buClr>
                <a:srgbClr val="58595B"/>
              </a:buClr>
              <a:buSzPts val="1600"/>
              <a:buNone/>
              <a:defRPr sz="1600" b="1"/>
            </a:lvl4pPr>
            <a:lvl5pPr marL="2286000" lvl="4" indent="-228600" algn="l">
              <a:lnSpc>
                <a:spcPct val="90000"/>
              </a:lnSpc>
              <a:spcBef>
                <a:spcPts val="500"/>
              </a:spcBef>
              <a:spcAft>
                <a:spcPts val="0"/>
              </a:spcAft>
              <a:buClr>
                <a:srgbClr val="58595B"/>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2" name="Google Shape;132;p7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58595B"/>
              </a:buClr>
              <a:buSzPts val="1800"/>
              <a:buChar char="•"/>
              <a:defRPr b="0" i="0">
                <a:latin typeface="Arial"/>
                <a:ea typeface="Arial"/>
                <a:cs typeface="Arial"/>
                <a:sym typeface="Arial"/>
              </a:defRPr>
            </a:lvl1pPr>
            <a:lvl2pPr marL="914400" lvl="1" indent="-342900" algn="l">
              <a:lnSpc>
                <a:spcPct val="90000"/>
              </a:lnSpc>
              <a:spcBef>
                <a:spcPts val="500"/>
              </a:spcBef>
              <a:spcAft>
                <a:spcPts val="0"/>
              </a:spcAft>
              <a:buClr>
                <a:srgbClr val="58595B"/>
              </a:buClr>
              <a:buSzPts val="1800"/>
              <a:buChar char="•"/>
              <a:defRPr/>
            </a:lvl2pPr>
            <a:lvl3pPr marL="1371600" lvl="2" indent="-342900" algn="l">
              <a:lnSpc>
                <a:spcPct val="90000"/>
              </a:lnSpc>
              <a:spcBef>
                <a:spcPts val="500"/>
              </a:spcBef>
              <a:spcAft>
                <a:spcPts val="0"/>
              </a:spcAft>
              <a:buClr>
                <a:srgbClr val="58595B"/>
              </a:buClr>
              <a:buSzPts val="1800"/>
              <a:buChar char="•"/>
              <a:defRPr/>
            </a:lvl3pPr>
            <a:lvl4pPr marL="1828800" lvl="3" indent="-342900" algn="l">
              <a:lnSpc>
                <a:spcPct val="90000"/>
              </a:lnSpc>
              <a:spcBef>
                <a:spcPts val="500"/>
              </a:spcBef>
              <a:spcAft>
                <a:spcPts val="0"/>
              </a:spcAft>
              <a:buClr>
                <a:srgbClr val="58595B"/>
              </a:buClr>
              <a:buSzPts val="1800"/>
              <a:buChar char="•"/>
              <a:defRPr/>
            </a:lvl4pPr>
            <a:lvl5pPr marL="2286000" lvl="4" indent="-342900" algn="l">
              <a:lnSpc>
                <a:spcPct val="90000"/>
              </a:lnSpc>
              <a:spcBef>
                <a:spcPts val="500"/>
              </a:spcBef>
              <a:spcAft>
                <a:spcPts val="0"/>
              </a:spcAft>
              <a:buClr>
                <a:srgbClr val="58595B"/>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4" name="Google Shape;134;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5" name="Google Shape;135;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896094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Cover_The Hill">
  <p:cSld name="1_Cover_The Hill">
    <p:spTree>
      <p:nvGrpSpPr>
        <p:cNvPr id="1" name="Shape 136"/>
        <p:cNvGrpSpPr/>
        <p:nvPr/>
      </p:nvGrpSpPr>
      <p:grpSpPr>
        <a:xfrm>
          <a:off x="0" y="0"/>
          <a:ext cx="0" cy="0"/>
          <a:chOff x="0" y="0"/>
          <a:chExt cx="0" cy="0"/>
        </a:xfrm>
      </p:grpSpPr>
      <p:sp>
        <p:nvSpPr>
          <p:cNvPr id="137" name="Google Shape;137;p78"/>
          <p:cNvSpPr/>
          <p:nvPr/>
        </p:nvSpPr>
        <p:spPr>
          <a:xfrm>
            <a:off x="457201" y="0"/>
            <a:ext cx="5638800" cy="6858000"/>
          </a:xfrm>
          <a:prstGeom prst="rect">
            <a:avLst/>
          </a:prstGeom>
          <a:solidFill>
            <a:schemeClr val="lt2">
              <a:alpha val="9098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8" name="Google Shape;138;p78"/>
          <p:cNvSpPr txBox="1">
            <a:spLocks noGrp="1"/>
          </p:cNvSpPr>
          <p:nvPr>
            <p:ph type="title"/>
          </p:nvPr>
        </p:nvSpPr>
        <p:spPr>
          <a:xfrm>
            <a:off x="998991" y="365125"/>
            <a:ext cx="4602480" cy="328104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58595B"/>
              </a:buClr>
              <a:buSzPts val="4400"/>
              <a:buFont typeface="Ultra"/>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39" name="Google Shape;139;p78"/>
          <p:cNvGrpSpPr/>
          <p:nvPr/>
        </p:nvGrpSpPr>
        <p:grpSpPr>
          <a:xfrm>
            <a:off x="1969303" y="4109165"/>
            <a:ext cx="2661855" cy="1797998"/>
            <a:chOff x="-2931" y="-4852"/>
            <a:chExt cx="17157" cy="11589"/>
          </a:xfrm>
        </p:grpSpPr>
        <p:sp>
          <p:nvSpPr>
            <p:cNvPr id="140" name="Google Shape;140;p78"/>
            <p:cNvSpPr/>
            <p:nvPr/>
          </p:nvSpPr>
          <p:spPr>
            <a:xfrm>
              <a:off x="3516" y="-4567"/>
              <a:ext cx="4245" cy="4568"/>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1" name="Google Shape;141;p78"/>
            <p:cNvSpPr/>
            <p:nvPr/>
          </p:nvSpPr>
          <p:spPr>
            <a:xfrm>
              <a:off x="-2931" y="1653"/>
              <a:ext cx="17157" cy="5084"/>
            </a:xfrm>
            <a:custGeom>
              <a:avLst/>
              <a:gdLst/>
              <a:ahLst/>
              <a:cxnLst/>
              <a:rect l="l" t="t" r="r" b="b"/>
              <a:pathLst>
                <a:path w="974" h="286" extrusionOk="0">
                  <a:moveTo>
                    <a:pt x="104" y="92"/>
                  </a:moveTo>
                  <a:cubicBezTo>
                    <a:pt x="106" y="93"/>
                    <a:pt x="107" y="96"/>
                    <a:pt x="108" y="100"/>
                  </a:cubicBezTo>
                  <a:cubicBezTo>
                    <a:pt x="108" y="102"/>
                    <a:pt x="109" y="103"/>
                    <a:pt x="110" y="103"/>
                  </a:cubicBezTo>
                  <a:cubicBezTo>
                    <a:pt x="111" y="103"/>
                    <a:pt x="112" y="102"/>
                    <a:pt x="112" y="100"/>
                  </a:cubicBezTo>
                  <a:cubicBezTo>
                    <a:pt x="112" y="99"/>
                    <a:pt x="111" y="98"/>
                    <a:pt x="111" y="96"/>
                  </a:cubicBezTo>
                  <a:cubicBezTo>
                    <a:pt x="111" y="94"/>
                    <a:pt x="111" y="91"/>
                    <a:pt x="111" y="88"/>
                  </a:cubicBezTo>
                  <a:cubicBezTo>
                    <a:pt x="111" y="84"/>
                    <a:pt x="110" y="82"/>
                    <a:pt x="110" y="82"/>
                  </a:cubicBezTo>
                  <a:cubicBezTo>
                    <a:pt x="109" y="81"/>
                    <a:pt x="107" y="81"/>
                    <a:pt x="104" y="81"/>
                  </a:cubicBezTo>
                  <a:cubicBezTo>
                    <a:pt x="7" y="81"/>
                    <a:pt x="7" y="81"/>
                    <a:pt x="7" y="81"/>
                  </a:cubicBezTo>
                  <a:cubicBezTo>
                    <a:pt x="5" y="81"/>
                    <a:pt x="4" y="81"/>
                    <a:pt x="4" y="82"/>
                  </a:cubicBezTo>
                  <a:cubicBezTo>
                    <a:pt x="3" y="83"/>
                    <a:pt x="3" y="85"/>
                    <a:pt x="3" y="87"/>
                  </a:cubicBezTo>
                  <a:cubicBezTo>
                    <a:pt x="3" y="90"/>
                    <a:pt x="2" y="94"/>
                    <a:pt x="1" y="98"/>
                  </a:cubicBezTo>
                  <a:cubicBezTo>
                    <a:pt x="1" y="101"/>
                    <a:pt x="0" y="103"/>
                    <a:pt x="0" y="105"/>
                  </a:cubicBezTo>
                  <a:cubicBezTo>
                    <a:pt x="0" y="106"/>
                    <a:pt x="1" y="107"/>
                    <a:pt x="2" y="107"/>
                  </a:cubicBezTo>
                  <a:cubicBezTo>
                    <a:pt x="3" y="107"/>
                    <a:pt x="4" y="106"/>
                    <a:pt x="4" y="104"/>
                  </a:cubicBezTo>
                  <a:cubicBezTo>
                    <a:pt x="5" y="98"/>
                    <a:pt x="7" y="95"/>
                    <a:pt x="9" y="93"/>
                  </a:cubicBezTo>
                  <a:cubicBezTo>
                    <a:pt x="11" y="91"/>
                    <a:pt x="15" y="90"/>
                    <a:pt x="20" y="90"/>
                  </a:cubicBezTo>
                  <a:cubicBezTo>
                    <a:pt x="43" y="90"/>
                    <a:pt x="43" y="90"/>
                    <a:pt x="43" y="90"/>
                  </a:cubicBezTo>
                  <a:cubicBezTo>
                    <a:pt x="46" y="90"/>
                    <a:pt x="47" y="90"/>
                    <a:pt x="48" y="91"/>
                  </a:cubicBezTo>
                  <a:cubicBezTo>
                    <a:pt x="48" y="91"/>
                    <a:pt x="49" y="93"/>
                    <a:pt x="49" y="95"/>
                  </a:cubicBezTo>
                  <a:cubicBezTo>
                    <a:pt x="49" y="97"/>
                    <a:pt x="49" y="97"/>
                    <a:pt x="49" y="97"/>
                  </a:cubicBezTo>
                  <a:cubicBezTo>
                    <a:pt x="49" y="186"/>
                    <a:pt x="49" y="186"/>
                    <a:pt x="49" y="186"/>
                  </a:cubicBezTo>
                  <a:cubicBezTo>
                    <a:pt x="49" y="191"/>
                    <a:pt x="48" y="194"/>
                    <a:pt x="46" y="196"/>
                  </a:cubicBezTo>
                  <a:cubicBezTo>
                    <a:pt x="45" y="198"/>
                    <a:pt x="42" y="199"/>
                    <a:pt x="37" y="200"/>
                  </a:cubicBezTo>
                  <a:cubicBezTo>
                    <a:pt x="35" y="200"/>
                    <a:pt x="34" y="201"/>
                    <a:pt x="34" y="202"/>
                  </a:cubicBezTo>
                  <a:cubicBezTo>
                    <a:pt x="34" y="203"/>
                    <a:pt x="35" y="204"/>
                    <a:pt x="37" y="204"/>
                  </a:cubicBezTo>
                  <a:cubicBezTo>
                    <a:pt x="37" y="204"/>
                    <a:pt x="39" y="204"/>
                    <a:pt x="43" y="203"/>
                  </a:cubicBezTo>
                  <a:cubicBezTo>
                    <a:pt x="44" y="203"/>
                    <a:pt x="47" y="203"/>
                    <a:pt x="49" y="203"/>
                  </a:cubicBezTo>
                  <a:cubicBezTo>
                    <a:pt x="56" y="203"/>
                    <a:pt x="56" y="203"/>
                    <a:pt x="56" y="203"/>
                  </a:cubicBezTo>
                  <a:cubicBezTo>
                    <a:pt x="63" y="203"/>
                    <a:pt x="63" y="203"/>
                    <a:pt x="63" y="203"/>
                  </a:cubicBezTo>
                  <a:cubicBezTo>
                    <a:pt x="67" y="203"/>
                    <a:pt x="70" y="203"/>
                    <a:pt x="71" y="203"/>
                  </a:cubicBezTo>
                  <a:cubicBezTo>
                    <a:pt x="73" y="204"/>
                    <a:pt x="74" y="204"/>
                    <a:pt x="75" y="204"/>
                  </a:cubicBezTo>
                  <a:cubicBezTo>
                    <a:pt x="77" y="204"/>
                    <a:pt x="78" y="203"/>
                    <a:pt x="78" y="202"/>
                  </a:cubicBezTo>
                  <a:cubicBezTo>
                    <a:pt x="78" y="201"/>
                    <a:pt x="77" y="200"/>
                    <a:pt x="74" y="200"/>
                  </a:cubicBezTo>
                  <a:cubicBezTo>
                    <a:pt x="67" y="198"/>
                    <a:pt x="63" y="194"/>
                    <a:pt x="63" y="187"/>
                  </a:cubicBezTo>
                  <a:cubicBezTo>
                    <a:pt x="63" y="184"/>
                    <a:pt x="63" y="184"/>
                    <a:pt x="63" y="184"/>
                  </a:cubicBezTo>
                  <a:cubicBezTo>
                    <a:pt x="63" y="96"/>
                    <a:pt x="63" y="96"/>
                    <a:pt x="63" y="96"/>
                  </a:cubicBezTo>
                  <a:cubicBezTo>
                    <a:pt x="63" y="93"/>
                    <a:pt x="63" y="92"/>
                    <a:pt x="64" y="91"/>
                  </a:cubicBezTo>
                  <a:cubicBezTo>
                    <a:pt x="64" y="90"/>
                    <a:pt x="66" y="90"/>
                    <a:pt x="69" y="90"/>
                  </a:cubicBezTo>
                  <a:cubicBezTo>
                    <a:pt x="94" y="90"/>
                    <a:pt x="94" y="90"/>
                    <a:pt x="94" y="90"/>
                  </a:cubicBezTo>
                  <a:cubicBezTo>
                    <a:pt x="99" y="90"/>
                    <a:pt x="102" y="90"/>
                    <a:pt x="104" y="92"/>
                  </a:cubicBezTo>
                  <a:close/>
                  <a:moveTo>
                    <a:pt x="152" y="88"/>
                  </a:moveTo>
                  <a:cubicBezTo>
                    <a:pt x="153" y="87"/>
                    <a:pt x="156" y="87"/>
                    <a:pt x="159" y="87"/>
                  </a:cubicBezTo>
                  <a:cubicBezTo>
                    <a:pt x="173" y="87"/>
                    <a:pt x="173" y="87"/>
                    <a:pt x="173" y="87"/>
                  </a:cubicBezTo>
                  <a:cubicBezTo>
                    <a:pt x="183" y="87"/>
                    <a:pt x="189" y="87"/>
                    <a:pt x="192" y="88"/>
                  </a:cubicBezTo>
                  <a:cubicBezTo>
                    <a:pt x="196" y="89"/>
                    <a:pt x="198" y="91"/>
                    <a:pt x="199" y="94"/>
                  </a:cubicBezTo>
                  <a:cubicBezTo>
                    <a:pt x="200" y="95"/>
                    <a:pt x="200" y="97"/>
                    <a:pt x="200" y="99"/>
                  </a:cubicBezTo>
                  <a:cubicBezTo>
                    <a:pt x="200" y="101"/>
                    <a:pt x="200" y="101"/>
                    <a:pt x="200" y="101"/>
                  </a:cubicBezTo>
                  <a:cubicBezTo>
                    <a:pt x="200" y="103"/>
                    <a:pt x="201" y="104"/>
                    <a:pt x="202" y="104"/>
                  </a:cubicBezTo>
                  <a:cubicBezTo>
                    <a:pt x="203" y="104"/>
                    <a:pt x="204" y="104"/>
                    <a:pt x="204" y="103"/>
                  </a:cubicBezTo>
                  <a:cubicBezTo>
                    <a:pt x="204" y="102"/>
                    <a:pt x="205" y="100"/>
                    <a:pt x="205" y="96"/>
                  </a:cubicBezTo>
                  <a:cubicBezTo>
                    <a:pt x="205" y="91"/>
                    <a:pt x="205" y="91"/>
                    <a:pt x="205" y="91"/>
                  </a:cubicBezTo>
                  <a:cubicBezTo>
                    <a:pt x="206" y="87"/>
                    <a:pt x="206" y="85"/>
                    <a:pt x="206" y="84"/>
                  </a:cubicBezTo>
                  <a:cubicBezTo>
                    <a:pt x="206" y="83"/>
                    <a:pt x="206" y="82"/>
                    <a:pt x="206" y="82"/>
                  </a:cubicBezTo>
                  <a:cubicBezTo>
                    <a:pt x="206" y="80"/>
                    <a:pt x="205" y="79"/>
                    <a:pt x="203" y="79"/>
                  </a:cubicBezTo>
                  <a:cubicBezTo>
                    <a:pt x="203" y="79"/>
                    <a:pt x="201" y="79"/>
                    <a:pt x="200" y="80"/>
                  </a:cubicBezTo>
                  <a:cubicBezTo>
                    <a:pt x="199" y="80"/>
                    <a:pt x="197" y="80"/>
                    <a:pt x="193" y="80"/>
                  </a:cubicBezTo>
                  <a:cubicBezTo>
                    <a:pt x="181" y="81"/>
                    <a:pt x="181" y="81"/>
                    <a:pt x="181" y="81"/>
                  </a:cubicBezTo>
                  <a:cubicBezTo>
                    <a:pt x="175" y="81"/>
                    <a:pt x="169" y="81"/>
                    <a:pt x="161" y="81"/>
                  </a:cubicBezTo>
                  <a:cubicBezTo>
                    <a:pt x="149" y="81"/>
                    <a:pt x="139" y="81"/>
                    <a:pt x="131" y="80"/>
                  </a:cubicBezTo>
                  <a:cubicBezTo>
                    <a:pt x="128" y="79"/>
                    <a:pt x="126" y="79"/>
                    <a:pt x="125" y="79"/>
                  </a:cubicBezTo>
                  <a:cubicBezTo>
                    <a:pt x="122" y="79"/>
                    <a:pt x="121" y="80"/>
                    <a:pt x="121" y="82"/>
                  </a:cubicBezTo>
                  <a:cubicBezTo>
                    <a:pt x="121" y="83"/>
                    <a:pt x="121" y="83"/>
                    <a:pt x="123" y="83"/>
                  </a:cubicBezTo>
                  <a:cubicBezTo>
                    <a:pt x="129" y="83"/>
                    <a:pt x="132" y="85"/>
                    <a:pt x="134" y="88"/>
                  </a:cubicBezTo>
                  <a:cubicBezTo>
                    <a:pt x="136" y="91"/>
                    <a:pt x="137" y="96"/>
                    <a:pt x="137" y="105"/>
                  </a:cubicBezTo>
                  <a:cubicBezTo>
                    <a:pt x="137" y="180"/>
                    <a:pt x="137" y="180"/>
                    <a:pt x="137" y="180"/>
                  </a:cubicBezTo>
                  <a:cubicBezTo>
                    <a:pt x="137" y="186"/>
                    <a:pt x="137" y="186"/>
                    <a:pt x="137" y="186"/>
                  </a:cubicBezTo>
                  <a:cubicBezTo>
                    <a:pt x="137" y="193"/>
                    <a:pt x="135" y="198"/>
                    <a:pt x="130" y="199"/>
                  </a:cubicBezTo>
                  <a:cubicBezTo>
                    <a:pt x="127" y="200"/>
                    <a:pt x="127" y="200"/>
                    <a:pt x="127" y="200"/>
                  </a:cubicBezTo>
                  <a:cubicBezTo>
                    <a:pt x="126" y="200"/>
                    <a:pt x="125" y="201"/>
                    <a:pt x="125" y="202"/>
                  </a:cubicBezTo>
                  <a:cubicBezTo>
                    <a:pt x="125" y="203"/>
                    <a:pt x="126" y="204"/>
                    <a:pt x="128" y="204"/>
                  </a:cubicBezTo>
                  <a:cubicBezTo>
                    <a:pt x="128" y="204"/>
                    <a:pt x="130" y="204"/>
                    <a:pt x="132" y="203"/>
                  </a:cubicBezTo>
                  <a:cubicBezTo>
                    <a:pt x="137" y="202"/>
                    <a:pt x="144" y="202"/>
                    <a:pt x="154" y="202"/>
                  </a:cubicBezTo>
                  <a:cubicBezTo>
                    <a:pt x="162" y="202"/>
                    <a:pt x="171" y="203"/>
                    <a:pt x="183" y="204"/>
                  </a:cubicBezTo>
                  <a:cubicBezTo>
                    <a:pt x="185" y="204"/>
                    <a:pt x="188" y="204"/>
                    <a:pt x="189" y="204"/>
                  </a:cubicBezTo>
                  <a:cubicBezTo>
                    <a:pt x="197" y="204"/>
                    <a:pt x="204" y="201"/>
                    <a:pt x="209" y="194"/>
                  </a:cubicBezTo>
                  <a:cubicBezTo>
                    <a:pt x="214" y="189"/>
                    <a:pt x="216" y="185"/>
                    <a:pt x="216" y="181"/>
                  </a:cubicBezTo>
                  <a:cubicBezTo>
                    <a:pt x="216" y="179"/>
                    <a:pt x="215" y="178"/>
                    <a:pt x="214" y="178"/>
                  </a:cubicBezTo>
                  <a:cubicBezTo>
                    <a:pt x="214" y="178"/>
                    <a:pt x="213" y="179"/>
                    <a:pt x="212" y="180"/>
                  </a:cubicBezTo>
                  <a:cubicBezTo>
                    <a:pt x="206" y="190"/>
                    <a:pt x="190" y="196"/>
                    <a:pt x="167" y="196"/>
                  </a:cubicBezTo>
                  <a:cubicBezTo>
                    <a:pt x="160" y="196"/>
                    <a:pt x="155" y="195"/>
                    <a:pt x="153" y="194"/>
                  </a:cubicBezTo>
                  <a:cubicBezTo>
                    <a:pt x="152" y="193"/>
                    <a:pt x="151" y="189"/>
                    <a:pt x="151" y="184"/>
                  </a:cubicBezTo>
                  <a:cubicBezTo>
                    <a:pt x="151" y="151"/>
                    <a:pt x="151" y="151"/>
                    <a:pt x="151" y="151"/>
                  </a:cubicBezTo>
                  <a:cubicBezTo>
                    <a:pt x="151" y="149"/>
                    <a:pt x="151" y="149"/>
                    <a:pt x="151" y="149"/>
                  </a:cubicBezTo>
                  <a:cubicBezTo>
                    <a:pt x="151" y="147"/>
                    <a:pt x="151" y="146"/>
                    <a:pt x="152" y="145"/>
                  </a:cubicBezTo>
                  <a:cubicBezTo>
                    <a:pt x="153" y="144"/>
                    <a:pt x="155" y="144"/>
                    <a:pt x="158" y="144"/>
                  </a:cubicBezTo>
                  <a:cubicBezTo>
                    <a:pt x="178" y="144"/>
                    <a:pt x="178" y="144"/>
                    <a:pt x="178" y="144"/>
                  </a:cubicBezTo>
                  <a:cubicBezTo>
                    <a:pt x="183" y="144"/>
                    <a:pt x="186" y="145"/>
                    <a:pt x="188" y="146"/>
                  </a:cubicBezTo>
                  <a:cubicBezTo>
                    <a:pt x="191" y="148"/>
                    <a:pt x="192" y="150"/>
                    <a:pt x="193" y="154"/>
                  </a:cubicBezTo>
                  <a:cubicBezTo>
                    <a:pt x="193" y="157"/>
                    <a:pt x="193" y="157"/>
                    <a:pt x="193" y="157"/>
                  </a:cubicBezTo>
                  <a:cubicBezTo>
                    <a:pt x="193" y="158"/>
                    <a:pt x="194" y="159"/>
                    <a:pt x="196" y="159"/>
                  </a:cubicBezTo>
                  <a:cubicBezTo>
                    <a:pt x="197" y="159"/>
                    <a:pt x="197" y="158"/>
                    <a:pt x="197" y="157"/>
                  </a:cubicBezTo>
                  <a:cubicBezTo>
                    <a:pt x="197" y="156"/>
                    <a:pt x="197" y="155"/>
                    <a:pt x="197" y="154"/>
                  </a:cubicBezTo>
                  <a:cubicBezTo>
                    <a:pt x="197" y="150"/>
                    <a:pt x="197" y="147"/>
                    <a:pt x="197" y="143"/>
                  </a:cubicBezTo>
                  <a:cubicBezTo>
                    <a:pt x="197" y="138"/>
                    <a:pt x="197" y="133"/>
                    <a:pt x="197" y="127"/>
                  </a:cubicBezTo>
                  <a:cubicBezTo>
                    <a:pt x="197" y="127"/>
                    <a:pt x="197" y="126"/>
                    <a:pt x="197" y="125"/>
                  </a:cubicBezTo>
                  <a:cubicBezTo>
                    <a:pt x="197" y="124"/>
                    <a:pt x="197" y="123"/>
                    <a:pt x="196" y="123"/>
                  </a:cubicBezTo>
                  <a:cubicBezTo>
                    <a:pt x="194" y="123"/>
                    <a:pt x="194" y="124"/>
                    <a:pt x="193" y="125"/>
                  </a:cubicBezTo>
                  <a:cubicBezTo>
                    <a:pt x="193" y="129"/>
                    <a:pt x="192" y="132"/>
                    <a:pt x="191" y="133"/>
                  </a:cubicBezTo>
                  <a:cubicBezTo>
                    <a:pt x="190" y="134"/>
                    <a:pt x="188" y="135"/>
                    <a:pt x="185" y="135"/>
                  </a:cubicBezTo>
                  <a:cubicBezTo>
                    <a:pt x="181" y="136"/>
                    <a:pt x="176" y="136"/>
                    <a:pt x="170" y="136"/>
                  </a:cubicBezTo>
                  <a:cubicBezTo>
                    <a:pt x="156" y="136"/>
                    <a:pt x="156" y="136"/>
                    <a:pt x="156" y="136"/>
                  </a:cubicBezTo>
                  <a:cubicBezTo>
                    <a:pt x="153" y="136"/>
                    <a:pt x="152" y="136"/>
                    <a:pt x="151" y="136"/>
                  </a:cubicBezTo>
                  <a:cubicBezTo>
                    <a:pt x="151" y="135"/>
                    <a:pt x="151" y="133"/>
                    <a:pt x="151" y="131"/>
                  </a:cubicBezTo>
                  <a:cubicBezTo>
                    <a:pt x="151" y="95"/>
                    <a:pt x="151" y="95"/>
                    <a:pt x="151" y="95"/>
                  </a:cubicBezTo>
                  <a:cubicBezTo>
                    <a:pt x="151" y="91"/>
                    <a:pt x="151" y="89"/>
                    <a:pt x="152" y="88"/>
                  </a:cubicBezTo>
                  <a:close/>
                  <a:moveTo>
                    <a:pt x="333" y="109"/>
                  </a:moveTo>
                  <a:cubicBezTo>
                    <a:pt x="333" y="99"/>
                    <a:pt x="333" y="99"/>
                    <a:pt x="333" y="99"/>
                  </a:cubicBezTo>
                  <a:cubicBezTo>
                    <a:pt x="333" y="94"/>
                    <a:pt x="334" y="90"/>
                    <a:pt x="335" y="88"/>
                  </a:cubicBezTo>
                  <a:cubicBezTo>
                    <a:pt x="336" y="85"/>
                    <a:pt x="339" y="84"/>
                    <a:pt x="342" y="83"/>
                  </a:cubicBezTo>
                  <a:cubicBezTo>
                    <a:pt x="344" y="83"/>
                    <a:pt x="344" y="82"/>
                    <a:pt x="344" y="81"/>
                  </a:cubicBezTo>
                  <a:cubicBezTo>
                    <a:pt x="344" y="80"/>
                    <a:pt x="343" y="80"/>
                    <a:pt x="342" y="80"/>
                  </a:cubicBezTo>
                  <a:cubicBezTo>
                    <a:pt x="341" y="80"/>
                    <a:pt x="339" y="80"/>
                    <a:pt x="337" y="80"/>
                  </a:cubicBezTo>
                  <a:cubicBezTo>
                    <a:pt x="335" y="80"/>
                    <a:pt x="332" y="81"/>
                    <a:pt x="328" y="81"/>
                  </a:cubicBezTo>
                  <a:cubicBezTo>
                    <a:pt x="321" y="81"/>
                    <a:pt x="316" y="80"/>
                    <a:pt x="312" y="80"/>
                  </a:cubicBezTo>
                  <a:cubicBezTo>
                    <a:pt x="310" y="80"/>
                    <a:pt x="309" y="80"/>
                    <a:pt x="308" y="80"/>
                  </a:cubicBezTo>
                  <a:cubicBezTo>
                    <a:pt x="306" y="80"/>
                    <a:pt x="306" y="80"/>
                    <a:pt x="306" y="81"/>
                  </a:cubicBezTo>
                  <a:cubicBezTo>
                    <a:pt x="306" y="83"/>
                    <a:pt x="306" y="83"/>
                    <a:pt x="308" y="84"/>
                  </a:cubicBezTo>
                  <a:cubicBezTo>
                    <a:pt x="314" y="85"/>
                    <a:pt x="318" y="86"/>
                    <a:pt x="321" y="88"/>
                  </a:cubicBezTo>
                  <a:cubicBezTo>
                    <a:pt x="323" y="90"/>
                    <a:pt x="325" y="94"/>
                    <a:pt x="325" y="99"/>
                  </a:cubicBezTo>
                  <a:cubicBezTo>
                    <a:pt x="326" y="120"/>
                    <a:pt x="326" y="120"/>
                    <a:pt x="326" y="120"/>
                  </a:cubicBezTo>
                  <a:cubicBezTo>
                    <a:pt x="326" y="132"/>
                    <a:pt x="326" y="132"/>
                    <a:pt x="326" y="132"/>
                  </a:cubicBezTo>
                  <a:cubicBezTo>
                    <a:pt x="326" y="176"/>
                    <a:pt x="326" y="176"/>
                    <a:pt x="326" y="176"/>
                  </a:cubicBezTo>
                  <a:cubicBezTo>
                    <a:pt x="326" y="177"/>
                    <a:pt x="326" y="177"/>
                    <a:pt x="325" y="177"/>
                  </a:cubicBezTo>
                  <a:cubicBezTo>
                    <a:pt x="325" y="178"/>
                    <a:pt x="324" y="177"/>
                    <a:pt x="323" y="175"/>
                  </a:cubicBezTo>
                  <a:cubicBezTo>
                    <a:pt x="241" y="82"/>
                    <a:pt x="241" y="82"/>
                    <a:pt x="241" y="82"/>
                  </a:cubicBezTo>
                  <a:cubicBezTo>
                    <a:pt x="239" y="81"/>
                    <a:pt x="238" y="80"/>
                    <a:pt x="236" y="80"/>
                  </a:cubicBezTo>
                  <a:cubicBezTo>
                    <a:pt x="235" y="80"/>
                    <a:pt x="234" y="80"/>
                    <a:pt x="233" y="80"/>
                  </a:cubicBezTo>
                  <a:cubicBezTo>
                    <a:pt x="231" y="80"/>
                    <a:pt x="231" y="80"/>
                    <a:pt x="231" y="80"/>
                  </a:cubicBezTo>
                  <a:cubicBezTo>
                    <a:pt x="225" y="80"/>
                    <a:pt x="225" y="80"/>
                    <a:pt x="225" y="80"/>
                  </a:cubicBezTo>
                  <a:cubicBezTo>
                    <a:pt x="222" y="80"/>
                    <a:pt x="222" y="80"/>
                    <a:pt x="222" y="80"/>
                  </a:cubicBezTo>
                  <a:cubicBezTo>
                    <a:pt x="221" y="80"/>
                    <a:pt x="221" y="80"/>
                    <a:pt x="220" y="80"/>
                  </a:cubicBezTo>
                  <a:cubicBezTo>
                    <a:pt x="219" y="80"/>
                    <a:pt x="218" y="80"/>
                    <a:pt x="218" y="81"/>
                  </a:cubicBezTo>
                  <a:cubicBezTo>
                    <a:pt x="218" y="82"/>
                    <a:pt x="219" y="83"/>
                    <a:pt x="221" y="83"/>
                  </a:cubicBezTo>
                  <a:cubicBezTo>
                    <a:pt x="227" y="84"/>
                    <a:pt x="232" y="87"/>
                    <a:pt x="235" y="93"/>
                  </a:cubicBezTo>
                  <a:cubicBezTo>
                    <a:pt x="238" y="99"/>
                    <a:pt x="240" y="107"/>
                    <a:pt x="240" y="118"/>
                  </a:cubicBezTo>
                  <a:cubicBezTo>
                    <a:pt x="240" y="178"/>
                    <a:pt x="240" y="178"/>
                    <a:pt x="240" y="178"/>
                  </a:cubicBezTo>
                  <a:cubicBezTo>
                    <a:pt x="240" y="185"/>
                    <a:pt x="239" y="190"/>
                    <a:pt x="237" y="192"/>
                  </a:cubicBezTo>
                  <a:cubicBezTo>
                    <a:pt x="236" y="195"/>
                    <a:pt x="232" y="198"/>
                    <a:pt x="227" y="199"/>
                  </a:cubicBezTo>
                  <a:cubicBezTo>
                    <a:pt x="225" y="200"/>
                    <a:pt x="225" y="201"/>
                    <a:pt x="225" y="202"/>
                  </a:cubicBezTo>
                  <a:cubicBezTo>
                    <a:pt x="225" y="203"/>
                    <a:pt x="226" y="203"/>
                    <a:pt x="227" y="203"/>
                  </a:cubicBezTo>
                  <a:cubicBezTo>
                    <a:pt x="228" y="203"/>
                    <a:pt x="229" y="203"/>
                    <a:pt x="230" y="203"/>
                  </a:cubicBezTo>
                  <a:cubicBezTo>
                    <a:pt x="233" y="203"/>
                    <a:pt x="235" y="202"/>
                    <a:pt x="237" y="202"/>
                  </a:cubicBezTo>
                  <a:cubicBezTo>
                    <a:pt x="241" y="202"/>
                    <a:pt x="241" y="202"/>
                    <a:pt x="241" y="202"/>
                  </a:cubicBezTo>
                  <a:cubicBezTo>
                    <a:pt x="250" y="203"/>
                    <a:pt x="250" y="203"/>
                    <a:pt x="250" y="203"/>
                  </a:cubicBezTo>
                  <a:cubicBezTo>
                    <a:pt x="255" y="203"/>
                    <a:pt x="258" y="203"/>
                    <a:pt x="258" y="203"/>
                  </a:cubicBezTo>
                  <a:cubicBezTo>
                    <a:pt x="259" y="203"/>
                    <a:pt x="260" y="203"/>
                    <a:pt x="261" y="203"/>
                  </a:cubicBezTo>
                  <a:cubicBezTo>
                    <a:pt x="262" y="203"/>
                    <a:pt x="263" y="203"/>
                    <a:pt x="263" y="202"/>
                  </a:cubicBezTo>
                  <a:cubicBezTo>
                    <a:pt x="263" y="200"/>
                    <a:pt x="262" y="200"/>
                    <a:pt x="260" y="199"/>
                  </a:cubicBezTo>
                  <a:cubicBezTo>
                    <a:pt x="255" y="199"/>
                    <a:pt x="252" y="198"/>
                    <a:pt x="250" y="196"/>
                  </a:cubicBezTo>
                  <a:cubicBezTo>
                    <a:pt x="249" y="195"/>
                    <a:pt x="248" y="192"/>
                    <a:pt x="247" y="188"/>
                  </a:cubicBezTo>
                  <a:cubicBezTo>
                    <a:pt x="247" y="182"/>
                    <a:pt x="247" y="182"/>
                    <a:pt x="247" y="182"/>
                  </a:cubicBezTo>
                  <a:cubicBezTo>
                    <a:pt x="247" y="178"/>
                    <a:pt x="247" y="178"/>
                    <a:pt x="247" y="178"/>
                  </a:cubicBezTo>
                  <a:cubicBezTo>
                    <a:pt x="247" y="117"/>
                    <a:pt x="247" y="117"/>
                    <a:pt x="247" y="117"/>
                  </a:cubicBezTo>
                  <a:cubicBezTo>
                    <a:pt x="247" y="115"/>
                    <a:pt x="248" y="113"/>
                    <a:pt x="249" y="113"/>
                  </a:cubicBezTo>
                  <a:cubicBezTo>
                    <a:pt x="249" y="113"/>
                    <a:pt x="250" y="113"/>
                    <a:pt x="250" y="114"/>
                  </a:cubicBezTo>
                  <a:cubicBezTo>
                    <a:pt x="251" y="115"/>
                    <a:pt x="251" y="115"/>
                    <a:pt x="251" y="115"/>
                  </a:cubicBezTo>
                  <a:cubicBezTo>
                    <a:pt x="326" y="201"/>
                    <a:pt x="326" y="201"/>
                    <a:pt x="326" y="201"/>
                  </a:cubicBezTo>
                  <a:cubicBezTo>
                    <a:pt x="328" y="203"/>
                    <a:pt x="328" y="203"/>
                    <a:pt x="328" y="203"/>
                  </a:cubicBezTo>
                  <a:cubicBezTo>
                    <a:pt x="329" y="204"/>
                    <a:pt x="329" y="204"/>
                    <a:pt x="330" y="204"/>
                  </a:cubicBezTo>
                  <a:cubicBezTo>
                    <a:pt x="332" y="204"/>
                    <a:pt x="332" y="203"/>
                    <a:pt x="333" y="202"/>
                  </a:cubicBezTo>
                  <a:cubicBezTo>
                    <a:pt x="333" y="200"/>
                    <a:pt x="333" y="196"/>
                    <a:pt x="333" y="190"/>
                  </a:cubicBezTo>
                  <a:cubicBezTo>
                    <a:pt x="333" y="115"/>
                    <a:pt x="333" y="115"/>
                    <a:pt x="333" y="115"/>
                  </a:cubicBezTo>
                  <a:cubicBezTo>
                    <a:pt x="333" y="109"/>
                    <a:pt x="333" y="109"/>
                    <a:pt x="333" y="109"/>
                  </a:cubicBezTo>
                  <a:close/>
                  <a:moveTo>
                    <a:pt x="463" y="109"/>
                  </a:moveTo>
                  <a:cubicBezTo>
                    <a:pt x="463" y="99"/>
                    <a:pt x="463" y="99"/>
                    <a:pt x="463" y="99"/>
                  </a:cubicBezTo>
                  <a:cubicBezTo>
                    <a:pt x="463" y="94"/>
                    <a:pt x="463" y="90"/>
                    <a:pt x="465" y="88"/>
                  </a:cubicBezTo>
                  <a:cubicBezTo>
                    <a:pt x="466" y="85"/>
                    <a:pt x="468" y="84"/>
                    <a:pt x="472" y="83"/>
                  </a:cubicBezTo>
                  <a:cubicBezTo>
                    <a:pt x="473" y="83"/>
                    <a:pt x="474" y="82"/>
                    <a:pt x="474" y="81"/>
                  </a:cubicBezTo>
                  <a:cubicBezTo>
                    <a:pt x="474" y="80"/>
                    <a:pt x="473" y="80"/>
                    <a:pt x="471" y="80"/>
                  </a:cubicBezTo>
                  <a:cubicBezTo>
                    <a:pt x="470" y="80"/>
                    <a:pt x="469" y="80"/>
                    <a:pt x="467" y="80"/>
                  </a:cubicBezTo>
                  <a:cubicBezTo>
                    <a:pt x="465" y="80"/>
                    <a:pt x="462" y="81"/>
                    <a:pt x="458" y="81"/>
                  </a:cubicBezTo>
                  <a:cubicBezTo>
                    <a:pt x="451" y="81"/>
                    <a:pt x="445" y="80"/>
                    <a:pt x="441" y="80"/>
                  </a:cubicBezTo>
                  <a:cubicBezTo>
                    <a:pt x="440" y="80"/>
                    <a:pt x="438" y="80"/>
                    <a:pt x="438" y="80"/>
                  </a:cubicBezTo>
                  <a:cubicBezTo>
                    <a:pt x="436" y="80"/>
                    <a:pt x="435" y="80"/>
                    <a:pt x="435" y="81"/>
                  </a:cubicBezTo>
                  <a:cubicBezTo>
                    <a:pt x="435" y="83"/>
                    <a:pt x="436" y="83"/>
                    <a:pt x="438" y="84"/>
                  </a:cubicBezTo>
                  <a:cubicBezTo>
                    <a:pt x="444" y="85"/>
                    <a:pt x="448" y="86"/>
                    <a:pt x="450" y="88"/>
                  </a:cubicBezTo>
                  <a:cubicBezTo>
                    <a:pt x="453" y="90"/>
                    <a:pt x="454" y="94"/>
                    <a:pt x="455" y="99"/>
                  </a:cubicBezTo>
                  <a:cubicBezTo>
                    <a:pt x="456" y="120"/>
                    <a:pt x="456" y="120"/>
                    <a:pt x="456" y="120"/>
                  </a:cubicBezTo>
                  <a:cubicBezTo>
                    <a:pt x="456" y="132"/>
                    <a:pt x="456" y="132"/>
                    <a:pt x="456" y="132"/>
                  </a:cubicBezTo>
                  <a:cubicBezTo>
                    <a:pt x="456" y="176"/>
                    <a:pt x="456" y="176"/>
                    <a:pt x="456" y="176"/>
                  </a:cubicBezTo>
                  <a:cubicBezTo>
                    <a:pt x="456" y="177"/>
                    <a:pt x="455" y="177"/>
                    <a:pt x="455" y="177"/>
                  </a:cubicBezTo>
                  <a:cubicBezTo>
                    <a:pt x="454" y="178"/>
                    <a:pt x="454" y="177"/>
                    <a:pt x="452" y="175"/>
                  </a:cubicBezTo>
                  <a:cubicBezTo>
                    <a:pt x="370" y="82"/>
                    <a:pt x="370" y="82"/>
                    <a:pt x="370" y="82"/>
                  </a:cubicBezTo>
                  <a:cubicBezTo>
                    <a:pt x="369" y="81"/>
                    <a:pt x="367" y="80"/>
                    <a:pt x="366" y="80"/>
                  </a:cubicBezTo>
                  <a:cubicBezTo>
                    <a:pt x="365" y="80"/>
                    <a:pt x="364" y="80"/>
                    <a:pt x="362" y="80"/>
                  </a:cubicBezTo>
                  <a:cubicBezTo>
                    <a:pt x="361" y="80"/>
                    <a:pt x="361" y="80"/>
                    <a:pt x="361" y="80"/>
                  </a:cubicBezTo>
                  <a:cubicBezTo>
                    <a:pt x="355" y="80"/>
                    <a:pt x="355" y="80"/>
                    <a:pt x="355" y="80"/>
                  </a:cubicBezTo>
                  <a:cubicBezTo>
                    <a:pt x="351" y="80"/>
                    <a:pt x="351" y="80"/>
                    <a:pt x="351" y="80"/>
                  </a:cubicBezTo>
                  <a:cubicBezTo>
                    <a:pt x="351" y="80"/>
                    <a:pt x="350" y="80"/>
                    <a:pt x="350" y="80"/>
                  </a:cubicBezTo>
                  <a:cubicBezTo>
                    <a:pt x="349" y="80"/>
                    <a:pt x="348" y="80"/>
                    <a:pt x="348" y="81"/>
                  </a:cubicBezTo>
                  <a:cubicBezTo>
                    <a:pt x="348" y="82"/>
                    <a:pt x="349" y="83"/>
                    <a:pt x="350" y="83"/>
                  </a:cubicBezTo>
                  <a:cubicBezTo>
                    <a:pt x="357" y="84"/>
                    <a:pt x="361" y="87"/>
                    <a:pt x="365" y="93"/>
                  </a:cubicBezTo>
                  <a:cubicBezTo>
                    <a:pt x="368" y="99"/>
                    <a:pt x="369" y="107"/>
                    <a:pt x="369" y="118"/>
                  </a:cubicBezTo>
                  <a:cubicBezTo>
                    <a:pt x="369" y="178"/>
                    <a:pt x="369" y="178"/>
                    <a:pt x="369" y="178"/>
                  </a:cubicBezTo>
                  <a:cubicBezTo>
                    <a:pt x="369" y="185"/>
                    <a:pt x="369" y="190"/>
                    <a:pt x="367" y="192"/>
                  </a:cubicBezTo>
                  <a:cubicBezTo>
                    <a:pt x="365" y="195"/>
                    <a:pt x="362" y="198"/>
                    <a:pt x="357" y="199"/>
                  </a:cubicBezTo>
                  <a:cubicBezTo>
                    <a:pt x="355" y="200"/>
                    <a:pt x="354" y="201"/>
                    <a:pt x="354" y="202"/>
                  </a:cubicBezTo>
                  <a:cubicBezTo>
                    <a:pt x="354" y="203"/>
                    <a:pt x="355" y="203"/>
                    <a:pt x="357" y="203"/>
                  </a:cubicBezTo>
                  <a:cubicBezTo>
                    <a:pt x="357" y="203"/>
                    <a:pt x="358" y="203"/>
                    <a:pt x="360" y="203"/>
                  </a:cubicBezTo>
                  <a:cubicBezTo>
                    <a:pt x="362" y="203"/>
                    <a:pt x="364" y="202"/>
                    <a:pt x="367" y="202"/>
                  </a:cubicBezTo>
                  <a:cubicBezTo>
                    <a:pt x="371" y="202"/>
                    <a:pt x="371" y="202"/>
                    <a:pt x="371" y="202"/>
                  </a:cubicBezTo>
                  <a:cubicBezTo>
                    <a:pt x="380" y="203"/>
                    <a:pt x="380" y="203"/>
                    <a:pt x="380" y="203"/>
                  </a:cubicBezTo>
                  <a:cubicBezTo>
                    <a:pt x="384" y="203"/>
                    <a:pt x="387" y="203"/>
                    <a:pt x="388" y="203"/>
                  </a:cubicBezTo>
                  <a:cubicBezTo>
                    <a:pt x="389" y="203"/>
                    <a:pt x="390" y="203"/>
                    <a:pt x="390" y="203"/>
                  </a:cubicBezTo>
                  <a:cubicBezTo>
                    <a:pt x="392" y="203"/>
                    <a:pt x="392" y="203"/>
                    <a:pt x="392" y="202"/>
                  </a:cubicBezTo>
                  <a:cubicBezTo>
                    <a:pt x="392" y="200"/>
                    <a:pt x="391" y="200"/>
                    <a:pt x="389" y="199"/>
                  </a:cubicBezTo>
                  <a:cubicBezTo>
                    <a:pt x="385" y="199"/>
                    <a:pt x="381" y="198"/>
                    <a:pt x="380" y="196"/>
                  </a:cubicBezTo>
                  <a:cubicBezTo>
                    <a:pt x="378" y="195"/>
                    <a:pt x="377" y="192"/>
                    <a:pt x="377" y="188"/>
                  </a:cubicBezTo>
                  <a:cubicBezTo>
                    <a:pt x="377" y="182"/>
                    <a:pt x="377" y="182"/>
                    <a:pt x="377" y="182"/>
                  </a:cubicBezTo>
                  <a:cubicBezTo>
                    <a:pt x="377" y="178"/>
                    <a:pt x="377" y="178"/>
                    <a:pt x="377" y="178"/>
                  </a:cubicBezTo>
                  <a:cubicBezTo>
                    <a:pt x="377" y="117"/>
                    <a:pt x="377" y="117"/>
                    <a:pt x="377" y="117"/>
                  </a:cubicBezTo>
                  <a:cubicBezTo>
                    <a:pt x="377" y="115"/>
                    <a:pt x="377" y="113"/>
                    <a:pt x="378" y="113"/>
                  </a:cubicBezTo>
                  <a:cubicBezTo>
                    <a:pt x="379" y="113"/>
                    <a:pt x="379" y="113"/>
                    <a:pt x="380" y="114"/>
                  </a:cubicBezTo>
                  <a:cubicBezTo>
                    <a:pt x="380" y="115"/>
                    <a:pt x="380" y="115"/>
                    <a:pt x="380" y="115"/>
                  </a:cubicBezTo>
                  <a:cubicBezTo>
                    <a:pt x="456" y="201"/>
                    <a:pt x="456" y="201"/>
                    <a:pt x="456" y="201"/>
                  </a:cubicBezTo>
                  <a:cubicBezTo>
                    <a:pt x="458" y="203"/>
                    <a:pt x="458" y="203"/>
                    <a:pt x="458" y="203"/>
                  </a:cubicBezTo>
                  <a:cubicBezTo>
                    <a:pt x="458" y="204"/>
                    <a:pt x="459" y="204"/>
                    <a:pt x="460" y="204"/>
                  </a:cubicBezTo>
                  <a:cubicBezTo>
                    <a:pt x="461" y="204"/>
                    <a:pt x="462" y="203"/>
                    <a:pt x="462" y="202"/>
                  </a:cubicBezTo>
                  <a:cubicBezTo>
                    <a:pt x="463" y="200"/>
                    <a:pt x="463" y="196"/>
                    <a:pt x="463" y="190"/>
                  </a:cubicBezTo>
                  <a:cubicBezTo>
                    <a:pt x="463" y="115"/>
                    <a:pt x="463" y="115"/>
                    <a:pt x="463" y="115"/>
                  </a:cubicBezTo>
                  <a:cubicBezTo>
                    <a:pt x="463" y="109"/>
                    <a:pt x="463" y="109"/>
                    <a:pt x="463" y="109"/>
                  </a:cubicBezTo>
                  <a:close/>
                  <a:moveTo>
                    <a:pt x="512" y="88"/>
                  </a:moveTo>
                  <a:cubicBezTo>
                    <a:pt x="513" y="87"/>
                    <a:pt x="515" y="87"/>
                    <a:pt x="519" y="87"/>
                  </a:cubicBezTo>
                  <a:cubicBezTo>
                    <a:pt x="533" y="87"/>
                    <a:pt x="533" y="87"/>
                    <a:pt x="533" y="87"/>
                  </a:cubicBezTo>
                  <a:cubicBezTo>
                    <a:pt x="542" y="87"/>
                    <a:pt x="548" y="87"/>
                    <a:pt x="552" y="88"/>
                  </a:cubicBezTo>
                  <a:cubicBezTo>
                    <a:pt x="555" y="89"/>
                    <a:pt x="558" y="91"/>
                    <a:pt x="559" y="94"/>
                  </a:cubicBezTo>
                  <a:cubicBezTo>
                    <a:pt x="559" y="95"/>
                    <a:pt x="560" y="97"/>
                    <a:pt x="560" y="99"/>
                  </a:cubicBezTo>
                  <a:cubicBezTo>
                    <a:pt x="560" y="101"/>
                    <a:pt x="560" y="101"/>
                    <a:pt x="560" y="101"/>
                  </a:cubicBezTo>
                  <a:cubicBezTo>
                    <a:pt x="560" y="103"/>
                    <a:pt x="560" y="104"/>
                    <a:pt x="562" y="104"/>
                  </a:cubicBezTo>
                  <a:cubicBezTo>
                    <a:pt x="563" y="104"/>
                    <a:pt x="563" y="104"/>
                    <a:pt x="564" y="103"/>
                  </a:cubicBezTo>
                  <a:cubicBezTo>
                    <a:pt x="564" y="102"/>
                    <a:pt x="564" y="100"/>
                    <a:pt x="564" y="96"/>
                  </a:cubicBezTo>
                  <a:cubicBezTo>
                    <a:pt x="565" y="91"/>
                    <a:pt x="565" y="91"/>
                    <a:pt x="565" y="91"/>
                  </a:cubicBezTo>
                  <a:cubicBezTo>
                    <a:pt x="565" y="87"/>
                    <a:pt x="565" y="85"/>
                    <a:pt x="566" y="84"/>
                  </a:cubicBezTo>
                  <a:cubicBezTo>
                    <a:pt x="566" y="83"/>
                    <a:pt x="566" y="82"/>
                    <a:pt x="566" y="82"/>
                  </a:cubicBezTo>
                  <a:cubicBezTo>
                    <a:pt x="566" y="80"/>
                    <a:pt x="565" y="79"/>
                    <a:pt x="563" y="79"/>
                  </a:cubicBezTo>
                  <a:cubicBezTo>
                    <a:pt x="562" y="79"/>
                    <a:pt x="561" y="79"/>
                    <a:pt x="559" y="80"/>
                  </a:cubicBezTo>
                  <a:cubicBezTo>
                    <a:pt x="559" y="80"/>
                    <a:pt x="556" y="80"/>
                    <a:pt x="553" y="80"/>
                  </a:cubicBezTo>
                  <a:cubicBezTo>
                    <a:pt x="540" y="81"/>
                    <a:pt x="540" y="81"/>
                    <a:pt x="540" y="81"/>
                  </a:cubicBezTo>
                  <a:cubicBezTo>
                    <a:pt x="535" y="81"/>
                    <a:pt x="528" y="81"/>
                    <a:pt x="521" y="81"/>
                  </a:cubicBezTo>
                  <a:cubicBezTo>
                    <a:pt x="509" y="81"/>
                    <a:pt x="499" y="81"/>
                    <a:pt x="490" y="80"/>
                  </a:cubicBezTo>
                  <a:cubicBezTo>
                    <a:pt x="488" y="79"/>
                    <a:pt x="486" y="79"/>
                    <a:pt x="484" y="79"/>
                  </a:cubicBezTo>
                  <a:cubicBezTo>
                    <a:pt x="482" y="79"/>
                    <a:pt x="480" y="80"/>
                    <a:pt x="480" y="82"/>
                  </a:cubicBezTo>
                  <a:cubicBezTo>
                    <a:pt x="480" y="83"/>
                    <a:pt x="481" y="83"/>
                    <a:pt x="483" y="83"/>
                  </a:cubicBezTo>
                  <a:cubicBezTo>
                    <a:pt x="488" y="83"/>
                    <a:pt x="492" y="85"/>
                    <a:pt x="494" y="88"/>
                  </a:cubicBezTo>
                  <a:cubicBezTo>
                    <a:pt x="496" y="91"/>
                    <a:pt x="497" y="96"/>
                    <a:pt x="497" y="105"/>
                  </a:cubicBezTo>
                  <a:cubicBezTo>
                    <a:pt x="497" y="180"/>
                    <a:pt x="497" y="180"/>
                    <a:pt x="497" y="180"/>
                  </a:cubicBezTo>
                  <a:cubicBezTo>
                    <a:pt x="496" y="186"/>
                    <a:pt x="496" y="186"/>
                    <a:pt x="496" y="186"/>
                  </a:cubicBezTo>
                  <a:cubicBezTo>
                    <a:pt x="496" y="193"/>
                    <a:pt x="494" y="198"/>
                    <a:pt x="490" y="199"/>
                  </a:cubicBezTo>
                  <a:cubicBezTo>
                    <a:pt x="487" y="200"/>
                    <a:pt x="487" y="200"/>
                    <a:pt x="487" y="200"/>
                  </a:cubicBezTo>
                  <a:cubicBezTo>
                    <a:pt x="485" y="200"/>
                    <a:pt x="484" y="201"/>
                    <a:pt x="484" y="202"/>
                  </a:cubicBezTo>
                  <a:cubicBezTo>
                    <a:pt x="484" y="203"/>
                    <a:pt x="485" y="204"/>
                    <a:pt x="487" y="204"/>
                  </a:cubicBezTo>
                  <a:cubicBezTo>
                    <a:pt x="488" y="204"/>
                    <a:pt x="490" y="204"/>
                    <a:pt x="492" y="203"/>
                  </a:cubicBezTo>
                  <a:cubicBezTo>
                    <a:pt x="496" y="202"/>
                    <a:pt x="503" y="202"/>
                    <a:pt x="514" y="202"/>
                  </a:cubicBezTo>
                  <a:cubicBezTo>
                    <a:pt x="521" y="202"/>
                    <a:pt x="531" y="203"/>
                    <a:pt x="542" y="204"/>
                  </a:cubicBezTo>
                  <a:cubicBezTo>
                    <a:pt x="545" y="204"/>
                    <a:pt x="547" y="204"/>
                    <a:pt x="549" y="204"/>
                  </a:cubicBezTo>
                  <a:cubicBezTo>
                    <a:pt x="557" y="204"/>
                    <a:pt x="564" y="201"/>
                    <a:pt x="569" y="194"/>
                  </a:cubicBezTo>
                  <a:cubicBezTo>
                    <a:pt x="573" y="189"/>
                    <a:pt x="575" y="185"/>
                    <a:pt x="575" y="181"/>
                  </a:cubicBezTo>
                  <a:cubicBezTo>
                    <a:pt x="575" y="179"/>
                    <a:pt x="575" y="178"/>
                    <a:pt x="574" y="178"/>
                  </a:cubicBezTo>
                  <a:cubicBezTo>
                    <a:pt x="573" y="178"/>
                    <a:pt x="572" y="179"/>
                    <a:pt x="572" y="180"/>
                  </a:cubicBezTo>
                  <a:cubicBezTo>
                    <a:pt x="565" y="190"/>
                    <a:pt x="550" y="196"/>
                    <a:pt x="527" y="196"/>
                  </a:cubicBezTo>
                  <a:cubicBezTo>
                    <a:pt x="519" y="196"/>
                    <a:pt x="515" y="195"/>
                    <a:pt x="513" y="194"/>
                  </a:cubicBezTo>
                  <a:cubicBezTo>
                    <a:pt x="511" y="193"/>
                    <a:pt x="510" y="189"/>
                    <a:pt x="510" y="184"/>
                  </a:cubicBezTo>
                  <a:cubicBezTo>
                    <a:pt x="510" y="151"/>
                    <a:pt x="510" y="151"/>
                    <a:pt x="510" y="151"/>
                  </a:cubicBezTo>
                  <a:cubicBezTo>
                    <a:pt x="510" y="149"/>
                    <a:pt x="510" y="149"/>
                    <a:pt x="510" y="149"/>
                  </a:cubicBezTo>
                  <a:cubicBezTo>
                    <a:pt x="510" y="147"/>
                    <a:pt x="511" y="146"/>
                    <a:pt x="512" y="145"/>
                  </a:cubicBezTo>
                  <a:cubicBezTo>
                    <a:pt x="513" y="144"/>
                    <a:pt x="514" y="144"/>
                    <a:pt x="517" y="144"/>
                  </a:cubicBezTo>
                  <a:cubicBezTo>
                    <a:pt x="537" y="144"/>
                    <a:pt x="537" y="144"/>
                    <a:pt x="537" y="144"/>
                  </a:cubicBezTo>
                  <a:cubicBezTo>
                    <a:pt x="542" y="144"/>
                    <a:pt x="546" y="145"/>
                    <a:pt x="548" y="146"/>
                  </a:cubicBezTo>
                  <a:cubicBezTo>
                    <a:pt x="550" y="148"/>
                    <a:pt x="552" y="150"/>
                    <a:pt x="552" y="154"/>
                  </a:cubicBezTo>
                  <a:cubicBezTo>
                    <a:pt x="553" y="157"/>
                    <a:pt x="553" y="157"/>
                    <a:pt x="553" y="157"/>
                  </a:cubicBezTo>
                  <a:cubicBezTo>
                    <a:pt x="553" y="158"/>
                    <a:pt x="554" y="159"/>
                    <a:pt x="555" y="159"/>
                  </a:cubicBezTo>
                  <a:cubicBezTo>
                    <a:pt x="556" y="159"/>
                    <a:pt x="557" y="158"/>
                    <a:pt x="557" y="157"/>
                  </a:cubicBezTo>
                  <a:cubicBezTo>
                    <a:pt x="557" y="156"/>
                    <a:pt x="557" y="155"/>
                    <a:pt x="557" y="154"/>
                  </a:cubicBezTo>
                  <a:cubicBezTo>
                    <a:pt x="556" y="150"/>
                    <a:pt x="556" y="147"/>
                    <a:pt x="556" y="143"/>
                  </a:cubicBezTo>
                  <a:cubicBezTo>
                    <a:pt x="556" y="138"/>
                    <a:pt x="556" y="133"/>
                    <a:pt x="557" y="127"/>
                  </a:cubicBezTo>
                  <a:cubicBezTo>
                    <a:pt x="557" y="127"/>
                    <a:pt x="557" y="126"/>
                    <a:pt x="557" y="125"/>
                  </a:cubicBezTo>
                  <a:cubicBezTo>
                    <a:pt x="557" y="124"/>
                    <a:pt x="556" y="123"/>
                    <a:pt x="555" y="123"/>
                  </a:cubicBezTo>
                  <a:cubicBezTo>
                    <a:pt x="554" y="123"/>
                    <a:pt x="553" y="124"/>
                    <a:pt x="553" y="125"/>
                  </a:cubicBezTo>
                  <a:cubicBezTo>
                    <a:pt x="552" y="129"/>
                    <a:pt x="551" y="132"/>
                    <a:pt x="550" y="133"/>
                  </a:cubicBezTo>
                  <a:cubicBezTo>
                    <a:pt x="549" y="134"/>
                    <a:pt x="547" y="135"/>
                    <a:pt x="544" y="135"/>
                  </a:cubicBezTo>
                  <a:cubicBezTo>
                    <a:pt x="540" y="136"/>
                    <a:pt x="536" y="136"/>
                    <a:pt x="529" y="136"/>
                  </a:cubicBezTo>
                  <a:cubicBezTo>
                    <a:pt x="516" y="136"/>
                    <a:pt x="516" y="136"/>
                    <a:pt x="516" y="136"/>
                  </a:cubicBezTo>
                  <a:cubicBezTo>
                    <a:pt x="513" y="136"/>
                    <a:pt x="511" y="136"/>
                    <a:pt x="511" y="136"/>
                  </a:cubicBezTo>
                  <a:cubicBezTo>
                    <a:pt x="510" y="135"/>
                    <a:pt x="510" y="133"/>
                    <a:pt x="510" y="131"/>
                  </a:cubicBezTo>
                  <a:cubicBezTo>
                    <a:pt x="510" y="95"/>
                    <a:pt x="510" y="95"/>
                    <a:pt x="510" y="95"/>
                  </a:cubicBezTo>
                  <a:cubicBezTo>
                    <a:pt x="510" y="91"/>
                    <a:pt x="511" y="89"/>
                    <a:pt x="512" y="88"/>
                  </a:cubicBezTo>
                  <a:close/>
                  <a:moveTo>
                    <a:pt x="603" y="87"/>
                  </a:moveTo>
                  <a:cubicBezTo>
                    <a:pt x="596" y="93"/>
                    <a:pt x="593" y="101"/>
                    <a:pt x="593" y="111"/>
                  </a:cubicBezTo>
                  <a:cubicBezTo>
                    <a:pt x="593" y="119"/>
                    <a:pt x="595" y="126"/>
                    <a:pt x="601" y="132"/>
                  </a:cubicBezTo>
                  <a:cubicBezTo>
                    <a:pt x="606" y="137"/>
                    <a:pt x="616" y="142"/>
                    <a:pt x="629" y="147"/>
                  </a:cubicBezTo>
                  <a:cubicBezTo>
                    <a:pt x="642" y="151"/>
                    <a:pt x="649" y="154"/>
                    <a:pt x="652" y="157"/>
                  </a:cubicBezTo>
                  <a:cubicBezTo>
                    <a:pt x="657" y="161"/>
                    <a:pt x="660" y="167"/>
                    <a:pt x="660" y="173"/>
                  </a:cubicBezTo>
                  <a:cubicBezTo>
                    <a:pt x="660" y="180"/>
                    <a:pt x="657" y="186"/>
                    <a:pt x="651" y="191"/>
                  </a:cubicBezTo>
                  <a:cubicBezTo>
                    <a:pt x="646" y="196"/>
                    <a:pt x="639" y="198"/>
                    <a:pt x="631" y="198"/>
                  </a:cubicBezTo>
                  <a:cubicBezTo>
                    <a:pt x="623" y="198"/>
                    <a:pt x="615" y="196"/>
                    <a:pt x="608" y="191"/>
                  </a:cubicBezTo>
                  <a:cubicBezTo>
                    <a:pt x="601" y="186"/>
                    <a:pt x="597" y="179"/>
                    <a:pt x="595" y="172"/>
                  </a:cubicBezTo>
                  <a:cubicBezTo>
                    <a:pt x="594" y="169"/>
                    <a:pt x="593" y="168"/>
                    <a:pt x="592" y="168"/>
                  </a:cubicBezTo>
                  <a:cubicBezTo>
                    <a:pt x="591" y="168"/>
                    <a:pt x="590" y="168"/>
                    <a:pt x="590" y="170"/>
                  </a:cubicBezTo>
                  <a:cubicBezTo>
                    <a:pt x="590" y="172"/>
                    <a:pt x="591" y="176"/>
                    <a:pt x="592" y="182"/>
                  </a:cubicBezTo>
                  <a:cubicBezTo>
                    <a:pt x="594" y="187"/>
                    <a:pt x="594" y="189"/>
                    <a:pt x="595" y="190"/>
                  </a:cubicBezTo>
                  <a:cubicBezTo>
                    <a:pt x="595" y="193"/>
                    <a:pt x="596" y="195"/>
                    <a:pt x="596" y="196"/>
                  </a:cubicBezTo>
                  <a:cubicBezTo>
                    <a:pt x="596" y="197"/>
                    <a:pt x="597" y="198"/>
                    <a:pt x="598" y="198"/>
                  </a:cubicBezTo>
                  <a:cubicBezTo>
                    <a:pt x="601" y="200"/>
                    <a:pt x="605" y="202"/>
                    <a:pt x="610" y="203"/>
                  </a:cubicBezTo>
                  <a:cubicBezTo>
                    <a:pt x="616" y="204"/>
                    <a:pt x="621" y="205"/>
                    <a:pt x="626" y="205"/>
                  </a:cubicBezTo>
                  <a:cubicBezTo>
                    <a:pt x="638" y="205"/>
                    <a:pt x="649" y="201"/>
                    <a:pt x="657" y="194"/>
                  </a:cubicBezTo>
                  <a:cubicBezTo>
                    <a:pt x="665" y="187"/>
                    <a:pt x="669" y="178"/>
                    <a:pt x="669" y="167"/>
                  </a:cubicBezTo>
                  <a:cubicBezTo>
                    <a:pt x="669" y="150"/>
                    <a:pt x="658" y="139"/>
                    <a:pt x="636" y="131"/>
                  </a:cubicBezTo>
                  <a:cubicBezTo>
                    <a:pt x="625" y="128"/>
                    <a:pt x="617" y="125"/>
                    <a:pt x="615" y="124"/>
                  </a:cubicBezTo>
                  <a:cubicBezTo>
                    <a:pt x="612" y="122"/>
                    <a:pt x="609" y="120"/>
                    <a:pt x="607" y="117"/>
                  </a:cubicBezTo>
                  <a:cubicBezTo>
                    <a:pt x="604" y="113"/>
                    <a:pt x="602" y="109"/>
                    <a:pt x="602" y="104"/>
                  </a:cubicBezTo>
                  <a:cubicBezTo>
                    <a:pt x="602" y="98"/>
                    <a:pt x="605" y="94"/>
                    <a:pt x="609" y="90"/>
                  </a:cubicBezTo>
                  <a:cubicBezTo>
                    <a:pt x="613" y="86"/>
                    <a:pt x="618" y="84"/>
                    <a:pt x="625" y="84"/>
                  </a:cubicBezTo>
                  <a:cubicBezTo>
                    <a:pt x="633" y="84"/>
                    <a:pt x="640" y="86"/>
                    <a:pt x="647" y="90"/>
                  </a:cubicBezTo>
                  <a:cubicBezTo>
                    <a:pt x="653" y="95"/>
                    <a:pt x="658" y="100"/>
                    <a:pt x="660" y="106"/>
                  </a:cubicBezTo>
                  <a:cubicBezTo>
                    <a:pt x="661" y="109"/>
                    <a:pt x="662" y="111"/>
                    <a:pt x="663" y="111"/>
                  </a:cubicBezTo>
                  <a:cubicBezTo>
                    <a:pt x="664" y="111"/>
                    <a:pt x="665" y="110"/>
                    <a:pt x="665" y="108"/>
                  </a:cubicBezTo>
                  <a:cubicBezTo>
                    <a:pt x="665" y="107"/>
                    <a:pt x="665" y="106"/>
                    <a:pt x="664" y="104"/>
                  </a:cubicBezTo>
                  <a:cubicBezTo>
                    <a:pt x="663" y="95"/>
                    <a:pt x="663" y="95"/>
                    <a:pt x="663" y="95"/>
                  </a:cubicBezTo>
                  <a:cubicBezTo>
                    <a:pt x="662" y="90"/>
                    <a:pt x="662" y="87"/>
                    <a:pt x="662" y="86"/>
                  </a:cubicBezTo>
                  <a:cubicBezTo>
                    <a:pt x="662" y="83"/>
                    <a:pt x="661" y="81"/>
                    <a:pt x="659" y="82"/>
                  </a:cubicBezTo>
                  <a:cubicBezTo>
                    <a:pt x="659" y="82"/>
                    <a:pt x="659" y="82"/>
                    <a:pt x="658" y="82"/>
                  </a:cubicBezTo>
                  <a:cubicBezTo>
                    <a:pt x="657" y="83"/>
                    <a:pt x="657" y="83"/>
                    <a:pt x="657" y="83"/>
                  </a:cubicBezTo>
                  <a:cubicBezTo>
                    <a:pt x="656" y="84"/>
                    <a:pt x="656" y="84"/>
                    <a:pt x="655" y="84"/>
                  </a:cubicBezTo>
                  <a:cubicBezTo>
                    <a:pt x="655" y="84"/>
                    <a:pt x="654" y="84"/>
                    <a:pt x="653" y="84"/>
                  </a:cubicBezTo>
                  <a:cubicBezTo>
                    <a:pt x="647" y="81"/>
                    <a:pt x="647" y="81"/>
                    <a:pt x="647" y="81"/>
                  </a:cubicBezTo>
                  <a:cubicBezTo>
                    <a:pt x="643" y="79"/>
                    <a:pt x="638" y="78"/>
                    <a:pt x="631" y="78"/>
                  </a:cubicBezTo>
                  <a:cubicBezTo>
                    <a:pt x="620" y="78"/>
                    <a:pt x="611" y="81"/>
                    <a:pt x="603" y="87"/>
                  </a:cubicBezTo>
                  <a:close/>
                  <a:moveTo>
                    <a:pt x="700" y="87"/>
                  </a:moveTo>
                  <a:cubicBezTo>
                    <a:pt x="692" y="93"/>
                    <a:pt x="689" y="101"/>
                    <a:pt x="689" y="111"/>
                  </a:cubicBezTo>
                  <a:cubicBezTo>
                    <a:pt x="689" y="119"/>
                    <a:pt x="692" y="126"/>
                    <a:pt x="697" y="132"/>
                  </a:cubicBezTo>
                  <a:cubicBezTo>
                    <a:pt x="703" y="137"/>
                    <a:pt x="712" y="142"/>
                    <a:pt x="725" y="147"/>
                  </a:cubicBezTo>
                  <a:cubicBezTo>
                    <a:pt x="738" y="151"/>
                    <a:pt x="746" y="154"/>
                    <a:pt x="748" y="157"/>
                  </a:cubicBezTo>
                  <a:cubicBezTo>
                    <a:pt x="754" y="161"/>
                    <a:pt x="756" y="167"/>
                    <a:pt x="756" y="173"/>
                  </a:cubicBezTo>
                  <a:cubicBezTo>
                    <a:pt x="756" y="180"/>
                    <a:pt x="753" y="186"/>
                    <a:pt x="748" y="191"/>
                  </a:cubicBezTo>
                  <a:cubicBezTo>
                    <a:pt x="742" y="196"/>
                    <a:pt x="735" y="198"/>
                    <a:pt x="727" y="198"/>
                  </a:cubicBezTo>
                  <a:cubicBezTo>
                    <a:pt x="719" y="198"/>
                    <a:pt x="711" y="196"/>
                    <a:pt x="704" y="191"/>
                  </a:cubicBezTo>
                  <a:cubicBezTo>
                    <a:pt x="698" y="186"/>
                    <a:pt x="693" y="179"/>
                    <a:pt x="691" y="172"/>
                  </a:cubicBezTo>
                  <a:cubicBezTo>
                    <a:pt x="690" y="169"/>
                    <a:pt x="689" y="168"/>
                    <a:pt x="688" y="168"/>
                  </a:cubicBezTo>
                  <a:cubicBezTo>
                    <a:pt x="687" y="168"/>
                    <a:pt x="686" y="168"/>
                    <a:pt x="686" y="170"/>
                  </a:cubicBezTo>
                  <a:cubicBezTo>
                    <a:pt x="686" y="172"/>
                    <a:pt x="687" y="176"/>
                    <a:pt x="688" y="182"/>
                  </a:cubicBezTo>
                  <a:cubicBezTo>
                    <a:pt x="690" y="187"/>
                    <a:pt x="691" y="189"/>
                    <a:pt x="691" y="190"/>
                  </a:cubicBezTo>
                  <a:cubicBezTo>
                    <a:pt x="691" y="193"/>
                    <a:pt x="692" y="195"/>
                    <a:pt x="692" y="196"/>
                  </a:cubicBezTo>
                  <a:cubicBezTo>
                    <a:pt x="693" y="197"/>
                    <a:pt x="693" y="198"/>
                    <a:pt x="694" y="198"/>
                  </a:cubicBezTo>
                  <a:cubicBezTo>
                    <a:pt x="697" y="200"/>
                    <a:pt x="701" y="202"/>
                    <a:pt x="707" y="203"/>
                  </a:cubicBezTo>
                  <a:cubicBezTo>
                    <a:pt x="712" y="204"/>
                    <a:pt x="717" y="205"/>
                    <a:pt x="722" y="205"/>
                  </a:cubicBezTo>
                  <a:cubicBezTo>
                    <a:pt x="734" y="205"/>
                    <a:pt x="745" y="201"/>
                    <a:pt x="753" y="194"/>
                  </a:cubicBezTo>
                  <a:cubicBezTo>
                    <a:pt x="761" y="187"/>
                    <a:pt x="765" y="178"/>
                    <a:pt x="765" y="167"/>
                  </a:cubicBezTo>
                  <a:cubicBezTo>
                    <a:pt x="765" y="150"/>
                    <a:pt x="754" y="139"/>
                    <a:pt x="732" y="131"/>
                  </a:cubicBezTo>
                  <a:cubicBezTo>
                    <a:pt x="721" y="128"/>
                    <a:pt x="714" y="125"/>
                    <a:pt x="711" y="124"/>
                  </a:cubicBezTo>
                  <a:cubicBezTo>
                    <a:pt x="708" y="122"/>
                    <a:pt x="705" y="120"/>
                    <a:pt x="703" y="117"/>
                  </a:cubicBezTo>
                  <a:cubicBezTo>
                    <a:pt x="700" y="113"/>
                    <a:pt x="699" y="109"/>
                    <a:pt x="699" y="104"/>
                  </a:cubicBezTo>
                  <a:cubicBezTo>
                    <a:pt x="699" y="98"/>
                    <a:pt x="701" y="94"/>
                    <a:pt x="705" y="90"/>
                  </a:cubicBezTo>
                  <a:cubicBezTo>
                    <a:pt x="709" y="86"/>
                    <a:pt x="715" y="84"/>
                    <a:pt x="721" y="84"/>
                  </a:cubicBezTo>
                  <a:cubicBezTo>
                    <a:pt x="729" y="84"/>
                    <a:pt x="736" y="86"/>
                    <a:pt x="743" y="90"/>
                  </a:cubicBezTo>
                  <a:cubicBezTo>
                    <a:pt x="750" y="95"/>
                    <a:pt x="754" y="100"/>
                    <a:pt x="756" y="106"/>
                  </a:cubicBezTo>
                  <a:cubicBezTo>
                    <a:pt x="757" y="109"/>
                    <a:pt x="758" y="111"/>
                    <a:pt x="759" y="111"/>
                  </a:cubicBezTo>
                  <a:cubicBezTo>
                    <a:pt x="760" y="111"/>
                    <a:pt x="761" y="110"/>
                    <a:pt x="761" y="108"/>
                  </a:cubicBezTo>
                  <a:cubicBezTo>
                    <a:pt x="761" y="107"/>
                    <a:pt x="761" y="106"/>
                    <a:pt x="760" y="104"/>
                  </a:cubicBezTo>
                  <a:cubicBezTo>
                    <a:pt x="759" y="95"/>
                    <a:pt x="759" y="95"/>
                    <a:pt x="759" y="95"/>
                  </a:cubicBezTo>
                  <a:cubicBezTo>
                    <a:pt x="758" y="90"/>
                    <a:pt x="758" y="87"/>
                    <a:pt x="758" y="86"/>
                  </a:cubicBezTo>
                  <a:cubicBezTo>
                    <a:pt x="758" y="83"/>
                    <a:pt x="757" y="81"/>
                    <a:pt x="756" y="82"/>
                  </a:cubicBezTo>
                  <a:cubicBezTo>
                    <a:pt x="755" y="82"/>
                    <a:pt x="755" y="82"/>
                    <a:pt x="755" y="82"/>
                  </a:cubicBezTo>
                  <a:cubicBezTo>
                    <a:pt x="753" y="83"/>
                    <a:pt x="753" y="83"/>
                    <a:pt x="753" y="83"/>
                  </a:cubicBezTo>
                  <a:cubicBezTo>
                    <a:pt x="753" y="84"/>
                    <a:pt x="752" y="84"/>
                    <a:pt x="751" y="84"/>
                  </a:cubicBezTo>
                  <a:cubicBezTo>
                    <a:pt x="751" y="84"/>
                    <a:pt x="750" y="84"/>
                    <a:pt x="750" y="84"/>
                  </a:cubicBezTo>
                  <a:cubicBezTo>
                    <a:pt x="743" y="81"/>
                    <a:pt x="743" y="81"/>
                    <a:pt x="743" y="81"/>
                  </a:cubicBezTo>
                  <a:cubicBezTo>
                    <a:pt x="739" y="79"/>
                    <a:pt x="734" y="78"/>
                    <a:pt x="727" y="78"/>
                  </a:cubicBezTo>
                  <a:cubicBezTo>
                    <a:pt x="716" y="78"/>
                    <a:pt x="707" y="81"/>
                    <a:pt x="700" y="87"/>
                  </a:cubicBezTo>
                  <a:close/>
                  <a:moveTo>
                    <a:pt x="808" y="88"/>
                  </a:moveTo>
                  <a:cubicBezTo>
                    <a:pt x="809" y="87"/>
                    <a:pt x="812" y="87"/>
                    <a:pt x="815" y="87"/>
                  </a:cubicBezTo>
                  <a:cubicBezTo>
                    <a:pt x="829" y="87"/>
                    <a:pt x="829" y="87"/>
                    <a:pt x="829" y="87"/>
                  </a:cubicBezTo>
                  <a:cubicBezTo>
                    <a:pt x="838" y="87"/>
                    <a:pt x="845" y="87"/>
                    <a:pt x="848" y="88"/>
                  </a:cubicBezTo>
                  <a:cubicBezTo>
                    <a:pt x="852" y="89"/>
                    <a:pt x="854" y="91"/>
                    <a:pt x="855" y="94"/>
                  </a:cubicBezTo>
                  <a:cubicBezTo>
                    <a:pt x="856" y="95"/>
                    <a:pt x="856" y="97"/>
                    <a:pt x="856" y="99"/>
                  </a:cubicBezTo>
                  <a:cubicBezTo>
                    <a:pt x="856" y="101"/>
                    <a:pt x="856" y="101"/>
                    <a:pt x="856" y="101"/>
                  </a:cubicBezTo>
                  <a:cubicBezTo>
                    <a:pt x="856" y="103"/>
                    <a:pt x="857" y="104"/>
                    <a:pt x="858" y="104"/>
                  </a:cubicBezTo>
                  <a:cubicBezTo>
                    <a:pt x="859" y="104"/>
                    <a:pt x="860" y="104"/>
                    <a:pt x="860" y="103"/>
                  </a:cubicBezTo>
                  <a:cubicBezTo>
                    <a:pt x="860" y="102"/>
                    <a:pt x="860" y="100"/>
                    <a:pt x="861" y="96"/>
                  </a:cubicBezTo>
                  <a:cubicBezTo>
                    <a:pt x="861" y="91"/>
                    <a:pt x="861" y="91"/>
                    <a:pt x="861" y="91"/>
                  </a:cubicBezTo>
                  <a:cubicBezTo>
                    <a:pt x="861" y="87"/>
                    <a:pt x="862" y="85"/>
                    <a:pt x="862" y="84"/>
                  </a:cubicBezTo>
                  <a:cubicBezTo>
                    <a:pt x="862" y="83"/>
                    <a:pt x="862" y="82"/>
                    <a:pt x="862" y="82"/>
                  </a:cubicBezTo>
                  <a:cubicBezTo>
                    <a:pt x="862" y="80"/>
                    <a:pt x="861" y="79"/>
                    <a:pt x="859" y="79"/>
                  </a:cubicBezTo>
                  <a:cubicBezTo>
                    <a:pt x="858" y="79"/>
                    <a:pt x="857" y="79"/>
                    <a:pt x="856" y="80"/>
                  </a:cubicBezTo>
                  <a:cubicBezTo>
                    <a:pt x="855" y="80"/>
                    <a:pt x="853" y="80"/>
                    <a:pt x="849" y="80"/>
                  </a:cubicBezTo>
                  <a:cubicBezTo>
                    <a:pt x="837" y="81"/>
                    <a:pt x="837" y="81"/>
                    <a:pt x="837" y="81"/>
                  </a:cubicBezTo>
                  <a:cubicBezTo>
                    <a:pt x="831" y="81"/>
                    <a:pt x="824" y="81"/>
                    <a:pt x="817" y="81"/>
                  </a:cubicBezTo>
                  <a:cubicBezTo>
                    <a:pt x="805" y="81"/>
                    <a:pt x="795" y="81"/>
                    <a:pt x="787" y="80"/>
                  </a:cubicBezTo>
                  <a:cubicBezTo>
                    <a:pt x="784" y="79"/>
                    <a:pt x="782" y="79"/>
                    <a:pt x="781" y="79"/>
                  </a:cubicBezTo>
                  <a:cubicBezTo>
                    <a:pt x="778" y="79"/>
                    <a:pt x="777" y="80"/>
                    <a:pt x="777" y="82"/>
                  </a:cubicBezTo>
                  <a:cubicBezTo>
                    <a:pt x="777" y="83"/>
                    <a:pt x="777" y="83"/>
                    <a:pt x="779" y="83"/>
                  </a:cubicBezTo>
                  <a:cubicBezTo>
                    <a:pt x="785" y="83"/>
                    <a:pt x="788" y="85"/>
                    <a:pt x="790" y="88"/>
                  </a:cubicBezTo>
                  <a:cubicBezTo>
                    <a:pt x="792" y="91"/>
                    <a:pt x="793" y="96"/>
                    <a:pt x="793" y="105"/>
                  </a:cubicBezTo>
                  <a:cubicBezTo>
                    <a:pt x="793" y="180"/>
                    <a:pt x="793" y="180"/>
                    <a:pt x="793" y="180"/>
                  </a:cubicBezTo>
                  <a:cubicBezTo>
                    <a:pt x="793" y="186"/>
                    <a:pt x="793" y="186"/>
                    <a:pt x="793" y="186"/>
                  </a:cubicBezTo>
                  <a:cubicBezTo>
                    <a:pt x="793" y="193"/>
                    <a:pt x="791" y="198"/>
                    <a:pt x="786" y="199"/>
                  </a:cubicBezTo>
                  <a:cubicBezTo>
                    <a:pt x="783" y="200"/>
                    <a:pt x="783" y="200"/>
                    <a:pt x="783" y="200"/>
                  </a:cubicBezTo>
                  <a:cubicBezTo>
                    <a:pt x="781" y="200"/>
                    <a:pt x="781" y="201"/>
                    <a:pt x="781" y="202"/>
                  </a:cubicBezTo>
                  <a:cubicBezTo>
                    <a:pt x="781" y="203"/>
                    <a:pt x="782" y="204"/>
                    <a:pt x="783" y="204"/>
                  </a:cubicBezTo>
                  <a:cubicBezTo>
                    <a:pt x="784" y="204"/>
                    <a:pt x="786" y="204"/>
                    <a:pt x="788" y="203"/>
                  </a:cubicBezTo>
                  <a:cubicBezTo>
                    <a:pt x="792" y="202"/>
                    <a:pt x="800" y="202"/>
                    <a:pt x="810" y="202"/>
                  </a:cubicBezTo>
                  <a:cubicBezTo>
                    <a:pt x="818" y="202"/>
                    <a:pt x="827" y="203"/>
                    <a:pt x="838" y="204"/>
                  </a:cubicBezTo>
                  <a:cubicBezTo>
                    <a:pt x="841" y="204"/>
                    <a:pt x="844" y="204"/>
                    <a:pt x="845" y="204"/>
                  </a:cubicBezTo>
                  <a:cubicBezTo>
                    <a:pt x="853" y="204"/>
                    <a:pt x="860" y="201"/>
                    <a:pt x="865" y="194"/>
                  </a:cubicBezTo>
                  <a:cubicBezTo>
                    <a:pt x="870" y="189"/>
                    <a:pt x="872" y="185"/>
                    <a:pt x="872" y="181"/>
                  </a:cubicBezTo>
                  <a:cubicBezTo>
                    <a:pt x="872" y="179"/>
                    <a:pt x="871" y="178"/>
                    <a:pt x="870" y="178"/>
                  </a:cubicBezTo>
                  <a:cubicBezTo>
                    <a:pt x="869" y="178"/>
                    <a:pt x="869" y="179"/>
                    <a:pt x="868" y="180"/>
                  </a:cubicBezTo>
                  <a:cubicBezTo>
                    <a:pt x="861" y="190"/>
                    <a:pt x="846" y="196"/>
                    <a:pt x="823" y="196"/>
                  </a:cubicBezTo>
                  <a:cubicBezTo>
                    <a:pt x="816" y="196"/>
                    <a:pt x="811" y="195"/>
                    <a:pt x="809" y="194"/>
                  </a:cubicBezTo>
                  <a:cubicBezTo>
                    <a:pt x="807" y="193"/>
                    <a:pt x="807" y="189"/>
                    <a:pt x="807" y="184"/>
                  </a:cubicBezTo>
                  <a:cubicBezTo>
                    <a:pt x="807" y="151"/>
                    <a:pt x="807" y="151"/>
                    <a:pt x="807" y="151"/>
                  </a:cubicBezTo>
                  <a:cubicBezTo>
                    <a:pt x="806" y="149"/>
                    <a:pt x="806" y="149"/>
                    <a:pt x="806" y="149"/>
                  </a:cubicBezTo>
                  <a:cubicBezTo>
                    <a:pt x="806" y="147"/>
                    <a:pt x="807" y="146"/>
                    <a:pt x="808" y="145"/>
                  </a:cubicBezTo>
                  <a:cubicBezTo>
                    <a:pt x="809" y="144"/>
                    <a:pt x="811" y="144"/>
                    <a:pt x="814" y="144"/>
                  </a:cubicBezTo>
                  <a:cubicBezTo>
                    <a:pt x="833" y="144"/>
                    <a:pt x="833" y="144"/>
                    <a:pt x="833" y="144"/>
                  </a:cubicBezTo>
                  <a:cubicBezTo>
                    <a:pt x="839" y="144"/>
                    <a:pt x="842" y="145"/>
                    <a:pt x="844" y="146"/>
                  </a:cubicBezTo>
                  <a:cubicBezTo>
                    <a:pt x="846" y="148"/>
                    <a:pt x="848" y="150"/>
                    <a:pt x="849" y="154"/>
                  </a:cubicBezTo>
                  <a:cubicBezTo>
                    <a:pt x="849" y="157"/>
                    <a:pt x="849" y="157"/>
                    <a:pt x="849" y="157"/>
                  </a:cubicBezTo>
                  <a:cubicBezTo>
                    <a:pt x="849" y="158"/>
                    <a:pt x="850" y="159"/>
                    <a:pt x="851" y="159"/>
                  </a:cubicBezTo>
                  <a:cubicBezTo>
                    <a:pt x="853" y="159"/>
                    <a:pt x="853" y="158"/>
                    <a:pt x="853" y="157"/>
                  </a:cubicBezTo>
                  <a:cubicBezTo>
                    <a:pt x="853" y="156"/>
                    <a:pt x="853" y="155"/>
                    <a:pt x="853" y="154"/>
                  </a:cubicBezTo>
                  <a:cubicBezTo>
                    <a:pt x="853" y="150"/>
                    <a:pt x="852" y="147"/>
                    <a:pt x="852" y="143"/>
                  </a:cubicBezTo>
                  <a:cubicBezTo>
                    <a:pt x="852" y="138"/>
                    <a:pt x="853" y="133"/>
                    <a:pt x="853" y="127"/>
                  </a:cubicBezTo>
                  <a:cubicBezTo>
                    <a:pt x="853" y="127"/>
                    <a:pt x="853" y="126"/>
                    <a:pt x="853" y="125"/>
                  </a:cubicBezTo>
                  <a:cubicBezTo>
                    <a:pt x="853" y="124"/>
                    <a:pt x="853" y="123"/>
                    <a:pt x="852" y="123"/>
                  </a:cubicBezTo>
                  <a:cubicBezTo>
                    <a:pt x="850" y="123"/>
                    <a:pt x="850" y="124"/>
                    <a:pt x="849" y="125"/>
                  </a:cubicBezTo>
                  <a:cubicBezTo>
                    <a:pt x="849" y="129"/>
                    <a:pt x="848" y="132"/>
                    <a:pt x="847" y="133"/>
                  </a:cubicBezTo>
                  <a:cubicBezTo>
                    <a:pt x="846" y="134"/>
                    <a:pt x="844" y="135"/>
                    <a:pt x="840" y="135"/>
                  </a:cubicBezTo>
                  <a:cubicBezTo>
                    <a:pt x="837" y="136"/>
                    <a:pt x="832" y="136"/>
                    <a:pt x="826" y="136"/>
                  </a:cubicBezTo>
                  <a:cubicBezTo>
                    <a:pt x="812" y="136"/>
                    <a:pt x="812" y="136"/>
                    <a:pt x="812" y="136"/>
                  </a:cubicBezTo>
                  <a:cubicBezTo>
                    <a:pt x="809" y="136"/>
                    <a:pt x="808" y="136"/>
                    <a:pt x="807" y="136"/>
                  </a:cubicBezTo>
                  <a:cubicBezTo>
                    <a:pt x="807" y="135"/>
                    <a:pt x="807" y="133"/>
                    <a:pt x="807" y="131"/>
                  </a:cubicBezTo>
                  <a:cubicBezTo>
                    <a:pt x="807" y="95"/>
                    <a:pt x="807" y="95"/>
                    <a:pt x="807" y="95"/>
                  </a:cubicBezTo>
                  <a:cubicBezTo>
                    <a:pt x="807" y="91"/>
                    <a:pt x="807" y="89"/>
                    <a:pt x="808" y="88"/>
                  </a:cubicBezTo>
                  <a:close/>
                  <a:moveTo>
                    <a:pt x="910" y="88"/>
                  </a:moveTo>
                  <a:cubicBezTo>
                    <a:pt x="912" y="87"/>
                    <a:pt x="914" y="87"/>
                    <a:pt x="918" y="87"/>
                  </a:cubicBezTo>
                  <a:cubicBezTo>
                    <a:pt x="932" y="87"/>
                    <a:pt x="932" y="87"/>
                    <a:pt x="932" y="87"/>
                  </a:cubicBezTo>
                  <a:cubicBezTo>
                    <a:pt x="941" y="87"/>
                    <a:pt x="947" y="87"/>
                    <a:pt x="951" y="88"/>
                  </a:cubicBezTo>
                  <a:cubicBezTo>
                    <a:pt x="954" y="89"/>
                    <a:pt x="956" y="91"/>
                    <a:pt x="957" y="94"/>
                  </a:cubicBezTo>
                  <a:cubicBezTo>
                    <a:pt x="958" y="95"/>
                    <a:pt x="959" y="97"/>
                    <a:pt x="959" y="99"/>
                  </a:cubicBezTo>
                  <a:cubicBezTo>
                    <a:pt x="959" y="101"/>
                    <a:pt x="959" y="101"/>
                    <a:pt x="959" y="101"/>
                  </a:cubicBezTo>
                  <a:cubicBezTo>
                    <a:pt x="959" y="103"/>
                    <a:pt x="959" y="104"/>
                    <a:pt x="960" y="104"/>
                  </a:cubicBezTo>
                  <a:cubicBezTo>
                    <a:pt x="961" y="104"/>
                    <a:pt x="962" y="104"/>
                    <a:pt x="962" y="103"/>
                  </a:cubicBezTo>
                  <a:cubicBezTo>
                    <a:pt x="963" y="102"/>
                    <a:pt x="963" y="100"/>
                    <a:pt x="963" y="96"/>
                  </a:cubicBezTo>
                  <a:cubicBezTo>
                    <a:pt x="964" y="91"/>
                    <a:pt x="964" y="91"/>
                    <a:pt x="964" y="91"/>
                  </a:cubicBezTo>
                  <a:cubicBezTo>
                    <a:pt x="964" y="87"/>
                    <a:pt x="964" y="85"/>
                    <a:pt x="964" y="84"/>
                  </a:cubicBezTo>
                  <a:cubicBezTo>
                    <a:pt x="964" y="83"/>
                    <a:pt x="965" y="82"/>
                    <a:pt x="965" y="82"/>
                  </a:cubicBezTo>
                  <a:cubicBezTo>
                    <a:pt x="965" y="80"/>
                    <a:pt x="964" y="79"/>
                    <a:pt x="962" y="79"/>
                  </a:cubicBezTo>
                  <a:cubicBezTo>
                    <a:pt x="961" y="79"/>
                    <a:pt x="960" y="79"/>
                    <a:pt x="958" y="80"/>
                  </a:cubicBezTo>
                  <a:cubicBezTo>
                    <a:pt x="957" y="80"/>
                    <a:pt x="955" y="80"/>
                    <a:pt x="952" y="80"/>
                  </a:cubicBezTo>
                  <a:cubicBezTo>
                    <a:pt x="939" y="81"/>
                    <a:pt x="939" y="81"/>
                    <a:pt x="939" y="81"/>
                  </a:cubicBezTo>
                  <a:cubicBezTo>
                    <a:pt x="933" y="81"/>
                    <a:pt x="927" y="81"/>
                    <a:pt x="920" y="81"/>
                  </a:cubicBezTo>
                  <a:cubicBezTo>
                    <a:pt x="908" y="81"/>
                    <a:pt x="897" y="81"/>
                    <a:pt x="889" y="80"/>
                  </a:cubicBezTo>
                  <a:cubicBezTo>
                    <a:pt x="886" y="79"/>
                    <a:pt x="884" y="79"/>
                    <a:pt x="883" y="79"/>
                  </a:cubicBezTo>
                  <a:cubicBezTo>
                    <a:pt x="880" y="79"/>
                    <a:pt x="879" y="80"/>
                    <a:pt x="879" y="82"/>
                  </a:cubicBezTo>
                  <a:cubicBezTo>
                    <a:pt x="879" y="83"/>
                    <a:pt x="880" y="83"/>
                    <a:pt x="881" y="83"/>
                  </a:cubicBezTo>
                  <a:cubicBezTo>
                    <a:pt x="887" y="83"/>
                    <a:pt x="891" y="85"/>
                    <a:pt x="892" y="88"/>
                  </a:cubicBezTo>
                  <a:cubicBezTo>
                    <a:pt x="894" y="91"/>
                    <a:pt x="895" y="96"/>
                    <a:pt x="895" y="105"/>
                  </a:cubicBezTo>
                  <a:cubicBezTo>
                    <a:pt x="895" y="180"/>
                    <a:pt x="895" y="180"/>
                    <a:pt x="895" y="180"/>
                  </a:cubicBezTo>
                  <a:cubicBezTo>
                    <a:pt x="895" y="186"/>
                    <a:pt x="895" y="186"/>
                    <a:pt x="895" y="186"/>
                  </a:cubicBezTo>
                  <a:cubicBezTo>
                    <a:pt x="895" y="193"/>
                    <a:pt x="893" y="198"/>
                    <a:pt x="889" y="199"/>
                  </a:cubicBezTo>
                  <a:cubicBezTo>
                    <a:pt x="885" y="200"/>
                    <a:pt x="885" y="200"/>
                    <a:pt x="885" y="200"/>
                  </a:cubicBezTo>
                  <a:cubicBezTo>
                    <a:pt x="884" y="200"/>
                    <a:pt x="883" y="201"/>
                    <a:pt x="883" y="202"/>
                  </a:cubicBezTo>
                  <a:cubicBezTo>
                    <a:pt x="883" y="203"/>
                    <a:pt x="884" y="204"/>
                    <a:pt x="886" y="204"/>
                  </a:cubicBezTo>
                  <a:cubicBezTo>
                    <a:pt x="887" y="204"/>
                    <a:pt x="888" y="204"/>
                    <a:pt x="890" y="203"/>
                  </a:cubicBezTo>
                  <a:cubicBezTo>
                    <a:pt x="895" y="202"/>
                    <a:pt x="902" y="202"/>
                    <a:pt x="913" y="202"/>
                  </a:cubicBezTo>
                  <a:cubicBezTo>
                    <a:pt x="920" y="202"/>
                    <a:pt x="929" y="203"/>
                    <a:pt x="941" y="204"/>
                  </a:cubicBezTo>
                  <a:cubicBezTo>
                    <a:pt x="944" y="204"/>
                    <a:pt x="946" y="204"/>
                    <a:pt x="948" y="204"/>
                  </a:cubicBezTo>
                  <a:cubicBezTo>
                    <a:pt x="956" y="204"/>
                    <a:pt x="962" y="201"/>
                    <a:pt x="968" y="194"/>
                  </a:cubicBezTo>
                  <a:cubicBezTo>
                    <a:pt x="972" y="189"/>
                    <a:pt x="974" y="185"/>
                    <a:pt x="974" y="181"/>
                  </a:cubicBezTo>
                  <a:cubicBezTo>
                    <a:pt x="974" y="179"/>
                    <a:pt x="974" y="178"/>
                    <a:pt x="972" y="178"/>
                  </a:cubicBezTo>
                  <a:cubicBezTo>
                    <a:pt x="972" y="178"/>
                    <a:pt x="971" y="179"/>
                    <a:pt x="970" y="180"/>
                  </a:cubicBezTo>
                  <a:cubicBezTo>
                    <a:pt x="964" y="190"/>
                    <a:pt x="949" y="196"/>
                    <a:pt x="925" y="196"/>
                  </a:cubicBezTo>
                  <a:cubicBezTo>
                    <a:pt x="918" y="196"/>
                    <a:pt x="913" y="195"/>
                    <a:pt x="912" y="194"/>
                  </a:cubicBezTo>
                  <a:cubicBezTo>
                    <a:pt x="910" y="193"/>
                    <a:pt x="909" y="189"/>
                    <a:pt x="909" y="184"/>
                  </a:cubicBezTo>
                  <a:cubicBezTo>
                    <a:pt x="909" y="151"/>
                    <a:pt x="909" y="151"/>
                    <a:pt x="909" y="151"/>
                  </a:cubicBezTo>
                  <a:cubicBezTo>
                    <a:pt x="909" y="149"/>
                    <a:pt x="909" y="149"/>
                    <a:pt x="909" y="149"/>
                  </a:cubicBezTo>
                  <a:cubicBezTo>
                    <a:pt x="909" y="147"/>
                    <a:pt x="909" y="146"/>
                    <a:pt x="910" y="145"/>
                  </a:cubicBezTo>
                  <a:cubicBezTo>
                    <a:pt x="911" y="144"/>
                    <a:pt x="913" y="144"/>
                    <a:pt x="916" y="144"/>
                  </a:cubicBezTo>
                  <a:cubicBezTo>
                    <a:pt x="936" y="144"/>
                    <a:pt x="936" y="144"/>
                    <a:pt x="936" y="144"/>
                  </a:cubicBezTo>
                  <a:cubicBezTo>
                    <a:pt x="941" y="144"/>
                    <a:pt x="945" y="145"/>
                    <a:pt x="947" y="146"/>
                  </a:cubicBezTo>
                  <a:cubicBezTo>
                    <a:pt x="949" y="148"/>
                    <a:pt x="950" y="150"/>
                    <a:pt x="951" y="154"/>
                  </a:cubicBezTo>
                  <a:cubicBezTo>
                    <a:pt x="951" y="157"/>
                    <a:pt x="951" y="157"/>
                    <a:pt x="951" y="157"/>
                  </a:cubicBezTo>
                  <a:cubicBezTo>
                    <a:pt x="952" y="158"/>
                    <a:pt x="952" y="159"/>
                    <a:pt x="954" y="159"/>
                  </a:cubicBezTo>
                  <a:cubicBezTo>
                    <a:pt x="955" y="159"/>
                    <a:pt x="955" y="158"/>
                    <a:pt x="955" y="157"/>
                  </a:cubicBezTo>
                  <a:cubicBezTo>
                    <a:pt x="955" y="156"/>
                    <a:pt x="955" y="155"/>
                    <a:pt x="955" y="154"/>
                  </a:cubicBezTo>
                  <a:cubicBezTo>
                    <a:pt x="955" y="150"/>
                    <a:pt x="955" y="147"/>
                    <a:pt x="955" y="143"/>
                  </a:cubicBezTo>
                  <a:cubicBezTo>
                    <a:pt x="955" y="138"/>
                    <a:pt x="955" y="133"/>
                    <a:pt x="956" y="127"/>
                  </a:cubicBezTo>
                  <a:cubicBezTo>
                    <a:pt x="956" y="127"/>
                    <a:pt x="956" y="126"/>
                    <a:pt x="956" y="125"/>
                  </a:cubicBezTo>
                  <a:cubicBezTo>
                    <a:pt x="956" y="124"/>
                    <a:pt x="955" y="123"/>
                    <a:pt x="954" y="123"/>
                  </a:cubicBezTo>
                  <a:cubicBezTo>
                    <a:pt x="953" y="123"/>
                    <a:pt x="952" y="124"/>
                    <a:pt x="952" y="125"/>
                  </a:cubicBezTo>
                  <a:cubicBezTo>
                    <a:pt x="951" y="129"/>
                    <a:pt x="950" y="132"/>
                    <a:pt x="949" y="133"/>
                  </a:cubicBezTo>
                  <a:cubicBezTo>
                    <a:pt x="948" y="134"/>
                    <a:pt x="946" y="135"/>
                    <a:pt x="943" y="135"/>
                  </a:cubicBezTo>
                  <a:cubicBezTo>
                    <a:pt x="939" y="136"/>
                    <a:pt x="934" y="136"/>
                    <a:pt x="928" y="136"/>
                  </a:cubicBezTo>
                  <a:cubicBezTo>
                    <a:pt x="914" y="136"/>
                    <a:pt x="914" y="136"/>
                    <a:pt x="914" y="136"/>
                  </a:cubicBezTo>
                  <a:cubicBezTo>
                    <a:pt x="912" y="136"/>
                    <a:pt x="910" y="136"/>
                    <a:pt x="910" y="136"/>
                  </a:cubicBezTo>
                  <a:cubicBezTo>
                    <a:pt x="909" y="135"/>
                    <a:pt x="909" y="133"/>
                    <a:pt x="909" y="131"/>
                  </a:cubicBezTo>
                  <a:cubicBezTo>
                    <a:pt x="909" y="95"/>
                    <a:pt x="909" y="95"/>
                    <a:pt x="909" y="95"/>
                  </a:cubicBezTo>
                  <a:cubicBezTo>
                    <a:pt x="909" y="91"/>
                    <a:pt x="909" y="89"/>
                    <a:pt x="910" y="88"/>
                  </a:cubicBezTo>
                  <a:close/>
                  <a:moveTo>
                    <a:pt x="32" y="6"/>
                  </a:moveTo>
                  <a:cubicBezTo>
                    <a:pt x="33" y="5"/>
                    <a:pt x="35" y="5"/>
                    <a:pt x="39" y="5"/>
                  </a:cubicBezTo>
                  <a:cubicBezTo>
                    <a:pt x="42" y="5"/>
                    <a:pt x="44" y="5"/>
                    <a:pt x="46" y="7"/>
                  </a:cubicBezTo>
                  <a:cubicBezTo>
                    <a:pt x="47" y="8"/>
                    <a:pt x="48" y="9"/>
                    <a:pt x="49" y="12"/>
                  </a:cubicBezTo>
                  <a:cubicBezTo>
                    <a:pt x="49" y="13"/>
                    <a:pt x="50" y="13"/>
                    <a:pt x="50" y="13"/>
                  </a:cubicBezTo>
                  <a:cubicBezTo>
                    <a:pt x="51" y="13"/>
                    <a:pt x="51" y="13"/>
                    <a:pt x="51" y="12"/>
                  </a:cubicBezTo>
                  <a:cubicBezTo>
                    <a:pt x="51" y="11"/>
                    <a:pt x="51" y="10"/>
                    <a:pt x="51" y="9"/>
                  </a:cubicBezTo>
                  <a:cubicBezTo>
                    <a:pt x="51" y="7"/>
                    <a:pt x="51" y="6"/>
                    <a:pt x="51" y="6"/>
                  </a:cubicBezTo>
                  <a:cubicBezTo>
                    <a:pt x="50" y="3"/>
                    <a:pt x="50" y="3"/>
                    <a:pt x="50" y="3"/>
                  </a:cubicBezTo>
                  <a:cubicBezTo>
                    <a:pt x="50" y="2"/>
                    <a:pt x="50" y="1"/>
                    <a:pt x="48" y="1"/>
                  </a:cubicBezTo>
                  <a:cubicBezTo>
                    <a:pt x="48" y="1"/>
                    <a:pt x="47" y="1"/>
                    <a:pt x="46" y="1"/>
                  </a:cubicBezTo>
                  <a:cubicBezTo>
                    <a:pt x="39" y="1"/>
                    <a:pt x="32" y="2"/>
                    <a:pt x="26" y="2"/>
                  </a:cubicBezTo>
                  <a:cubicBezTo>
                    <a:pt x="17" y="1"/>
                    <a:pt x="17" y="1"/>
                    <a:pt x="17" y="1"/>
                  </a:cubicBezTo>
                  <a:cubicBezTo>
                    <a:pt x="9" y="1"/>
                    <a:pt x="9" y="1"/>
                    <a:pt x="9" y="1"/>
                  </a:cubicBezTo>
                  <a:cubicBezTo>
                    <a:pt x="7" y="1"/>
                    <a:pt x="5" y="1"/>
                    <a:pt x="4" y="1"/>
                  </a:cubicBezTo>
                  <a:cubicBezTo>
                    <a:pt x="4" y="1"/>
                    <a:pt x="3" y="1"/>
                    <a:pt x="3" y="1"/>
                  </a:cubicBezTo>
                  <a:cubicBezTo>
                    <a:pt x="2" y="1"/>
                    <a:pt x="2" y="2"/>
                    <a:pt x="2" y="3"/>
                  </a:cubicBezTo>
                  <a:cubicBezTo>
                    <a:pt x="1" y="5"/>
                    <a:pt x="1" y="5"/>
                    <a:pt x="1" y="5"/>
                  </a:cubicBezTo>
                  <a:cubicBezTo>
                    <a:pt x="1" y="8"/>
                    <a:pt x="1" y="8"/>
                    <a:pt x="1" y="8"/>
                  </a:cubicBezTo>
                  <a:cubicBezTo>
                    <a:pt x="0" y="12"/>
                    <a:pt x="0" y="12"/>
                    <a:pt x="0" y="12"/>
                  </a:cubicBezTo>
                  <a:cubicBezTo>
                    <a:pt x="0" y="13"/>
                    <a:pt x="0" y="14"/>
                    <a:pt x="0" y="15"/>
                  </a:cubicBezTo>
                  <a:cubicBezTo>
                    <a:pt x="0" y="16"/>
                    <a:pt x="0" y="16"/>
                    <a:pt x="1" y="16"/>
                  </a:cubicBezTo>
                  <a:cubicBezTo>
                    <a:pt x="2" y="16"/>
                    <a:pt x="2" y="16"/>
                    <a:pt x="3" y="14"/>
                  </a:cubicBezTo>
                  <a:cubicBezTo>
                    <a:pt x="3" y="13"/>
                    <a:pt x="3" y="13"/>
                    <a:pt x="3" y="13"/>
                  </a:cubicBezTo>
                  <a:cubicBezTo>
                    <a:pt x="4" y="11"/>
                    <a:pt x="4" y="9"/>
                    <a:pt x="5" y="8"/>
                  </a:cubicBezTo>
                  <a:cubicBezTo>
                    <a:pt x="5" y="7"/>
                    <a:pt x="6" y="7"/>
                    <a:pt x="7" y="6"/>
                  </a:cubicBezTo>
                  <a:cubicBezTo>
                    <a:pt x="9" y="5"/>
                    <a:pt x="13" y="5"/>
                    <a:pt x="18" y="5"/>
                  </a:cubicBezTo>
                  <a:cubicBezTo>
                    <a:pt x="20" y="5"/>
                    <a:pt x="21" y="6"/>
                    <a:pt x="21" y="8"/>
                  </a:cubicBezTo>
                  <a:cubicBezTo>
                    <a:pt x="21" y="43"/>
                    <a:pt x="21" y="43"/>
                    <a:pt x="21" y="43"/>
                  </a:cubicBezTo>
                  <a:cubicBezTo>
                    <a:pt x="21" y="44"/>
                    <a:pt x="21" y="44"/>
                    <a:pt x="21" y="44"/>
                  </a:cubicBezTo>
                  <a:cubicBezTo>
                    <a:pt x="21" y="47"/>
                    <a:pt x="21" y="49"/>
                    <a:pt x="20" y="50"/>
                  </a:cubicBezTo>
                  <a:cubicBezTo>
                    <a:pt x="19" y="51"/>
                    <a:pt x="17" y="52"/>
                    <a:pt x="15" y="52"/>
                  </a:cubicBezTo>
                  <a:cubicBezTo>
                    <a:pt x="14" y="52"/>
                    <a:pt x="14" y="52"/>
                    <a:pt x="14" y="52"/>
                  </a:cubicBezTo>
                  <a:cubicBezTo>
                    <a:pt x="13" y="53"/>
                    <a:pt x="13" y="53"/>
                    <a:pt x="13" y="54"/>
                  </a:cubicBezTo>
                  <a:cubicBezTo>
                    <a:pt x="13" y="54"/>
                    <a:pt x="14" y="55"/>
                    <a:pt x="14" y="55"/>
                  </a:cubicBezTo>
                  <a:cubicBezTo>
                    <a:pt x="15" y="55"/>
                    <a:pt x="15" y="55"/>
                    <a:pt x="16" y="54"/>
                  </a:cubicBezTo>
                  <a:cubicBezTo>
                    <a:pt x="25" y="54"/>
                    <a:pt x="25" y="54"/>
                    <a:pt x="25" y="54"/>
                  </a:cubicBezTo>
                  <a:cubicBezTo>
                    <a:pt x="26" y="54"/>
                    <a:pt x="27" y="54"/>
                    <a:pt x="29" y="54"/>
                  </a:cubicBezTo>
                  <a:cubicBezTo>
                    <a:pt x="29" y="54"/>
                    <a:pt x="30" y="54"/>
                    <a:pt x="30" y="54"/>
                  </a:cubicBezTo>
                  <a:cubicBezTo>
                    <a:pt x="35" y="54"/>
                    <a:pt x="35" y="54"/>
                    <a:pt x="35" y="54"/>
                  </a:cubicBezTo>
                  <a:cubicBezTo>
                    <a:pt x="38" y="54"/>
                    <a:pt x="38" y="54"/>
                    <a:pt x="38" y="54"/>
                  </a:cubicBezTo>
                  <a:cubicBezTo>
                    <a:pt x="39" y="54"/>
                    <a:pt x="39" y="54"/>
                    <a:pt x="39" y="54"/>
                  </a:cubicBezTo>
                  <a:cubicBezTo>
                    <a:pt x="40" y="54"/>
                    <a:pt x="40" y="54"/>
                    <a:pt x="40" y="53"/>
                  </a:cubicBezTo>
                  <a:cubicBezTo>
                    <a:pt x="40" y="53"/>
                    <a:pt x="40" y="52"/>
                    <a:pt x="39" y="52"/>
                  </a:cubicBezTo>
                  <a:cubicBezTo>
                    <a:pt x="36" y="52"/>
                    <a:pt x="33" y="51"/>
                    <a:pt x="32" y="49"/>
                  </a:cubicBezTo>
                  <a:cubicBezTo>
                    <a:pt x="31" y="47"/>
                    <a:pt x="30" y="44"/>
                    <a:pt x="30" y="40"/>
                  </a:cubicBezTo>
                  <a:cubicBezTo>
                    <a:pt x="30" y="10"/>
                    <a:pt x="30" y="10"/>
                    <a:pt x="30" y="10"/>
                  </a:cubicBezTo>
                  <a:cubicBezTo>
                    <a:pt x="30" y="8"/>
                    <a:pt x="31" y="6"/>
                    <a:pt x="32" y="6"/>
                  </a:cubicBezTo>
                  <a:close/>
                  <a:moveTo>
                    <a:pt x="108" y="28"/>
                  </a:moveTo>
                  <a:cubicBezTo>
                    <a:pt x="108" y="29"/>
                    <a:pt x="108" y="31"/>
                    <a:pt x="108" y="33"/>
                  </a:cubicBezTo>
                  <a:cubicBezTo>
                    <a:pt x="108" y="42"/>
                    <a:pt x="108" y="42"/>
                    <a:pt x="108" y="42"/>
                  </a:cubicBezTo>
                  <a:cubicBezTo>
                    <a:pt x="108" y="44"/>
                    <a:pt x="108" y="44"/>
                    <a:pt x="108" y="44"/>
                  </a:cubicBezTo>
                  <a:cubicBezTo>
                    <a:pt x="108" y="46"/>
                    <a:pt x="108" y="48"/>
                    <a:pt x="107" y="50"/>
                  </a:cubicBezTo>
                  <a:cubicBezTo>
                    <a:pt x="106" y="51"/>
                    <a:pt x="105" y="52"/>
                    <a:pt x="103" y="52"/>
                  </a:cubicBezTo>
                  <a:cubicBezTo>
                    <a:pt x="103" y="52"/>
                    <a:pt x="102" y="53"/>
                    <a:pt x="102" y="53"/>
                  </a:cubicBezTo>
                  <a:cubicBezTo>
                    <a:pt x="102" y="54"/>
                    <a:pt x="103" y="54"/>
                    <a:pt x="104" y="54"/>
                  </a:cubicBezTo>
                  <a:cubicBezTo>
                    <a:pt x="104" y="54"/>
                    <a:pt x="105" y="54"/>
                    <a:pt x="107" y="54"/>
                  </a:cubicBezTo>
                  <a:cubicBezTo>
                    <a:pt x="109" y="54"/>
                    <a:pt x="111" y="54"/>
                    <a:pt x="113" y="54"/>
                  </a:cubicBezTo>
                  <a:cubicBezTo>
                    <a:pt x="116" y="54"/>
                    <a:pt x="118" y="54"/>
                    <a:pt x="121" y="54"/>
                  </a:cubicBezTo>
                  <a:cubicBezTo>
                    <a:pt x="123" y="54"/>
                    <a:pt x="124" y="54"/>
                    <a:pt x="124" y="54"/>
                  </a:cubicBezTo>
                  <a:cubicBezTo>
                    <a:pt x="126" y="54"/>
                    <a:pt x="126" y="54"/>
                    <a:pt x="126" y="53"/>
                  </a:cubicBezTo>
                  <a:cubicBezTo>
                    <a:pt x="126" y="53"/>
                    <a:pt x="126" y="52"/>
                    <a:pt x="125" y="52"/>
                  </a:cubicBezTo>
                  <a:cubicBezTo>
                    <a:pt x="122" y="52"/>
                    <a:pt x="120" y="51"/>
                    <a:pt x="119" y="50"/>
                  </a:cubicBezTo>
                  <a:cubicBezTo>
                    <a:pt x="118" y="48"/>
                    <a:pt x="117" y="46"/>
                    <a:pt x="117" y="42"/>
                  </a:cubicBezTo>
                  <a:cubicBezTo>
                    <a:pt x="117" y="9"/>
                    <a:pt x="117" y="9"/>
                    <a:pt x="117" y="9"/>
                  </a:cubicBezTo>
                  <a:cubicBezTo>
                    <a:pt x="117" y="5"/>
                    <a:pt x="119" y="3"/>
                    <a:pt x="122" y="3"/>
                  </a:cubicBezTo>
                  <a:cubicBezTo>
                    <a:pt x="123" y="3"/>
                    <a:pt x="123" y="2"/>
                    <a:pt x="123" y="2"/>
                  </a:cubicBezTo>
                  <a:cubicBezTo>
                    <a:pt x="123" y="1"/>
                    <a:pt x="122" y="1"/>
                    <a:pt x="122" y="1"/>
                  </a:cubicBezTo>
                  <a:cubicBezTo>
                    <a:pt x="121" y="1"/>
                    <a:pt x="119" y="1"/>
                    <a:pt x="117" y="1"/>
                  </a:cubicBezTo>
                  <a:cubicBezTo>
                    <a:pt x="114" y="1"/>
                    <a:pt x="112" y="1"/>
                    <a:pt x="111" y="1"/>
                  </a:cubicBezTo>
                  <a:cubicBezTo>
                    <a:pt x="108" y="1"/>
                    <a:pt x="106" y="1"/>
                    <a:pt x="104" y="1"/>
                  </a:cubicBezTo>
                  <a:cubicBezTo>
                    <a:pt x="103" y="1"/>
                    <a:pt x="102" y="1"/>
                    <a:pt x="101" y="1"/>
                  </a:cubicBezTo>
                  <a:cubicBezTo>
                    <a:pt x="100" y="1"/>
                    <a:pt x="100" y="1"/>
                    <a:pt x="100" y="2"/>
                  </a:cubicBezTo>
                  <a:cubicBezTo>
                    <a:pt x="100" y="2"/>
                    <a:pt x="100" y="3"/>
                    <a:pt x="101" y="3"/>
                  </a:cubicBezTo>
                  <a:cubicBezTo>
                    <a:pt x="103" y="3"/>
                    <a:pt x="103" y="3"/>
                    <a:pt x="103" y="3"/>
                  </a:cubicBezTo>
                  <a:cubicBezTo>
                    <a:pt x="106" y="4"/>
                    <a:pt x="108" y="6"/>
                    <a:pt x="108" y="9"/>
                  </a:cubicBezTo>
                  <a:cubicBezTo>
                    <a:pt x="108" y="18"/>
                    <a:pt x="108" y="18"/>
                    <a:pt x="108" y="18"/>
                  </a:cubicBezTo>
                  <a:cubicBezTo>
                    <a:pt x="108" y="20"/>
                    <a:pt x="108" y="22"/>
                    <a:pt x="108" y="23"/>
                  </a:cubicBezTo>
                  <a:cubicBezTo>
                    <a:pt x="107" y="23"/>
                    <a:pt x="106" y="24"/>
                    <a:pt x="105" y="24"/>
                  </a:cubicBezTo>
                  <a:cubicBezTo>
                    <a:pt x="87" y="24"/>
                    <a:pt x="87" y="24"/>
                    <a:pt x="87" y="24"/>
                  </a:cubicBezTo>
                  <a:cubicBezTo>
                    <a:pt x="85" y="24"/>
                    <a:pt x="83" y="24"/>
                    <a:pt x="83" y="23"/>
                  </a:cubicBezTo>
                  <a:cubicBezTo>
                    <a:pt x="83" y="23"/>
                    <a:pt x="82" y="21"/>
                    <a:pt x="82" y="18"/>
                  </a:cubicBezTo>
                  <a:cubicBezTo>
                    <a:pt x="82" y="9"/>
                    <a:pt x="82" y="9"/>
                    <a:pt x="82" y="9"/>
                  </a:cubicBezTo>
                  <a:cubicBezTo>
                    <a:pt x="82" y="5"/>
                    <a:pt x="84" y="3"/>
                    <a:pt x="87" y="3"/>
                  </a:cubicBezTo>
                  <a:cubicBezTo>
                    <a:pt x="88" y="3"/>
                    <a:pt x="88" y="2"/>
                    <a:pt x="88" y="2"/>
                  </a:cubicBezTo>
                  <a:cubicBezTo>
                    <a:pt x="88" y="1"/>
                    <a:pt x="88" y="1"/>
                    <a:pt x="87" y="1"/>
                  </a:cubicBezTo>
                  <a:cubicBezTo>
                    <a:pt x="86" y="1"/>
                    <a:pt x="84" y="1"/>
                    <a:pt x="82" y="1"/>
                  </a:cubicBezTo>
                  <a:cubicBezTo>
                    <a:pt x="79" y="1"/>
                    <a:pt x="77" y="1"/>
                    <a:pt x="76" y="1"/>
                  </a:cubicBezTo>
                  <a:cubicBezTo>
                    <a:pt x="74" y="1"/>
                    <a:pt x="71" y="1"/>
                    <a:pt x="69" y="1"/>
                  </a:cubicBezTo>
                  <a:cubicBezTo>
                    <a:pt x="68" y="1"/>
                    <a:pt x="67" y="1"/>
                    <a:pt x="66" y="1"/>
                  </a:cubicBezTo>
                  <a:cubicBezTo>
                    <a:pt x="66" y="1"/>
                    <a:pt x="65" y="1"/>
                    <a:pt x="65" y="2"/>
                  </a:cubicBezTo>
                  <a:cubicBezTo>
                    <a:pt x="65" y="2"/>
                    <a:pt x="66" y="3"/>
                    <a:pt x="66" y="3"/>
                  </a:cubicBezTo>
                  <a:cubicBezTo>
                    <a:pt x="69" y="3"/>
                    <a:pt x="71" y="4"/>
                    <a:pt x="72" y="5"/>
                  </a:cubicBezTo>
                  <a:cubicBezTo>
                    <a:pt x="73" y="6"/>
                    <a:pt x="73" y="7"/>
                    <a:pt x="73" y="9"/>
                  </a:cubicBezTo>
                  <a:cubicBezTo>
                    <a:pt x="73" y="42"/>
                    <a:pt x="73" y="42"/>
                    <a:pt x="73" y="42"/>
                  </a:cubicBezTo>
                  <a:cubicBezTo>
                    <a:pt x="73" y="44"/>
                    <a:pt x="73" y="44"/>
                    <a:pt x="73" y="44"/>
                  </a:cubicBezTo>
                  <a:cubicBezTo>
                    <a:pt x="73" y="46"/>
                    <a:pt x="73" y="48"/>
                    <a:pt x="72" y="50"/>
                  </a:cubicBezTo>
                  <a:cubicBezTo>
                    <a:pt x="72" y="51"/>
                    <a:pt x="70" y="52"/>
                    <a:pt x="69" y="52"/>
                  </a:cubicBezTo>
                  <a:cubicBezTo>
                    <a:pt x="68" y="52"/>
                    <a:pt x="68" y="53"/>
                    <a:pt x="68" y="53"/>
                  </a:cubicBezTo>
                  <a:cubicBezTo>
                    <a:pt x="68" y="54"/>
                    <a:pt x="68" y="54"/>
                    <a:pt x="69" y="54"/>
                  </a:cubicBezTo>
                  <a:cubicBezTo>
                    <a:pt x="69" y="54"/>
                    <a:pt x="70" y="54"/>
                    <a:pt x="72" y="54"/>
                  </a:cubicBezTo>
                  <a:cubicBezTo>
                    <a:pt x="74" y="54"/>
                    <a:pt x="77" y="54"/>
                    <a:pt x="78" y="54"/>
                  </a:cubicBezTo>
                  <a:cubicBezTo>
                    <a:pt x="81" y="54"/>
                    <a:pt x="84" y="54"/>
                    <a:pt x="87" y="54"/>
                  </a:cubicBezTo>
                  <a:cubicBezTo>
                    <a:pt x="88" y="54"/>
                    <a:pt x="89" y="54"/>
                    <a:pt x="89" y="54"/>
                  </a:cubicBezTo>
                  <a:cubicBezTo>
                    <a:pt x="91" y="54"/>
                    <a:pt x="91" y="54"/>
                    <a:pt x="91" y="53"/>
                  </a:cubicBezTo>
                  <a:cubicBezTo>
                    <a:pt x="91" y="53"/>
                    <a:pt x="91" y="52"/>
                    <a:pt x="90" y="52"/>
                  </a:cubicBezTo>
                  <a:cubicBezTo>
                    <a:pt x="87" y="52"/>
                    <a:pt x="85" y="51"/>
                    <a:pt x="84" y="50"/>
                  </a:cubicBezTo>
                  <a:cubicBezTo>
                    <a:pt x="83" y="48"/>
                    <a:pt x="82" y="46"/>
                    <a:pt x="82" y="42"/>
                  </a:cubicBezTo>
                  <a:cubicBezTo>
                    <a:pt x="82" y="32"/>
                    <a:pt x="82" y="32"/>
                    <a:pt x="82" y="32"/>
                  </a:cubicBezTo>
                  <a:cubicBezTo>
                    <a:pt x="82" y="30"/>
                    <a:pt x="83" y="29"/>
                    <a:pt x="83" y="28"/>
                  </a:cubicBezTo>
                  <a:cubicBezTo>
                    <a:pt x="83" y="28"/>
                    <a:pt x="85" y="28"/>
                    <a:pt x="86" y="28"/>
                  </a:cubicBezTo>
                  <a:cubicBezTo>
                    <a:pt x="105" y="28"/>
                    <a:pt x="105" y="28"/>
                    <a:pt x="105" y="28"/>
                  </a:cubicBezTo>
                  <a:cubicBezTo>
                    <a:pt x="106" y="28"/>
                    <a:pt x="107" y="28"/>
                    <a:pt x="108" y="28"/>
                  </a:cubicBezTo>
                  <a:close/>
                  <a:moveTo>
                    <a:pt x="157" y="8"/>
                  </a:moveTo>
                  <a:cubicBezTo>
                    <a:pt x="157" y="6"/>
                    <a:pt x="157" y="5"/>
                    <a:pt x="159" y="4"/>
                  </a:cubicBezTo>
                  <a:cubicBezTo>
                    <a:pt x="161" y="4"/>
                    <a:pt x="161" y="4"/>
                    <a:pt x="161" y="4"/>
                  </a:cubicBezTo>
                  <a:cubicBezTo>
                    <a:pt x="166" y="4"/>
                    <a:pt x="166" y="4"/>
                    <a:pt x="166" y="4"/>
                  </a:cubicBezTo>
                  <a:cubicBezTo>
                    <a:pt x="170" y="4"/>
                    <a:pt x="173" y="5"/>
                    <a:pt x="175" y="6"/>
                  </a:cubicBezTo>
                  <a:cubicBezTo>
                    <a:pt x="177" y="7"/>
                    <a:pt x="178" y="9"/>
                    <a:pt x="178" y="11"/>
                  </a:cubicBezTo>
                  <a:cubicBezTo>
                    <a:pt x="178" y="13"/>
                    <a:pt x="178" y="13"/>
                    <a:pt x="179" y="13"/>
                  </a:cubicBezTo>
                  <a:cubicBezTo>
                    <a:pt x="180" y="13"/>
                    <a:pt x="180" y="12"/>
                    <a:pt x="180" y="10"/>
                  </a:cubicBezTo>
                  <a:cubicBezTo>
                    <a:pt x="180" y="9"/>
                    <a:pt x="180" y="8"/>
                    <a:pt x="180" y="5"/>
                  </a:cubicBezTo>
                  <a:cubicBezTo>
                    <a:pt x="180" y="4"/>
                    <a:pt x="180" y="3"/>
                    <a:pt x="180" y="2"/>
                  </a:cubicBezTo>
                  <a:cubicBezTo>
                    <a:pt x="180" y="1"/>
                    <a:pt x="179" y="1"/>
                    <a:pt x="179" y="1"/>
                  </a:cubicBezTo>
                  <a:cubicBezTo>
                    <a:pt x="179" y="1"/>
                    <a:pt x="178" y="1"/>
                    <a:pt x="178" y="1"/>
                  </a:cubicBezTo>
                  <a:cubicBezTo>
                    <a:pt x="176" y="1"/>
                    <a:pt x="171" y="1"/>
                    <a:pt x="163" y="1"/>
                  </a:cubicBezTo>
                  <a:cubicBezTo>
                    <a:pt x="148" y="1"/>
                    <a:pt x="148" y="1"/>
                    <a:pt x="148" y="1"/>
                  </a:cubicBezTo>
                  <a:cubicBezTo>
                    <a:pt x="144" y="1"/>
                    <a:pt x="144" y="1"/>
                    <a:pt x="144" y="1"/>
                  </a:cubicBezTo>
                  <a:cubicBezTo>
                    <a:pt x="143" y="1"/>
                    <a:pt x="142" y="1"/>
                    <a:pt x="142" y="1"/>
                  </a:cubicBezTo>
                  <a:cubicBezTo>
                    <a:pt x="141" y="1"/>
                    <a:pt x="141" y="1"/>
                    <a:pt x="141" y="1"/>
                  </a:cubicBezTo>
                  <a:cubicBezTo>
                    <a:pt x="140" y="1"/>
                    <a:pt x="140" y="1"/>
                    <a:pt x="140" y="2"/>
                  </a:cubicBezTo>
                  <a:cubicBezTo>
                    <a:pt x="140" y="2"/>
                    <a:pt x="140" y="3"/>
                    <a:pt x="141" y="3"/>
                  </a:cubicBezTo>
                  <a:cubicBezTo>
                    <a:pt x="144" y="3"/>
                    <a:pt x="145" y="4"/>
                    <a:pt x="146" y="5"/>
                  </a:cubicBezTo>
                  <a:cubicBezTo>
                    <a:pt x="147" y="6"/>
                    <a:pt x="148" y="8"/>
                    <a:pt x="148" y="11"/>
                  </a:cubicBezTo>
                  <a:cubicBezTo>
                    <a:pt x="148" y="42"/>
                    <a:pt x="148" y="42"/>
                    <a:pt x="148" y="42"/>
                  </a:cubicBezTo>
                  <a:cubicBezTo>
                    <a:pt x="148" y="44"/>
                    <a:pt x="148" y="46"/>
                    <a:pt x="147" y="47"/>
                  </a:cubicBezTo>
                  <a:cubicBezTo>
                    <a:pt x="147" y="49"/>
                    <a:pt x="147" y="50"/>
                    <a:pt x="146" y="51"/>
                  </a:cubicBezTo>
                  <a:cubicBezTo>
                    <a:pt x="146" y="51"/>
                    <a:pt x="145" y="52"/>
                    <a:pt x="143" y="52"/>
                  </a:cubicBezTo>
                  <a:cubicBezTo>
                    <a:pt x="143" y="53"/>
                    <a:pt x="142" y="53"/>
                    <a:pt x="142" y="54"/>
                  </a:cubicBezTo>
                  <a:cubicBezTo>
                    <a:pt x="142" y="54"/>
                    <a:pt x="143" y="54"/>
                    <a:pt x="143" y="54"/>
                  </a:cubicBezTo>
                  <a:cubicBezTo>
                    <a:pt x="144" y="54"/>
                    <a:pt x="145" y="54"/>
                    <a:pt x="146" y="54"/>
                  </a:cubicBezTo>
                  <a:cubicBezTo>
                    <a:pt x="149" y="54"/>
                    <a:pt x="152" y="54"/>
                    <a:pt x="154" y="54"/>
                  </a:cubicBezTo>
                  <a:cubicBezTo>
                    <a:pt x="157" y="54"/>
                    <a:pt x="159" y="54"/>
                    <a:pt x="161" y="54"/>
                  </a:cubicBezTo>
                  <a:cubicBezTo>
                    <a:pt x="165" y="55"/>
                    <a:pt x="165" y="55"/>
                    <a:pt x="165" y="55"/>
                  </a:cubicBezTo>
                  <a:cubicBezTo>
                    <a:pt x="167" y="55"/>
                    <a:pt x="169" y="55"/>
                    <a:pt x="171" y="55"/>
                  </a:cubicBezTo>
                  <a:cubicBezTo>
                    <a:pt x="174" y="55"/>
                    <a:pt x="176" y="54"/>
                    <a:pt x="178" y="54"/>
                  </a:cubicBezTo>
                  <a:cubicBezTo>
                    <a:pt x="179" y="53"/>
                    <a:pt x="181" y="51"/>
                    <a:pt x="182" y="49"/>
                  </a:cubicBezTo>
                  <a:cubicBezTo>
                    <a:pt x="183" y="47"/>
                    <a:pt x="184" y="44"/>
                    <a:pt x="184" y="42"/>
                  </a:cubicBezTo>
                  <a:cubicBezTo>
                    <a:pt x="184" y="42"/>
                    <a:pt x="184" y="41"/>
                    <a:pt x="184" y="41"/>
                  </a:cubicBezTo>
                  <a:cubicBezTo>
                    <a:pt x="184" y="41"/>
                    <a:pt x="183" y="41"/>
                    <a:pt x="183" y="41"/>
                  </a:cubicBezTo>
                  <a:cubicBezTo>
                    <a:pt x="183" y="41"/>
                    <a:pt x="183" y="41"/>
                    <a:pt x="183" y="41"/>
                  </a:cubicBezTo>
                  <a:cubicBezTo>
                    <a:pt x="179" y="48"/>
                    <a:pt x="172" y="51"/>
                    <a:pt x="162" y="51"/>
                  </a:cubicBezTo>
                  <a:cubicBezTo>
                    <a:pt x="161" y="51"/>
                    <a:pt x="160" y="51"/>
                    <a:pt x="159" y="50"/>
                  </a:cubicBezTo>
                  <a:cubicBezTo>
                    <a:pt x="159" y="50"/>
                    <a:pt x="158" y="49"/>
                    <a:pt x="158" y="48"/>
                  </a:cubicBezTo>
                  <a:cubicBezTo>
                    <a:pt x="157" y="46"/>
                    <a:pt x="157" y="44"/>
                    <a:pt x="157" y="40"/>
                  </a:cubicBezTo>
                  <a:cubicBezTo>
                    <a:pt x="157" y="37"/>
                    <a:pt x="157" y="37"/>
                    <a:pt x="157" y="37"/>
                  </a:cubicBezTo>
                  <a:cubicBezTo>
                    <a:pt x="157" y="34"/>
                    <a:pt x="157" y="32"/>
                    <a:pt x="157" y="30"/>
                  </a:cubicBezTo>
                  <a:cubicBezTo>
                    <a:pt x="157" y="29"/>
                    <a:pt x="157" y="28"/>
                    <a:pt x="158" y="28"/>
                  </a:cubicBezTo>
                  <a:cubicBezTo>
                    <a:pt x="158" y="28"/>
                    <a:pt x="159" y="28"/>
                    <a:pt x="160" y="28"/>
                  </a:cubicBezTo>
                  <a:cubicBezTo>
                    <a:pt x="163" y="28"/>
                    <a:pt x="163" y="28"/>
                    <a:pt x="163" y="28"/>
                  </a:cubicBezTo>
                  <a:cubicBezTo>
                    <a:pt x="166" y="28"/>
                    <a:pt x="168" y="28"/>
                    <a:pt x="169" y="28"/>
                  </a:cubicBezTo>
                  <a:cubicBezTo>
                    <a:pt x="170" y="28"/>
                    <a:pt x="170" y="28"/>
                    <a:pt x="171" y="29"/>
                  </a:cubicBezTo>
                  <a:cubicBezTo>
                    <a:pt x="172" y="30"/>
                    <a:pt x="173" y="32"/>
                    <a:pt x="173" y="34"/>
                  </a:cubicBezTo>
                  <a:cubicBezTo>
                    <a:pt x="174" y="35"/>
                    <a:pt x="174" y="36"/>
                    <a:pt x="175" y="36"/>
                  </a:cubicBezTo>
                  <a:cubicBezTo>
                    <a:pt x="175" y="35"/>
                    <a:pt x="175" y="35"/>
                    <a:pt x="175" y="35"/>
                  </a:cubicBezTo>
                  <a:cubicBezTo>
                    <a:pt x="175" y="35"/>
                    <a:pt x="175" y="35"/>
                    <a:pt x="175" y="35"/>
                  </a:cubicBezTo>
                  <a:cubicBezTo>
                    <a:pt x="175" y="33"/>
                    <a:pt x="175" y="33"/>
                    <a:pt x="175" y="33"/>
                  </a:cubicBezTo>
                  <a:cubicBezTo>
                    <a:pt x="175" y="31"/>
                    <a:pt x="175" y="29"/>
                    <a:pt x="175" y="27"/>
                  </a:cubicBezTo>
                  <a:cubicBezTo>
                    <a:pt x="175" y="24"/>
                    <a:pt x="175" y="22"/>
                    <a:pt x="175" y="21"/>
                  </a:cubicBezTo>
                  <a:cubicBezTo>
                    <a:pt x="175" y="21"/>
                    <a:pt x="175" y="20"/>
                    <a:pt x="175" y="20"/>
                  </a:cubicBezTo>
                  <a:cubicBezTo>
                    <a:pt x="175" y="19"/>
                    <a:pt x="175" y="18"/>
                    <a:pt x="175" y="18"/>
                  </a:cubicBezTo>
                  <a:cubicBezTo>
                    <a:pt x="175" y="17"/>
                    <a:pt x="175" y="17"/>
                    <a:pt x="174" y="17"/>
                  </a:cubicBezTo>
                  <a:cubicBezTo>
                    <a:pt x="174" y="17"/>
                    <a:pt x="173" y="17"/>
                    <a:pt x="173" y="18"/>
                  </a:cubicBezTo>
                  <a:cubicBezTo>
                    <a:pt x="172" y="20"/>
                    <a:pt x="172" y="20"/>
                    <a:pt x="172" y="20"/>
                  </a:cubicBezTo>
                  <a:cubicBezTo>
                    <a:pt x="171" y="22"/>
                    <a:pt x="169" y="24"/>
                    <a:pt x="166" y="24"/>
                  </a:cubicBezTo>
                  <a:cubicBezTo>
                    <a:pt x="163" y="24"/>
                    <a:pt x="163" y="24"/>
                    <a:pt x="163" y="24"/>
                  </a:cubicBezTo>
                  <a:cubicBezTo>
                    <a:pt x="161" y="24"/>
                    <a:pt x="161" y="24"/>
                    <a:pt x="161" y="24"/>
                  </a:cubicBezTo>
                  <a:cubicBezTo>
                    <a:pt x="160" y="24"/>
                    <a:pt x="160" y="24"/>
                    <a:pt x="160" y="24"/>
                  </a:cubicBezTo>
                  <a:cubicBezTo>
                    <a:pt x="159" y="24"/>
                    <a:pt x="158" y="24"/>
                    <a:pt x="157" y="23"/>
                  </a:cubicBezTo>
                  <a:cubicBezTo>
                    <a:pt x="157" y="22"/>
                    <a:pt x="157" y="21"/>
                    <a:pt x="157" y="18"/>
                  </a:cubicBezTo>
                  <a:cubicBezTo>
                    <a:pt x="157" y="10"/>
                    <a:pt x="157" y="10"/>
                    <a:pt x="157" y="10"/>
                  </a:cubicBezTo>
                  <a:cubicBezTo>
                    <a:pt x="157" y="8"/>
                    <a:pt x="157" y="8"/>
                    <a:pt x="157" y="8"/>
                  </a:cubicBezTo>
                  <a:close/>
                  <a:moveTo>
                    <a:pt x="270" y="2"/>
                  </a:moveTo>
                  <a:cubicBezTo>
                    <a:pt x="270" y="2"/>
                    <a:pt x="271" y="3"/>
                    <a:pt x="272" y="3"/>
                  </a:cubicBezTo>
                  <a:cubicBezTo>
                    <a:pt x="274" y="3"/>
                    <a:pt x="276" y="3"/>
                    <a:pt x="277" y="5"/>
                  </a:cubicBezTo>
                  <a:cubicBezTo>
                    <a:pt x="279" y="6"/>
                    <a:pt x="279" y="8"/>
                    <a:pt x="280" y="10"/>
                  </a:cubicBezTo>
                  <a:cubicBezTo>
                    <a:pt x="280" y="18"/>
                    <a:pt x="280" y="18"/>
                    <a:pt x="280" y="18"/>
                  </a:cubicBezTo>
                  <a:cubicBezTo>
                    <a:pt x="280" y="21"/>
                    <a:pt x="280" y="21"/>
                    <a:pt x="280" y="21"/>
                  </a:cubicBezTo>
                  <a:cubicBezTo>
                    <a:pt x="280" y="29"/>
                    <a:pt x="279" y="34"/>
                    <a:pt x="278" y="38"/>
                  </a:cubicBezTo>
                  <a:cubicBezTo>
                    <a:pt x="278" y="42"/>
                    <a:pt x="276" y="45"/>
                    <a:pt x="274" y="47"/>
                  </a:cubicBezTo>
                  <a:cubicBezTo>
                    <a:pt x="271" y="50"/>
                    <a:pt x="267" y="51"/>
                    <a:pt x="262" y="51"/>
                  </a:cubicBezTo>
                  <a:cubicBezTo>
                    <a:pt x="257" y="51"/>
                    <a:pt x="253" y="50"/>
                    <a:pt x="250" y="47"/>
                  </a:cubicBezTo>
                  <a:cubicBezTo>
                    <a:pt x="248" y="45"/>
                    <a:pt x="246" y="43"/>
                    <a:pt x="246" y="40"/>
                  </a:cubicBezTo>
                  <a:cubicBezTo>
                    <a:pt x="245" y="37"/>
                    <a:pt x="245" y="33"/>
                    <a:pt x="245" y="27"/>
                  </a:cubicBezTo>
                  <a:cubicBezTo>
                    <a:pt x="245" y="20"/>
                    <a:pt x="245" y="20"/>
                    <a:pt x="245" y="20"/>
                  </a:cubicBezTo>
                  <a:cubicBezTo>
                    <a:pt x="245" y="10"/>
                    <a:pt x="245" y="10"/>
                    <a:pt x="245" y="10"/>
                  </a:cubicBezTo>
                  <a:cubicBezTo>
                    <a:pt x="245" y="7"/>
                    <a:pt x="246" y="6"/>
                    <a:pt x="246" y="5"/>
                  </a:cubicBezTo>
                  <a:cubicBezTo>
                    <a:pt x="247" y="4"/>
                    <a:pt x="248" y="3"/>
                    <a:pt x="249" y="3"/>
                  </a:cubicBezTo>
                  <a:cubicBezTo>
                    <a:pt x="250" y="3"/>
                    <a:pt x="251" y="3"/>
                    <a:pt x="251" y="3"/>
                  </a:cubicBezTo>
                  <a:cubicBezTo>
                    <a:pt x="251" y="2"/>
                    <a:pt x="251" y="2"/>
                    <a:pt x="251" y="2"/>
                  </a:cubicBezTo>
                  <a:cubicBezTo>
                    <a:pt x="251" y="1"/>
                    <a:pt x="251" y="1"/>
                    <a:pt x="249" y="1"/>
                  </a:cubicBezTo>
                  <a:cubicBezTo>
                    <a:pt x="249" y="1"/>
                    <a:pt x="248" y="1"/>
                    <a:pt x="247" y="1"/>
                  </a:cubicBezTo>
                  <a:cubicBezTo>
                    <a:pt x="244" y="1"/>
                    <a:pt x="241" y="1"/>
                    <a:pt x="238" y="1"/>
                  </a:cubicBezTo>
                  <a:cubicBezTo>
                    <a:pt x="236" y="1"/>
                    <a:pt x="234" y="1"/>
                    <a:pt x="231" y="1"/>
                  </a:cubicBezTo>
                  <a:cubicBezTo>
                    <a:pt x="230" y="1"/>
                    <a:pt x="229" y="1"/>
                    <a:pt x="229" y="1"/>
                  </a:cubicBezTo>
                  <a:cubicBezTo>
                    <a:pt x="228" y="1"/>
                    <a:pt x="228" y="1"/>
                    <a:pt x="228" y="2"/>
                  </a:cubicBezTo>
                  <a:cubicBezTo>
                    <a:pt x="228" y="2"/>
                    <a:pt x="228" y="3"/>
                    <a:pt x="229" y="3"/>
                  </a:cubicBezTo>
                  <a:cubicBezTo>
                    <a:pt x="231" y="3"/>
                    <a:pt x="232" y="3"/>
                    <a:pt x="233" y="4"/>
                  </a:cubicBezTo>
                  <a:cubicBezTo>
                    <a:pt x="235" y="5"/>
                    <a:pt x="235" y="5"/>
                    <a:pt x="236" y="6"/>
                  </a:cubicBezTo>
                  <a:cubicBezTo>
                    <a:pt x="236" y="7"/>
                    <a:pt x="236" y="8"/>
                    <a:pt x="236" y="10"/>
                  </a:cubicBezTo>
                  <a:cubicBezTo>
                    <a:pt x="236" y="17"/>
                    <a:pt x="236" y="17"/>
                    <a:pt x="236" y="17"/>
                  </a:cubicBezTo>
                  <a:cubicBezTo>
                    <a:pt x="236" y="32"/>
                    <a:pt x="236" y="32"/>
                    <a:pt x="236" y="32"/>
                  </a:cubicBezTo>
                  <a:cubicBezTo>
                    <a:pt x="236" y="41"/>
                    <a:pt x="238" y="48"/>
                    <a:pt x="243" y="51"/>
                  </a:cubicBezTo>
                  <a:cubicBezTo>
                    <a:pt x="247" y="54"/>
                    <a:pt x="252" y="55"/>
                    <a:pt x="259" y="55"/>
                  </a:cubicBezTo>
                  <a:cubicBezTo>
                    <a:pt x="268" y="55"/>
                    <a:pt x="275" y="52"/>
                    <a:pt x="279" y="46"/>
                  </a:cubicBezTo>
                  <a:cubicBezTo>
                    <a:pt x="280" y="44"/>
                    <a:pt x="281" y="40"/>
                    <a:pt x="282" y="36"/>
                  </a:cubicBezTo>
                  <a:cubicBezTo>
                    <a:pt x="283" y="31"/>
                    <a:pt x="283" y="25"/>
                    <a:pt x="283" y="17"/>
                  </a:cubicBezTo>
                  <a:cubicBezTo>
                    <a:pt x="283" y="13"/>
                    <a:pt x="283" y="13"/>
                    <a:pt x="283" y="13"/>
                  </a:cubicBezTo>
                  <a:cubicBezTo>
                    <a:pt x="283" y="9"/>
                    <a:pt x="283" y="9"/>
                    <a:pt x="283" y="9"/>
                  </a:cubicBezTo>
                  <a:cubicBezTo>
                    <a:pt x="283" y="5"/>
                    <a:pt x="284" y="3"/>
                    <a:pt x="286" y="3"/>
                  </a:cubicBezTo>
                  <a:cubicBezTo>
                    <a:pt x="288" y="3"/>
                    <a:pt x="288" y="3"/>
                    <a:pt x="288" y="3"/>
                  </a:cubicBezTo>
                  <a:cubicBezTo>
                    <a:pt x="288" y="2"/>
                    <a:pt x="289" y="2"/>
                    <a:pt x="289" y="2"/>
                  </a:cubicBezTo>
                  <a:cubicBezTo>
                    <a:pt x="289" y="1"/>
                    <a:pt x="288" y="1"/>
                    <a:pt x="288" y="1"/>
                  </a:cubicBezTo>
                  <a:cubicBezTo>
                    <a:pt x="287" y="1"/>
                    <a:pt x="287" y="1"/>
                    <a:pt x="286" y="1"/>
                  </a:cubicBezTo>
                  <a:cubicBezTo>
                    <a:pt x="285" y="1"/>
                    <a:pt x="284" y="1"/>
                    <a:pt x="283" y="1"/>
                  </a:cubicBezTo>
                  <a:cubicBezTo>
                    <a:pt x="279" y="1"/>
                    <a:pt x="279" y="1"/>
                    <a:pt x="279" y="1"/>
                  </a:cubicBezTo>
                  <a:cubicBezTo>
                    <a:pt x="275" y="1"/>
                    <a:pt x="275" y="1"/>
                    <a:pt x="275" y="1"/>
                  </a:cubicBezTo>
                  <a:cubicBezTo>
                    <a:pt x="273" y="1"/>
                    <a:pt x="272" y="1"/>
                    <a:pt x="272" y="1"/>
                  </a:cubicBezTo>
                  <a:cubicBezTo>
                    <a:pt x="272" y="1"/>
                    <a:pt x="271" y="1"/>
                    <a:pt x="271" y="1"/>
                  </a:cubicBezTo>
                  <a:cubicBezTo>
                    <a:pt x="271" y="1"/>
                    <a:pt x="270" y="1"/>
                    <a:pt x="270" y="2"/>
                  </a:cubicBezTo>
                  <a:cubicBezTo>
                    <a:pt x="270" y="2"/>
                    <a:pt x="270" y="2"/>
                    <a:pt x="270" y="2"/>
                  </a:cubicBezTo>
                  <a:close/>
                  <a:moveTo>
                    <a:pt x="325" y="8"/>
                  </a:moveTo>
                  <a:cubicBezTo>
                    <a:pt x="322" y="4"/>
                    <a:pt x="322" y="4"/>
                    <a:pt x="322" y="4"/>
                  </a:cubicBezTo>
                  <a:cubicBezTo>
                    <a:pt x="321" y="3"/>
                    <a:pt x="320" y="2"/>
                    <a:pt x="320" y="1"/>
                  </a:cubicBezTo>
                  <a:cubicBezTo>
                    <a:pt x="319" y="1"/>
                    <a:pt x="318" y="1"/>
                    <a:pt x="318" y="1"/>
                  </a:cubicBezTo>
                  <a:cubicBezTo>
                    <a:pt x="317" y="1"/>
                    <a:pt x="316" y="1"/>
                    <a:pt x="315" y="1"/>
                  </a:cubicBezTo>
                  <a:cubicBezTo>
                    <a:pt x="313" y="1"/>
                    <a:pt x="311" y="1"/>
                    <a:pt x="309" y="1"/>
                  </a:cubicBezTo>
                  <a:cubicBezTo>
                    <a:pt x="307" y="1"/>
                    <a:pt x="307" y="1"/>
                    <a:pt x="307" y="1"/>
                  </a:cubicBezTo>
                  <a:cubicBezTo>
                    <a:pt x="305" y="1"/>
                    <a:pt x="305" y="1"/>
                    <a:pt x="305" y="1"/>
                  </a:cubicBezTo>
                  <a:cubicBezTo>
                    <a:pt x="304" y="1"/>
                    <a:pt x="303" y="1"/>
                    <a:pt x="303" y="2"/>
                  </a:cubicBezTo>
                  <a:cubicBezTo>
                    <a:pt x="303" y="3"/>
                    <a:pt x="304" y="3"/>
                    <a:pt x="305" y="3"/>
                  </a:cubicBezTo>
                  <a:cubicBezTo>
                    <a:pt x="310" y="4"/>
                    <a:pt x="313" y="8"/>
                    <a:pt x="313" y="16"/>
                  </a:cubicBezTo>
                  <a:cubicBezTo>
                    <a:pt x="313" y="33"/>
                    <a:pt x="313" y="33"/>
                    <a:pt x="313" y="33"/>
                  </a:cubicBezTo>
                  <a:cubicBezTo>
                    <a:pt x="313" y="42"/>
                    <a:pt x="313" y="42"/>
                    <a:pt x="313" y="42"/>
                  </a:cubicBezTo>
                  <a:cubicBezTo>
                    <a:pt x="313" y="45"/>
                    <a:pt x="313" y="47"/>
                    <a:pt x="312" y="49"/>
                  </a:cubicBezTo>
                  <a:cubicBezTo>
                    <a:pt x="311" y="51"/>
                    <a:pt x="310" y="52"/>
                    <a:pt x="308" y="52"/>
                  </a:cubicBezTo>
                  <a:cubicBezTo>
                    <a:pt x="307" y="53"/>
                    <a:pt x="307" y="53"/>
                    <a:pt x="307" y="54"/>
                  </a:cubicBezTo>
                  <a:cubicBezTo>
                    <a:pt x="307" y="54"/>
                    <a:pt x="307" y="55"/>
                    <a:pt x="308" y="55"/>
                  </a:cubicBezTo>
                  <a:cubicBezTo>
                    <a:pt x="308" y="55"/>
                    <a:pt x="309" y="54"/>
                    <a:pt x="310" y="54"/>
                  </a:cubicBezTo>
                  <a:cubicBezTo>
                    <a:pt x="312" y="54"/>
                    <a:pt x="314" y="54"/>
                    <a:pt x="317" y="54"/>
                  </a:cubicBezTo>
                  <a:cubicBezTo>
                    <a:pt x="319" y="54"/>
                    <a:pt x="322" y="54"/>
                    <a:pt x="324" y="54"/>
                  </a:cubicBezTo>
                  <a:cubicBezTo>
                    <a:pt x="325" y="54"/>
                    <a:pt x="325" y="54"/>
                    <a:pt x="325" y="54"/>
                  </a:cubicBezTo>
                  <a:cubicBezTo>
                    <a:pt x="326" y="54"/>
                    <a:pt x="327" y="54"/>
                    <a:pt x="327" y="53"/>
                  </a:cubicBezTo>
                  <a:cubicBezTo>
                    <a:pt x="327" y="53"/>
                    <a:pt x="326" y="52"/>
                    <a:pt x="325" y="52"/>
                  </a:cubicBezTo>
                  <a:cubicBezTo>
                    <a:pt x="321" y="52"/>
                    <a:pt x="319" y="50"/>
                    <a:pt x="318" y="47"/>
                  </a:cubicBezTo>
                  <a:cubicBezTo>
                    <a:pt x="317" y="45"/>
                    <a:pt x="317" y="39"/>
                    <a:pt x="317" y="31"/>
                  </a:cubicBezTo>
                  <a:cubicBezTo>
                    <a:pt x="317" y="16"/>
                    <a:pt x="317" y="16"/>
                    <a:pt x="317" y="16"/>
                  </a:cubicBezTo>
                  <a:cubicBezTo>
                    <a:pt x="317" y="15"/>
                    <a:pt x="317" y="15"/>
                    <a:pt x="317" y="15"/>
                  </a:cubicBezTo>
                  <a:cubicBezTo>
                    <a:pt x="317" y="14"/>
                    <a:pt x="317" y="13"/>
                    <a:pt x="318" y="13"/>
                  </a:cubicBezTo>
                  <a:cubicBezTo>
                    <a:pt x="318" y="13"/>
                    <a:pt x="318" y="14"/>
                    <a:pt x="319" y="14"/>
                  </a:cubicBezTo>
                  <a:cubicBezTo>
                    <a:pt x="354" y="54"/>
                    <a:pt x="354" y="54"/>
                    <a:pt x="354" y="54"/>
                  </a:cubicBezTo>
                  <a:cubicBezTo>
                    <a:pt x="355" y="54"/>
                    <a:pt x="355" y="54"/>
                    <a:pt x="356" y="54"/>
                  </a:cubicBezTo>
                  <a:cubicBezTo>
                    <a:pt x="356" y="54"/>
                    <a:pt x="356" y="54"/>
                    <a:pt x="356" y="53"/>
                  </a:cubicBezTo>
                  <a:cubicBezTo>
                    <a:pt x="356" y="49"/>
                    <a:pt x="356" y="49"/>
                    <a:pt x="356" y="49"/>
                  </a:cubicBezTo>
                  <a:cubicBezTo>
                    <a:pt x="356" y="46"/>
                    <a:pt x="356" y="46"/>
                    <a:pt x="356" y="46"/>
                  </a:cubicBezTo>
                  <a:cubicBezTo>
                    <a:pt x="356" y="41"/>
                    <a:pt x="356" y="41"/>
                    <a:pt x="356" y="41"/>
                  </a:cubicBezTo>
                  <a:cubicBezTo>
                    <a:pt x="356" y="38"/>
                    <a:pt x="356" y="38"/>
                    <a:pt x="356" y="38"/>
                  </a:cubicBezTo>
                  <a:cubicBezTo>
                    <a:pt x="357" y="14"/>
                    <a:pt x="357" y="14"/>
                    <a:pt x="357" y="14"/>
                  </a:cubicBezTo>
                  <a:cubicBezTo>
                    <a:pt x="357" y="12"/>
                    <a:pt x="357" y="12"/>
                    <a:pt x="357" y="12"/>
                  </a:cubicBezTo>
                  <a:cubicBezTo>
                    <a:pt x="357" y="6"/>
                    <a:pt x="359" y="3"/>
                    <a:pt x="362" y="3"/>
                  </a:cubicBezTo>
                  <a:cubicBezTo>
                    <a:pt x="363" y="3"/>
                    <a:pt x="363" y="2"/>
                    <a:pt x="363" y="2"/>
                  </a:cubicBezTo>
                  <a:cubicBezTo>
                    <a:pt x="363" y="1"/>
                    <a:pt x="363" y="1"/>
                    <a:pt x="362" y="1"/>
                  </a:cubicBezTo>
                  <a:cubicBezTo>
                    <a:pt x="362" y="1"/>
                    <a:pt x="361" y="1"/>
                    <a:pt x="361" y="1"/>
                  </a:cubicBezTo>
                  <a:cubicBezTo>
                    <a:pt x="357" y="1"/>
                    <a:pt x="354" y="1"/>
                    <a:pt x="352" y="1"/>
                  </a:cubicBezTo>
                  <a:cubicBezTo>
                    <a:pt x="351" y="1"/>
                    <a:pt x="350" y="1"/>
                    <a:pt x="349" y="1"/>
                  </a:cubicBezTo>
                  <a:cubicBezTo>
                    <a:pt x="347" y="1"/>
                    <a:pt x="345" y="1"/>
                    <a:pt x="344" y="1"/>
                  </a:cubicBezTo>
                  <a:cubicBezTo>
                    <a:pt x="344" y="1"/>
                    <a:pt x="343" y="1"/>
                    <a:pt x="343" y="2"/>
                  </a:cubicBezTo>
                  <a:cubicBezTo>
                    <a:pt x="343" y="2"/>
                    <a:pt x="344" y="3"/>
                    <a:pt x="345" y="3"/>
                  </a:cubicBezTo>
                  <a:cubicBezTo>
                    <a:pt x="348" y="3"/>
                    <a:pt x="351" y="4"/>
                    <a:pt x="352" y="6"/>
                  </a:cubicBezTo>
                  <a:cubicBezTo>
                    <a:pt x="353" y="8"/>
                    <a:pt x="354" y="13"/>
                    <a:pt x="354" y="19"/>
                  </a:cubicBezTo>
                  <a:cubicBezTo>
                    <a:pt x="354" y="24"/>
                    <a:pt x="354" y="29"/>
                    <a:pt x="353" y="35"/>
                  </a:cubicBezTo>
                  <a:cubicBezTo>
                    <a:pt x="353" y="37"/>
                    <a:pt x="353" y="37"/>
                    <a:pt x="352" y="37"/>
                  </a:cubicBezTo>
                  <a:cubicBezTo>
                    <a:pt x="352" y="37"/>
                    <a:pt x="351" y="36"/>
                    <a:pt x="349" y="34"/>
                  </a:cubicBezTo>
                  <a:cubicBezTo>
                    <a:pt x="348" y="33"/>
                    <a:pt x="348" y="33"/>
                    <a:pt x="348" y="33"/>
                  </a:cubicBezTo>
                  <a:cubicBezTo>
                    <a:pt x="327" y="10"/>
                    <a:pt x="327" y="10"/>
                    <a:pt x="327" y="10"/>
                  </a:cubicBezTo>
                  <a:cubicBezTo>
                    <a:pt x="327" y="10"/>
                    <a:pt x="326" y="9"/>
                    <a:pt x="325" y="8"/>
                  </a:cubicBezTo>
                  <a:cubicBezTo>
                    <a:pt x="325" y="8"/>
                    <a:pt x="325" y="8"/>
                    <a:pt x="325" y="8"/>
                  </a:cubicBezTo>
                  <a:close/>
                  <a:moveTo>
                    <a:pt x="396" y="9"/>
                  </a:moveTo>
                  <a:cubicBezTo>
                    <a:pt x="396" y="7"/>
                    <a:pt x="396" y="5"/>
                    <a:pt x="397" y="5"/>
                  </a:cubicBezTo>
                  <a:cubicBezTo>
                    <a:pt x="397" y="4"/>
                    <a:pt x="398" y="3"/>
                    <a:pt x="400" y="3"/>
                  </a:cubicBezTo>
                  <a:cubicBezTo>
                    <a:pt x="401" y="3"/>
                    <a:pt x="401" y="3"/>
                    <a:pt x="401" y="3"/>
                  </a:cubicBezTo>
                  <a:cubicBezTo>
                    <a:pt x="401" y="3"/>
                    <a:pt x="401" y="2"/>
                    <a:pt x="401" y="2"/>
                  </a:cubicBezTo>
                  <a:cubicBezTo>
                    <a:pt x="401" y="1"/>
                    <a:pt x="401" y="1"/>
                    <a:pt x="400" y="1"/>
                  </a:cubicBezTo>
                  <a:cubicBezTo>
                    <a:pt x="399" y="1"/>
                    <a:pt x="397" y="1"/>
                    <a:pt x="394" y="1"/>
                  </a:cubicBezTo>
                  <a:cubicBezTo>
                    <a:pt x="391" y="1"/>
                    <a:pt x="391" y="1"/>
                    <a:pt x="391" y="1"/>
                  </a:cubicBezTo>
                  <a:cubicBezTo>
                    <a:pt x="389" y="1"/>
                    <a:pt x="387" y="2"/>
                    <a:pt x="386" y="2"/>
                  </a:cubicBezTo>
                  <a:cubicBezTo>
                    <a:pt x="383" y="2"/>
                    <a:pt x="382" y="1"/>
                    <a:pt x="381" y="1"/>
                  </a:cubicBezTo>
                  <a:cubicBezTo>
                    <a:pt x="380" y="1"/>
                    <a:pt x="379" y="1"/>
                    <a:pt x="379" y="1"/>
                  </a:cubicBezTo>
                  <a:cubicBezTo>
                    <a:pt x="378" y="1"/>
                    <a:pt x="378" y="1"/>
                    <a:pt x="378" y="2"/>
                  </a:cubicBezTo>
                  <a:cubicBezTo>
                    <a:pt x="378" y="2"/>
                    <a:pt x="378" y="3"/>
                    <a:pt x="378" y="3"/>
                  </a:cubicBezTo>
                  <a:cubicBezTo>
                    <a:pt x="379" y="3"/>
                    <a:pt x="380" y="3"/>
                    <a:pt x="381" y="4"/>
                  </a:cubicBezTo>
                  <a:cubicBezTo>
                    <a:pt x="383" y="4"/>
                    <a:pt x="385" y="5"/>
                    <a:pt x="386" y="6"/>
                  </a:cubicBezTo>
                  <a:cubicBezTo>
                    <a:pt x="386" y="7"/>
                    <a:pt x="387" y="8"/>
                    <a:pt x="387" y="11"/>
                  </a:cubicBezTo>
                  <a:cubicBezTo>
                    <a:pt x="387" y="42"/>
                    <a:pt x="387" y="42"/>
                    <a:pt x="387" y="42"/>
                  </a:cubicBezTo>
                  <a:cubicBezTo>
                    <a:pt x="387" y="45"/>
                    <a:pt x="387" y="45"/>
                    <a:pt x="387" y="45"/>
                  </a:cubicBezTo>
                  <a:cubicBezTo>
                    <a:pt x="387" y="47"/>
                    <a:pt x="386" y="49"/>
                    <a:pt x="386" y="50"/>
                  </a:cubicBezTo>
                  <a:cubicBezTo>
                    <a:pt x="385" y="51"/>
                    <a:pt x="384" y="52"/>
                    <a:pt x="382" y="52"/>
                  </a:cubicBezTo>
                  <a:cubicBezTo>
                    <a:pt x="381" y="53"/>
                    <a:pt x="381" y="53"/>
                    <a:pt x="381" y="53"/>
                  </a:cubicBezTo>
                  <a:cubicBezTo>
                    <a:pt x="381" y="54"/>
                    <a:pt x="381" y="54"/>
                    <a:pt x="381" y="54"/>
                  </a:cubicBezTo>
                  <a:cubicBezTo>
                    <a:pt x="381" y="54"/>
                    <a:pt x="382" y="54"/>
                    <a:pt x="382" y="54"/>
                  </a:cubicBezTo>
                  <a:cubicBezTo>
                    <a:pt x="383" y="54"/>
                    <a:pt x="384" y="54"/>
                    <a:pt x="385" y="54"/>
                  </a:cubicBezTo>
                  <a:cubicBezTo>
                    <a:pt x="386" y="54"/>
                    <a:pt x="389" y="54"/>
                    <a:pt x="391" y="54"/>
                  </a:cubicBezTo>
                  <a:cubicBezTo>
                    <a:pt x="393" y="54"/>
                    <a:pt x="396" y="54"/>
                    <a:pt x="399" y="54"/>
                  </a:cubicBezTo>
                  <a:cubicBezTo>
                    <a:pt x="401" y="54"/>
                    <a:pt x="402" y="54"/>
                    <a:pt x="402" y="54"/>
                  </a:cubicBezTo>
                  <a:cubicBezTo>
                    <a:pt x="404" y="54"/>
                    <a:pt x="405" y="54"/>
                    <a:pt x="405" y="53"/>
                  </a:cubicBezTo>
                  <a:cubicBezTo>
                    <a:pt x="405" y="53"/>
                    <a:pt x="404" y="52"/>
                    <a:pt x="403" y="52"/>
                  </a:cubicBezTo>
                  <a:cubicBezTo>
                    <a:pt x="401" y="52"/>
                    <a:pt x="400" y="52"/>
                    <a:pt x="398" y="51"/>
                  </a:cubicBezTo>
                  <a:cubicBezTo>
                    <a:pt x="397" y="49"/>
                    <a:pt x="396" y="48"/>
                    <a:pt x="396" y="46"/>
                  </a:cubicBezTo>
                  <a:cubicBezTo>
                    <a:pt x="396" y="42"/>
                    <a:pt x="396" y="42"/>
                    <a:pt x="396" y="42"/>
                  </a:cubicBezTo>
                  <a:cubicBezTo>
                    <a:pt x="396" y="9"/>
                    <a:pt x="396" y="9"/>
                    <a:pt x="396" y="9"/>
                  </a:cubicBezTo>
                  <a:close/>
                  <a:moveTo>
                    <a:pt x="434" y="6"/>
                  </a:moveTo>
                  <a:cubicBezTo>
                    <a:pt x="434" y="4"/>
                    <a:pt x="435" y="3"/>
                    <a:pt x="437" y="3"/>
                  </a:cubicBezTo>
                  <a:cubicBezTo>
                    <a:pt x="438" y="3"/>
                    <a:pt x="438" y="2"/>
                    <a:pt x="438" y="2"/>
                  </a:cubicBezTo>
                  <a:cubicBezTo>
                    <a:pt x="438" y="1"/>
                    <a:pt x="438" y="1"/>
                    <a:pt x="437" y="1"/>
                  </a:cubicBezTo>
                  <a:cubicBezTo>
                    <a:pt x="437" y="1"/>
                    <a:pt x="436" y="1"/>
                    <a:pt x="434" y="1"/>
                  </a:cubicBezTo>
                  <a:cubicBezTo>
                    <a:pt x="430" y="1"/>
                    <a:pt x="430" y="1"/>
                    <a:pt x="430" y="1"/>
                  </a:cubicBezTo>
                  <a:cubicBezTo>
                    <a:pt x="423" y="1"/>
                    <a:pt x="423" y="1"/>
                    <a:pt x="423" y="1"/>
                  </a:cubicBezTo>
                  <a:cubicBezTo>
                    <a:pt x="422" y="1"/>
                    <a:pt x="420" y="1"/>
                    <a:pt x="419" y="1"/>
                  </a:cubicBezTo>
                  <a:cubicBezTo>
                    <a:pt x="418" y="1"/>
                    <a:pt x="418" y="1"/>
                    <a:pt x="418" y="1"/>
                  </a:cubicBezTo>
                  <a:cubicBezTo>
                    <a:pt x="417" y="1"/>
                    <a:pt x="417" y="1"/>
                    <a:pt x="417" y="2"/>
                  </a:cubicBezTo>
                  <a:cubicBezTo>
                    <a:pt x="417" y="2"/>
                    <a:pt x="417" y="3"/>
                    <a:pt x="418" y="3"/>
                  </a:cubicBezTo>
                  <a:cubicBezTo>
                    <a:pt x="420" y="3"/>
                    <a:pt x="421" y="4"/>
                    <a:pt x="422" y="6"/>
                  </a:cubicBezTo>
                  <a:cubicBezTo>
                    <a:pt x="423" y="7"/>
                    <a:pt x="425" y="10"/>
                    <a:pt x="427" y="15"/>
                  </a:cubicBezTo>
                  <a:cubicBezTo>
                    <a:pt x="428" y="19"/>
                    <a:pt x="430" y="24"/>
                    <a:pt x="432" y="29"/>
                  </a:cubicBezTo>
                  <a:cubicBezTo>
                    <a:pt x="442" y="50"/>
                    <a:pt x="442" y="50"/>
                    <a:pt x="442" y="50"/>
                  </a:cubicBezTo>
                  <a:cubicBezTo>
                    <a:pt x="442" y="52"/>
                    <a:pt x="442" y="52"/>
                    <a:pt x="442" y="52"/>
                  </a:cubicBezTo>
                  <a:cubicBezTo>
                    <a:pt x="443" y="54"/>
                    <a:pt x="443" y="54"/>
                    <a:pt x="443" y="54"/>
                  </a:cubicBezTo>
                  <a:cubicBezTo>
                    <a:pt x="444" y="55"/>
                    <a:pt x="444" y="55"/>
                    <a:pt x="445" y="55"/>
                  </a:cubicBezTo>
                  <a:cubicBezTo>
                    <a:pt x="445" y="55"/>
                    <a:pt x="446" y="55"/>
                    <a:pt x="446" y="53"/>
                  </a:cubicBezTo>
                  <a:cubicBezTo>
                    <a:pt x="447" y="53"/>
                    <a:pt x="447" y="51"/>
                    <a:pt x="449" y="48"/>
                  </a:cubicBezTo>
                  <a:cubicBezTo>
                    <a:pt x="449" y="48"/>
                    <a:pt x="450" y="46"/>
                    <a:pt x="452" y="41"/>
                  </a:cubicBezTo>
                  <a:cubicBezTo>
                    <a:pt x="459" y="26"/>
                    <a:pt x="459" y="26"/>
                    <a:pt x="459" y="26"/>
                  </a:cubicBezTo>
                  <a:cubicBezTo>
                    <a:pt x="465" y="13"/>
                    <a:pt x="465" y="13"/>
                    <a:pt x="465" y="13"/>
                  </a:cubicBezTo>
                  <a:cubicBezTo>
                    <a:pt x="466" y="9"/>
                    <a:pt x="468" y="6"/>
                    <a:pt x="469" y="5"/>
                  </a:cubicBezTo>
                  <a:cubicBezTo>
                    <a:pt x="470" y="4"/>
                    <a:pt x="471" y="3"/>
                    <a:pt x="472" y="3"/>
                  </a:cubicBezTo>
                  <a:cubicBezTo>
                    <a:pt x="473" y="2"/>
                    <a:pt x="474" y="2"/>
                    <a:pt x="474" y="1"/>
                  </a:cubicBezTo>
                  <a:cubicBezTo>
                    <a:pt x="474" y="1"/>
                    <a:pt x="473" y="0"/>
                    <a:pt x="473" y="0"/>
                  </a:cubicBezTo>
                  <a:cubicBezTo>
                    <a:pt x="473" y="0"/>
                    <a:pt x="472" y="1"/>
                    <a:pt x="471" y="1"/>
                  </a:cubicBezTo>
                  <a:cubicBezTo>
                    <a:pt x="470" y="1"/>
                    <a:pt x="468" y="1"/>
                    <a:pt x="465" y="1"/>
                  </a:cubicBezTo>
                  <a:cubicBezTo>
                    <a:pt x="464" y="1"/>
                    <a:pt x="463" y="1"/>
                    <a:pt x="461" y="1"/>
                  </a:cubicBezTo>
                  <a:cubicBezTo>
                    <a:pt x="457" y="1"/>
                    <a:pt x="457" y="1"/>
                    <a:pt x="457" y="1"/>
                  </a:cubicBezTo>
                  <a:cubicBezTo>
                    <a:pt x="456" y="1"/>
                    <a:pt x="455" y="1"/>
                    <a:pt x="455" y="1"/>
                  </a:cubicBezTo>
                  <a:cubicBezTo>
                    <a:pt x="454" y="1"/>
                    <a:pt x="454" y="1"/>
                    <a:pt x="454" y="2"/>
                  </a:cubicBezTo>
                  <a:cubicBezTo>
                    <a:pt x="454" y="2"/>
                    <a:pt x="455" y="2"/>
                    <a:pt x="455" y="3"/>
                  </a:cubicBezTo>
                  <a:cubicBezTo>
                    <a:pt x="458" y="3"/>
                    <a:pt x="459" y="4"/>
                    <a:pt x="460" y="5"/>
                  </a:cubicBezTo>
                  <a:cubicBezTo>
                    <a:pt x="461" y="6"/>
                    <a:pt x="462" y="7"/>
                    <a:pt x="462" y="9"/>
                  </a:cubicBezTo>
                  <a:cubicBezTo>
                    <a:pt x="462" y="11"/>
                    <a:pt x="461" y="16"/>
                    <a:pt x="458" y="22"/>
                  </a:cubicBezTo>
                  <a:cubicBezTo>
                    <a:pt x="449" y="42"/>
                    <a:pt x="449" y="42"/>
                    <a:pt x="449" y="42"/>
                  </a:cubicBezTo>
                  <a:cubicBezTo>
                    <a:pt x="449" y="42"/>
                    <a:pt x="448" y="43"/>
                    <a:pt x="448" y="43"/>
                  </a:cubicBezTo>
                  <a:cubicBezTo>
                    <a:pt x="448" y="43"/>
                    <a:pt x="447" y="42"/>
                    <a:pt x="447" y="41"/>
                  </a:cubicBezTo>
                  <a:cubicBezTo>
                    <a:pt x="438" y="20"/>
                    <a:pt x="438" y="20"/>
                    <a:pt x="438" y="20"/>
                  </a:cubicBezTo>
                  <a:cubicBezTo>
                    <a:pt x="435" y="13"/>
                    <a:pt x="434" y="9"/>
                    <a:pt x="434" y="6"/>
                  </a:cubicBezTo>
                  <a:cubicBezTo>
                    <a:pt x="434" y="6"/>
                    <a:pt x="434" y="6"/>
                    <a:pt x="434" y="6"/>
                  </a:cubicBezTo>
                  <a:close/>
                  <a:moveTo>
                    <a:pt x="505" y="8"/>
                  </a:moveTo>
                  <a:cubicBezTo>
                    <a:pt x="505" y="6"/>
                    <a:pt x="505" y="5"/>
                    <a:pt x="507" y="4"/>
                  </a:cubicBezTo>
                  <a:cubicBezTo>
                    <a:pt x="509" y="4"/>
                    <a:pt x="509" y="4"/>
                    <a:pt x="509" y="4"/>
                  </a:cubicBezTo>
                  <a:cubicBezTo>
                    <a:pt x="514" y="4"/>
                    <a:pt x="514" y="4"/>
                    <a:pt x="514" y="4"/>
                  </a:cubicBezTo>
                  <a:cubicBezTo>
                    <a:pt x="518" y="4"/>
                    <a:pt x="521" y="5"/>
                    <a:pt x="523" y="6"/>
                  </a:cubicBezTo>
                  <a:cubicBezTo>
                    <a:pt x="525" y="7"/>
                    <a:pt x="526" y="9"/>
                    <a:pt x="526" y="11"/>
                  </a:cubicBezTo>
                  <a:cubicBezTo>
                    <a:pt x="526" y="13"/>
                    <a:pt x="526" y="13"/>
                    <a:pt x="527" y="13"/>
                  </a:cubicBezTo>
                  <a:cubicBezTo>
                    <a:pt x="528" y="13"/>
                    <a:pt x="528" y="12"/>
                    <a:pt x="528" y="10"/>
                  </a:cubicBezTo>
                  <a:cubicBezTo>
                    <a:pt x="528" y="9"/>
                    <a:pt x="528" y="8"/>
                    <a:pt x="528" y="5"/>
                  </a:cubicBezTo>
                  <a:cubicBezTo>
                    <a:pt x="528" y="4"/>
                    <a:pt x="528" y="3"/>
                    <a:pt x="528" y="2"/>
                  </a:cubicBezTo>
                  <a:cubicBezTo>
                    <a:pt x="528" y="1"/>
                    <a:pt x="527" y="1"/>
                    <a:pt x="527" y="1"/>
                  </a:cubicBezTo>
                  <a:cubicBezTo>
                    <a:pt x="527" y="1"/>
                    <a:pt x="526" y="1"/>
                    <a:pt x="526" y="1"/>
                  </a:cubicBezTo>
                  <a:cubicBezTo>
                    <a:pt x="524" y="1"/>
                    <a:pt x="519" y="1"/>
                    <a:pt x="510" y="1"/>
                  </a:cubicBezTo>
                  <a:cubicBezTo>
                    <a:pt x="496" y="1"/>
                    <a:pt x="496" y="1"/>
                    <a:pt x="496" y="1"/>
                  </a:cubicBezTo>
                  <a:cubicBezTo>
                    <a:pt x="492" y="1"/>
                    <a:pt x="492" y="1"/>
                    <a:pt x="492" y="1"/>
                  </a:cubicBezTo>
                  <a:cubicBezTo>
                    <a:pt x="491" y="1"/>
                    <a:pt x="490" y="1"/>
                    <a:pt x="490" y="1"/>
                  </a:cubicBezTo>
                  <a:cubicBezTo>
                    <a:pt x="489" y="1"/>
                    <a:pt x="489" y="1"/>
                    <a:pt x="489" y="1"/>
                  </a:cubicBezTo>
                  <a:cubicBezTo>
                    <a:pt x="488" y="1"/>
                    <a:pt x="487" y="1"/>
                    <a:pt x="487" y="2"/>
                  </a:cubicBezTo>
                  <a:cubicBezTo>
                    <a:pt x="487" y="2"/>
                    <a:pt x="488" y="3"/>
                    <a:pt x="489" y="3"/>
                  </a:cubicBezTo>
                  <a:cubicBezTo>
                    <a:pt x="491" y="3"/>
                    <a:pt x="493" y="4"/>
                    <a:pt x="494" y="5"/>
                  </a:cubicBezTo>
                  <a:cubicBezTo>
                    <a:pt x="495" y="6"/>
                    <a:pt x="496" y="8"/>
                    <a:pt x="496" y="11"/>
                  </a:cubicBezTo>
                  <a:cubicBezTo>
                    <a:pt x="496" y="42"/>
                    <a:pt x="496" y="42"/>
                    <a:pt x="496" y="42"/>
                  </a:cubicBezTo>
                  <a:cubicBezTo>
                    <a:pt x="496" y="44"/>
                    <a:pt x="496" y="46"/>
                    <a:pt x="495" y="47"/>
                  </a:cubicBezTo>
                  <a:cubicBezTo>
                    <a:pt x="495" y="49"/>
                    <a:pt x="495" y="50"/>
                    <a:pt x="494" y="51"/>
                  </a:cubicBezTo>
                  <a:cubicBezTo>
                    <a:pt x="494" y="51"/>
                    <a:pt x="493" y="52"/>
                    <a:pt x="491" y="52"/>
                  </a:cubicBezTo>
                  <a:cubicBezTo>
                    <a:pt x="491" y="53"/>
                    <a:pt x="490" y="53"/>
                    <a:pt x="490" y="54"/>
                  </a:cubicBezTo>
                  <a:cubicBezTo>
                    <a:pt x="490" y="54"/>
                    <a:pt x="491" y="54"/>
                    <a:pt x="491" y="54"/>
                  </a:cubicBezTo>
                  <a:cubicBezTo>
                    <a:pt x="492" y="54"/>
                    <a:pt x="493" y="54"/>
                    <a:pt x="494" y="54"/>
                  </a:cubicBezTo>
                  <a:cubicBezTo>
                    <a:pt x="497" y="54"/>
                    <a:pt x="500" y="54"/>
                    <a:pt x="502" y="54"/>
                  </a:cubicBezTo>
                  <a:cubicBezTo>
                    <a:pt x="505" y="54"/>
                    <a:pt x="507" y="54"/>
                    <a:pt x="509" y="54"/>
                  </a:cubicBezTo>
                  <a:cubicBezTo>
                    <a:pt x="513" y="55"/>
                    <a:pt x="513" y="55"/>
                    <a:pt x="513" y="55"/>
                  </a:cubicBezTo>
                  <a:cubicBezTo>
                    <a:pt x="515" y="55"/>
                    <a:pt x="517" y="55"/>
                    <a:pt x="519" y="55"/>
                  </a:cubicBezTo>
                  <a:cubicBezTo>
                    <a:pt x="522" y="55"/>
                    <a:pt x="524" y="54"/>
                    <a:pt x="526" y="54"/>
                  </a:cubicBezTo>
                  <a:cubicBezTo>
                    <a:pt x="527" y="53"/>
                    <a:pt x="529" y="51"/>
                    <a:pt x="530" y="49"/>
                  </a:cubicBezTo>
                  <a:cubicBezTo>
                    <a:pt x="531" y="47"/>
                    <a:pt x="532" y="44"/>
                    <a:pt x="532" y="42"/>
                  </a:cubicBezTo>
                  <a:cubicBezTo>
                    <a:pt x="532" y="42"/>
                    <a:pt x="532" y="41"/>
                    <a:pt x="532" y="41"/>
                  </a:cubicBezTo>
                  <a:cubicBezTo>
                    <a:pt x="532" y="41"/>
                    <a:pt x="531" y="41"/>
                    <a:pt x="531" y="41"/>
                  </a:cubicBezTo>
                  <a:cubicBezTo>
                    <a:pt x="531" y="41"/>
                    <a:pt x="531" y="41"/>
                    <a:pt x="531" y="41"/>
                  </a:cubicBezTo>
                  <a:cubicBezTo>
                    <a:pt x="527" y="48"/>
                    <a:pt x="520" y="51"/>
                    <a:pt x="510" y="51"/>
                  </a:cubicBezTo>
                  <a:cubicBezTo>
                    <a:pt x="509" y="51"/>
                    <a:pt x="508" y="51"/>
                    <a:pt x="507" y="50"/>
                  </a:cubicBezTo>
                  <a:cubicBezTo>
                    <a:pt x="507" y="50"/>
                    <a:pt x="506" y="49"/>
                    <a:pt x="506" y="48"/>
                  </a:cubicBezTo>
                  <a:cubicBezTo>
                    <a:pt x="505" y="46"/>
                    <a:pt x="505" y="44"/>
                    <a:pt x="505" y="40"/>
                  </a:cubicBezTo>
                  <a:cubicBezTo>
                    <a:pt x="505" y="37"/>
                    <a:pt x="505" y="37"/>
                    <a:pt x="505" y="37"/>
                  </a:cubicBezTo>
                  <a:cubicBezTo>
                    <a:pt x="505" y="34"/>
                    <a:pt x="505" y="32"/>
                    <a:pt x="505" y="30"/>
                  </a:cubicBezTo>
                  <a:cubicBezTo>
                    <a:pt x="505" y="29"/>
                    <a:pt x="505" y="28"/>
                    <a:pt x="506" y="28"/>
                  </a:cubicBezTo>
                  <a:cubicBezTo>
                    <a:pt x="506" y="28"/>
                    <a:pt x="507" y="28"/>
                    <a:pt x="508" y="28"/>
                  </a:cubicBezTo>
                  <a:cubicBezTo>
                    <a:pt x="511" y="28"/>
                    <a:pt x="511" y="28"/>
                    <a:pt x="511" y="28"/>
                  </a:cubicBezTo>
                  <a:cubicBezTo>
                    <a:pt x="514" y="28"/>
                    <a:pt x="516" y="28"/>
                    <a:pt x="517" y="28"/>
                  </a:cubicBezTo>
                  <a:cubicBezTo>
                    <a:pt x="518" y="28"/>
                    <a:pt x="518" y="28"/>
                    <a:pt x="519" y="29"/>
                  </a:cubicBezTo>
                  <a:cubicBezTo>
                    <a:pt x="520" y="30"/>
                    <a:pt x="521" y="32"/>
                    <a:pt x="521" y="34"/>
                  </a:cubicBezTo>
                  <a:cubicBezTo>
                    <a:pt x="522" y="35"/>
                    <a:pt x="522" y="36"/>
                    <a:pt x="523" y="36"/>
                  </a:cubicBezTo>
                  <a:cubicBezTo>
                    <a:pt x="523" y="35"/>
                    <a:pt x="523" y="35"/>
                    <a:pt x="523" y="35"/>
                  </a:cubicBezTo>
                  <a:cubicBezTo>
                    <a:pt x="523" y="35"/>
                    <a:pt x="523" y="35"/>
                    <a:pt x="523" y="35"/>
                  </a:cubicBezTo>
                  <a:cubicBezTo>
                    <a:pt x="523" y="33"/>
                    <a:pt x="523" y="33"/>
                    <a:pt x="523" y="33"/>
                  </a:cubicBezTo>
                  <a:cubicBezTo>
                    <a:pt x="523" y="31"/>
                    <a:pt x="523" y="29"/>
                    <a:pt x="523" y="27"/>
                  </a:cubicBezTo>
                  <a:cubicBezTo>
                    <a:pt x="523" y="24"/>
                    <a:pt x="523" y="22"/>
                    <a:pt x="523" y="21"/>
                  </a:cubicBezTo>
                  <a:cubicBezTo>
                    <a:pt x="523" y="21"/>
                    <a:pt x="523" y="20"/>
                    <a:pt x="523" y="20"/>
                  </a:cubicBezTo>
                  <a:cubicBezTo>
                    <a:pt x="523" y="19"/>
                    <a:pt x="523" y="18"/>
                    <a:pt x="523" y="18"/>
                  </a:cubicBezTo>
                  <a:cubicBezTo>
                    <a:pt x="523" y="17"/>
                    <a:pt x="523" y="17"/>
                    <a:pt x="522" y="17"/>
                  </a:cubicBezTo>
                  <a:cubicBezTo>
                    <a:pt x="521" y="17"/>
                    <a:pt x="521" y="17"/>
                    <a:pt x="521" y="18"/>
                  </a:cubicBezTo>
                  <a:cubicBezTo>
                    <a:pt x="520" y="20"/>
                    <a:pt x="520" y="20"/>
                    <a:pt x="520" y="20"/>
                  </a:cubicBezTo>
                  <a:cubicBezTo>
                    <a:pt x="519" y="22"/>
                    <a:pt x="517" y="24"/>
                    <a:pt x="514" y="24"/>
                  </a:cubicBezTo>
                  <a:cubicBezTo>
                    <a:pt x="511" y="24"/>
                    <a:pt x="511" y="24"/>
                    <a:pt x="511" y="24"/>
                  </a:cubicBezTo>
                  <a:cubicBezTo>
                    <a:pt x="509" y="24"/>
                    <a:pt x="509" y="24"/>
                    <a:pt x="509" y="24"/>
                  </a:cubicBezTo>
                  <a:cubicBezTo>
                    <a:pt x="508" y="24"/>
                    <a:pt x="508" y="24"/>
                    <a:pt x="508" y="24"/>
                  </a:cubicBezTo>
                  <a:cubicBezTo>
                    <a:pt x="506" y="24"/>
                    <a:pt x="506" y="24"/>
                    <a:pt x="505" y="23"/>
                  </a:cubicBezTo>
                  <a:cubicBezTo>
                    <a:pt x="505" y="22"/>
                    <a:pt x="505" y="21"/>
                    <a:pt x="505" y="18"/>
                  </a:cubicBezTo>
                  <a:cubicBezTo>
                    <a:pt x="505" y="10"/>
                    <a:pt x="505" y="10"/>
                    <a:pt x="505" y="10"/>
                  </a:cubicBezTo>
                  <a:cubicBezTo>
                    <a:pt x="505" y="8"/>
                    <a:pt x="505" y="8"/>
                    <a:pt x="505" y="8"/>
                  </a:cubicBezTo>
                  <a:close/>
                  <a:moveTo>
                    <a:pt x="563" y="31"/>
                  </a:moveTo>
                  <a:cubicBezTo>
                    <a:pt x="563" y="30"/>
                    <a:pt x="563" y="29"/>
                    <a:pt x="563" y="29"/>
                  </a:cubicBezTo>
                  <a:cubicBezTo>
                    <a:pt x="565" y="29"/>
                    <a:pt x="565" y="29"/>
                    <a:pt x="565" y="29"/>
                  </a:cubicBezTo>
                  <a:cubicBezTo>
                    <a:pt x="567" y="29"/>
                    <a:pt x="567" y="29"/>
                    <a:pt x="567" y="29"/>
                  </a:cubicBezTo>
                  <a:cubicBezTo>
                    <a:pt x="569" y="29"/>
                    <a:pt x="571" y="29"/>
                    <a:pt x="572" y="30"/>
                  </a:cubicBezTo>
                  <a:cubicBezTo>
                    <a:pt x="573" y="31"/>
                    <a:pt x="574" y="33"/>
                    <a:pt x="575" y="36"/>
                  </a:cubicBezTo>
                  <a:cubicBezTo>
                    <a:pt x="579" y="43"/>
                    <a:pt x="582" y="48"/>
                    <a:pt x="584" y="50"/>
                  </a:cubicBezTo>
                  <a:cubicBezTo>
                    <a:pt x="586" y="53"/>
                    <a:pt x="589" y="54"/>
                    <a:pt x="591" y="54"/>
                  </a:cubicBezTo>
                  <a:cubicBezTo>
                    <a:pt x="593" y="54"/>
                    <a:pt x="595" y="54"/>
                    <a:pt x="597" y="53"/>
                  </a:cubicBezTo>
                  <a:cubicBezTo>
                    <a:pt x="599" y="52"/>
                    <a:pt x="600" y="51"/>
                    <a:pt x="600" y="50"/>
                  </a:cubicBezTo>
                  <a:cubicBezTo>
                    <a:pt x="600" y="50"/>
                    <a:pt x="600" y="49"/>
                    <a:pt x="599" y="49"/>
                  </a:cubicBezTo>
                  <a:cubicBezTo>
                    <a:pt x="599" y="49"/>
                    <a:pt x="599" y="49"/>
                    <a:pt x="599" y="50"/>
                  </a:cubicBezTo>
                  <a:cubicBezTo>
                    <a:pt x="598" y="50"/>
                    <a:pt x="597" y="50"/>
                    <a:pt x="597" y="50"/>
                  </a:cubicBezTo>
                  <a:cubicBezTo>
                    <a:pt x="595" y="50"/>
                    <a:pt x="594" y="49"/>
                    <a:pt x="593" y="48"/>
                  </a:cubicBezTo>
                  <a:cubicBezTo>
                    <a:pt x="592" y="47"/>
                    <a:pt x="591" y="46"/>
                    <a:pt x="589" y="43"/>
                  </a:cubicBezTo>
                  <a:cubicBezTo>
                    <a:pt x="585" y="36"/>
                    <a:pt x="585" y="36"/>
                    <a:pt x="585" y="36"/>
                  </a:cubicBezTo>
                  <a:cubicBezTo>
                    <a:pt x="582" y="30"/>
                    <a:pt x="582" y="30"/>
                    <a:pt x="582" y="30"/>
                  </a:cubicBezTo>
                  <a:cubicBezTo>
                    <a:pt x="581" y="29"/>
                    <a:pt x="581" y="29"/>
                    <a:pt x="581" y="28"/>
                  </a:cubicBezTo>
                  <a:cubicBezTo>
                    <a:pt x="581" y="28"/>
                    <a:pt x="581" y="28"/>
                    <a:pt x="581" y="27"/>
                  </a:cubicBezTo>
                  <a:cubicBezTo>
                    <a:pt x="580" y="27"/>
                    <a:pt x="581" y="27"/>
                    <a:pt x="581" y="27"/>
                  </a:cubicBezTo>
                  <a:cubicBezTo>
                    <a:pt x="584" y="25"/>
                    <a:pt x="586" y="24"/>
                    <a:pt x="587" y="22"/>
                  </a:cubicBezTo>
                  <a:cubicBezTo>
                    <a:pt x="589" y="20"/>
                    <a:pt x="589" y="17"/>
                    <a:pt x="589" y="15"/>
                  </a:cubicBezTo>
                  <a:cubicBezTo>
                    <a:pt x="589" y="11"/>
                    <a:pt x="588" y="7"/>
                    <a:pt x="584" y="5"/>
                  </a:cubicBezTo>
                  <a:cubicBezTo>
                    <a:pt x="581" y="2"/>
                    <a:pt x="577" y="1"/>
                    <a:pt x="572" y="1"/>
                  </a:cubicBezTo>
                  <a:cubicBezTo>
                    <a:pt x="571" y="1"/>
                    <a:pt x="568" y="1"/>
                    <a:pt x="563" y="1"/>
                  </a:cubicBezTo>
                  <a:cubicBezTo>
                    <a:pt x="559" y="1"/>
                    <a:pt x="556" y="2"/>
                    <a:pt x="554" y="2"/>
                  </a:cubicBezTo>
                  <a:cubicBezTo>
                    <a:pt x="551" y="2"/>
                    <a:pt x="549" y="1"/>
                    <a:pt x="547" y="1"/>
                  </a:cubicBezTo>
                  <a:cubicBezTo>
                    <a:pt x="546" y="1"/>
                    <a:pt x="546" y="1"/>
                    <a:pt x="546" y="1"/>
                  </a:cubicBezTo>
                  <a:cubicBezTo>
                    <a:pt x="545" y="1"/>
                    <a:pt x="545" y="1"/>
                    <a:pt x="545" y="2"/>
                  </a:cubicBezTo>
                  <a:cubicBezTo>
                    <a:pt x="545" y="3"/>
                    <a:pt x="545" y="3"/>
                    <a:pt x="546" y="4"/>
                  </a:cubicBezTo>
                  <a:cubicBezTo>
                    <a:pt x="549" y="4"/>
                    <a:pt x="551" y="5"/>
                    <a:pt x="552" y="7"/>
                  </a:cubicBezTo>
                  <a:cubicBezTo>
                    <a:pt x="553" y="8"/>
                    <a:pt x="554" y="10"/>
                    <a:pt x="554" y="13"/>
                  </a:cubicBezTo>
                  <a:cubicBezTo>
                    <a:pt x="554" y="41"/>
                    <a:pt x="554" y="41"/>
                    <a:pt x="554" y="41"/>
                  </a:cubicBezTo>
                  <a:cubicBezTo>
                    <a:pt x="554" y="43"/>
                    <a:pt x="554" y="43"/>
                    <a:pt x="554" y="43"/>
                  </a:cubicBezTo>
                  <a:cubicBezTo>
                    <a:pt x="554" y="46"/>
                    <a:pt x="554" y="46"/>
                    <a:pt x="554" y="46"/>
                  </a:cubicBezTo>
                  <a:cubicBezTo>
                    <a:pt x="554" y="48"/>
                    <a:pt x="553" y="49"/>
                    <a:pt x="553" y="50"/>
                  </a:cubicBezTo>
                  <a:cubicBezTo>
                    <a:pt x="552" y="51"/>
                    <a:pt x="551" y="52"/>
                    <a:pt x="549" y="53"/>
                  </a:cubicBezTo>
                  <a:cubicBezTo>
                    <a:pt x="548" y="53"/>
                    <a:pt x="548" y="53"/>
                    <a:pt x="548" y="54"/>
                  </a:cubicBezTo>
                  <a:cubicBezTo>
                    <a:pt x="548" y="54"/>
                    <a:pt x="549" y="55"/>
                    <a:pt x="550" y="55"/>
                  </a:cubicBezTo>
                  <a:cubicBezTo>
                    <a:pt x="550" y="55"/>
                    <a:pt x="550" y="55"/>
                    <a:pt x="551" y="55"/>
                  </a:cubicBezTo>
                  <a:cubicBezTo>
                    <a:pt x="554" y="54"/>
                    <a:pt x="554" y="54"/>
                    <a:pt x="554" y="54"/>
                  </a:cubicBezTo>
                  <a:cubicBezTo>
                    <a:pt x="557" y="54"/>
                    <a:pt x="557" y="54"/>
                    <a:pt x="557" y="54"/>
                  </a:cubicBezTo>
                  <a:cubicBezTo>
                    <a:pt x="558" y="54"/>
                    <a:pt x="560" y="54"/>
                    <a:pt x="562" y="54"/>
                  </a:cubicBezTo>
                  <a:cubicBezTo>
                    <a:pt x="564" y="54"/>
                    <a:pt x="566" y="54"/>
                    <a:pt x="568" y="54"/>
                  </a:cubicBezTo>
                  <a:cubicBezTo>
                    <a:pt x="569" y="54"/>
                    <a:pt x="569" y="54"/>
                    <a:pt x="570" y="54"/>
                  </a:cubicBezTo>
                  <a:cubicBezTo>
                    <a:pt x="570" y="54"/>
                    <a:pt x="571" y="54"/>
                    <a:pt x="571" y="53"/>
                  </a:cubicBezTo>
                  <a:cubicBezTo>
                    <a:pt x="571" y="53"/>
                    <a:pt x="570" y="52"/>
                    <a:pt x="569" y="52"/>
                  </a:cubicBezTo>
                  <a:cubicBezTo>
                    <a:pt x="567" y="52"/>
                    <a:pt x="565" y="51"/>
                    <a:pt x="564" y="49"/>
                  </a:cubicBezTo>
                  <a:cubicBezTo>
                    <a:pt x="563" y="47"/>
                    <a:pt x="563" y="44"/>
                    <a:pt x="563" y="39"/>
                  </a:cubicBezTo>
                  <a:cubicBezTo>
                    <a:pt x="563" y="31"/>
                    <a:pt x="563" y="31"/>
                    <a:pt x="563" y="31"/>
                  </a:cubicBezTo>
                  <a:close/>
                  <a:moveTo>
                    <a:pt x="564" y="5"/>
                  </a:moveTo>
                  <a:cubicBezTo>
                    <a:pt x="564" y="4"/>
                    <a:pt x="565" y="3"/>
                    <a:pt x="567" y="3"/>
                  </a:cubicBezTo>
                  <a:cubicBezTo>
                    <a:pt x="571" y="3"/>
                    <a:pt x="574" y="5"/>
                    <a:pt x="577" y="7"/>
                  </a:cubicBezTo>
                  <a:cubicBezTo>
                    <a:pt x="579" y="10"/>
                    <a:pt x="581" y="13"/>
                    <a:pt x="581" y="17"/>
                  </a:cubicBezTo>
                  <a:cubicBezTo>
                    <a:pt x="581" y="20"/>
                    <a:pt x="580" y="22"/>
                    <a:pt x="578" y="24"/>
                  </a:cubicBezTo>
                  <a:cubicBezTo>
                    <a:pt x="577" y="25"/>
                    <a:pt x="576" y="26"/>
                    <a:pt x="575" y="26"/>
                  </a:cubicBezTo>
                  <a:cubicBezTo>
                    <a:pt x="574" y="26"/>
                    <a:pt x="571" y="26"/>
                    <a:pt x="566" y="26"/>
                  </a:cubicBezTo>
                  <a:cubicBezTo>
                    <a:pt x="565" y="26"/>
                    <a:pt x="564" y="26"/>
                    <a:pt x="563" y="25"/>
                  </a:cubicBezTo>
                  <a:cubicBezTo>
                    <a:pt x="563" y="25"/>
                    <a:pt x="563" y="24"/>
                    <a:pt x="563" y="22"/>
                  </a:cubicBezTo>
                  <a:cubicBezTo>
                    <a:pt x="563" y="9"/>
                    <a:pt x="563" y="9"/>
                    <a:pt x="563" y="9"/>
                  </a:cubicBezTo>
                  <a:cubicBezTo>
                    <a:pt x="563" y="7"/>
                    <a:pt x="563" y="5"/>
                    <a:pt x="564" y="5"/>
                  </a:cubicBezTo>
                  <a:close/>
                  <a:moveTo>
                    <a:pt x="618" y="4"/>
                  </a:moveTo>
                  <a:cubicBezTo>
                    <a:pt x="616" y="7"/>
                    <a:pt x="614" y="11"/>
                    <a:pt x="614" y="15"/>
                  </a:cubicBezTo>
                  <a:cubicBezTo>
                    <a:pt x="614" y="19"/>
                    <a:pt x="615" y="22"/>
                    <a:pt x="617" y="24"/>
                  </a:cubicBezTo>
                  <a:cubicBezTo>
                    <a:pt x="619" y="26"/>
                    <a:pt x="623" y="29"/>
                    <a:pt x="629" y="31"/>
                  </a:cubicBezTo>
                  <a:cubicBezTo>
                    <a:pt x="634" y="34"/>
                    <a:pt x="634" y="34"/>
                    <a:pt x="634" y="34"/>
                  </a:cubicBezTo>
                  <a:cubicBezTo>
                    <a:pt x="637" y="35"/>
                    <a:pt x="639" y="36"/>
                    <a:pt x="640" y="37"/>
                  </a:cubicBezTo>
                  <a:cubicBezTo>
                    <a:pt x="641" y="39"/>
                    <a:pt x="642" y="40"/>
                    <a:pt x="642" y="42"/>
                  </a:cubicBezTo>
                  <a:cubicBezTo>
                    <a:pt x="642" y="45"/>
                    <a:pt x="641" y="47"/>
                    <a:pt x="639" y="49"/>
                  </a:cubicBezTo>
                  <a:cubicBezTo>
                    <a:pt x="637" y="51"/>
                    <a:pt x="634" y="52"/>
                    <a:pt x="632" y="52"/>
                  </a:cubicBezTo>
                  <a:cubicBezTo>
                    <a:pt x="628" y="52"/>
                    <a:pt x="625" y="51"/>
                    <a:pt x="622" y="48"/>
                  </a:cubicBezTo>
                  <a:cubicBezTo>
                    <a:pt x="619" y="45"/>
                    <a:pt x="616" y="41"/>
                    <a:pt x="615" y="37"/>
                  </a:cubicBezTo>
                  <a:cubicBezTo>
                    <a:pt x="615" y="36"/>
                    <a:pt x="615" y="36"/>
                    <a:pt x="614" y="36"/>
                  </a:cubicBezTo>
                  <a:cubicBezTo>
                    <a:pt x="614" y="36"/>
                    <a:pt x="613" y="36"/>
                    <a:pt x="613" y="37"/>
                  </a:cubicBezTo>
                  <a:cubicBezTo>
                    <a:pt x="613" y="38"/>
                    <a:pt x="614" y="41"/>
                    <a:pt x="615" y="44"/>
                  </a:cubicBezTo>
                  <a:cubicBezTo>
                    <a:pt x="615" y="47"/>
                    <a:pt x="616" y="48"/>
                    <a:pt x="616" y="50"/>
                  </a:cubicBezTo>
                  <a:cubicBezTo>
                    <a:pt x="616" y="51"/>
                    <a:pt x="616" y="51"/>
                    <a:pt x="616" y="52"/>
                  </a:cubicBezTo>
                  <a:cubicBezTo>
                    <a:pt x="616" y="52"/>
                    <a:pt x="617" y="52"/>
                    <a:pt x="618" y="52"/>
                  </a:cubicBezTo>
                  <a:cubicBezTo>
                    <a:pt x="619" y="52"/>
                    <a:pt x="621" y="53"/>
                    <a:pt x="622" y="53"/>
                  </a:cubicBezTo>
                  <a:cubicBezTo>
                    <a:pt x="626" y="55"/>
                    <a:pt x="629" y="55"/>
                    <a:pt x="631" y="55"/>
                  </a:cubicBezTo>
                  <a:cubicBezTo>
                    <a:pt x="635" y="55"/>
                    <a:pt x="639" y="54"/>
                    <a:pt x="642" y="50"/>
                  </a:cubicBezTo>
                  <a:cubicBezTo>
                    <a:pt x="646" y="47"/>
                    <a:pt x="647" y="43"/>
                    <a:pt x="647" y="38"/>
                  </a:cubicBezTo>
                  <a:cubicBezTo>
                    <a:pt x="647" y="34"/>
                    <a:pt x="646" y="31"/>
                    <a:pt x="644" y="28"/>
                  </a:cubicBezTo>
                  <a:cubicBezTo>
                    <a:pt x="642" y="25"/>
                    <a:pt x="638" y="23"/>
                    <a:pt x="631" y="21"/>
                  </a:cubicBezTo>
                  <a:cubicBezTo>
                    <a:pt x="626" y="18"/>
                    <a:pt x="623" y="17"/>
                    <a:pt x="622" y="16"/>
                  </a:cubicBezTo>
                  <a:cubicBezTo>
                    <a:pt x="621" y="15"/>
                    <a:pt x="620" y="13"/>
                    <a:pt x="620" y="11"/>
                  </a:cubicBezTo>
                  <a:cubicBezTo>
                    <a:pt x="620" y="9"/>
                    <a:pt x="621" y="7"/>
                    <a:pt x="623" y="5"/>
                  </a:cubicBezTo>
                  <a:cubicBezTo>
                    <a:pt x="624" y="4"/>
                    <a:pt x="626" y="3"/>
                    <a:pt x="629" y="3"/>
                  </a:cubicBezTo>
                  <a:cubicBezTo>
                    <a:pt x="632" y="3"/>
                    <a:pt x="635" y="4"/>
                    <a:pt x="638" y="7"/>
                  </a:cubicBezTo>
                  <a:cubicBezTo>
                    <a:pt x="641" y="9"/>
                    <a:pt x="643" y="13"/>
                    <a:pt x="644" y="16"/>
                  </a:cubicBezTo>
                  <a:cubicBezTo>
                    <a:pt x="644" y="17"/>
                    <a:pt x="645" y="18"/>
                    <a:pt x="645" y="18"/>
                  </a:cubicBezTo>
                  <a:cubicBezTo>
                    <a:pt x="646" y="18"/>
                    <a:pt x="646" y="17"/>
                    <a:pt x="646" y="16"/>
                  </a:cubicBezTo>
                  <a:cubicBezTo>
                    <a:pt x="646" y="16"/>
                    <a:pt x="646" y="16"/>
                    <a:pt x="646" y="15"/>
                  </a:cubicBezTo>
                  <a:cubicBezTo>
                    <a:pt x="646" y="12"/>
                    <a:pt x="646" y="12"/>
                    <a:pt x="646" y="12"/>
                  </a:cubicBezTo>
                  <a:cubicBezTo>
                    <a:pt x="645" y="8"/>
                    <a:pt x="645" y="8"/>
                    <a:pt x="645" y="8"/>
                  </a:cubicBezTo>
                  <a:cubicBezTo>
                    <a:pt x="645" y="7"/>
                    <a:pt x="645" y="7"/>
                    <a:pt x="645" y="6"/>
                  </a:cubicBezTo>
                  <a:cubicBezTo>
                    <a:pt x="645" y="3"/>
                    <a:pt x="645" y="3"/>
                    <a:pt x="645" y="3"/>
                  </a:cubicBezTo>
                  <a:cubicBezTo>
                    <a:pt x="645" y="2"/>
                    <a:pt x="645" y="2"/>
                    <a:pt x="644" y="2"/>
                  </a:cubicBezTo>
                  <a:cubicBezTo>
                    <a:pt x="644" y="2"/>
                    <a:pt x="644" y="2"/>
                    <a:pt x="644" y="2"/>
                  </a:cubicBezTo>
                  <a:cubicBezTo>
                    <a:pt x="642" y="3"/>
                    <a:pt x="642" y="3"/>
                    <a:pt x="642" y="3"/>
                  </a:cubicBezTo>
                  <a:cubicBezTo>
                    <a:pt x="642" y="3"/>
                    <a:pt x="641" y="3"/>
                    <a:pt x="641" y="3"/>
                  </a:cubicBezTo>
                  <a:cubicBezTo>
                    <a:pt x="641" y="3"/>
                    <a:pt x="640" y="3"/>
                    <a:pt x="639" y="3"/>
                  </a:cubicBezTo>
                  <a:cubicBezTo>
                    <a:pt x="636" y="1"/>
                    <a:pt x="636" y="1"/>
                    <a:pt x="636" y="1"/>
                  </a:cubicBezTo>
                  <a:cubicBezTo>
                    <a:pt x="634" y="1"/>
                    <a:pt x="631" y="0"/>
                    <a:pt x="629" y="0"/>
                  </a:cubicBezTo>
                  <a:cubicBezTo>
                    <a:pt x="625" y="0"/>
                    <a:pt x="621" y="1"/>
                    <a:pt x="618" y="4"/>
                  </a:cubicBezTo>
                  <a:close/>
                  <a:moveTo>
                    <a:pt x="680" y="9"/>
                  </a:moveTo>
                  <a:cubicBezTo>
                    <a:pt x="680" y="7"/>
                    <a:pt x="680" y="5"/>
                    <a:pt x="680" y="5"/>
                  </a:cubicBezTo>
                  <a:cubicBezTo>
                    <a:pt x="681" y="4"/>
                    <a:pt x="682" y="3"/>
                    <a:pt x="684" y="3"/>
                  </a:cubicBezTo>
                  <a:cubicBezTo>
                    <a:pt x="684" y="3"/>
                    <a:pt x="685" y="3"/>
                    <a:pt x="685" y="3"/>
                  </a:cubicBezTo>
                  <a:cubicBezTo>
                    <a:pt x="685" y="3"/>
                    <a:pt x="685" y="2"/>
                    <a:pt x="685" y="2"/>
                  </a:cubicBezTo>
                  <a:cubicBezTo>
                    <a:pt x="685" y="1"/>
                    <a:pt x="685" y="1"/>
                    <a:pt x="684" y="1"/>
                  </a:cubicBezTo>
                  <a:cubicBezTo>
                    <a:pt x="682" y="1"/>
                    <a:pt x="680" y="1"/>
                    <a:pt x="678" y="1"/>
                  </a:cubicBezTo>
                  <a:cubicBezTo>
                    <a:pt x="675" y="1"/>
                    <a:pt x="675" y="1"/>
                    <a:pt x="675" y="1"/>
                  </a:cubicBezTo>
                  <a:cubicBezTo>
                    <a:pt x="673" y="1"/>
                    <a:pt x="671" y="2"/>
                    <a:pt x="669" y="2"/>
                  </a:cubicBezTo>
                  <a:cubicBezTo>
                    <a:pt x="667" y="2"/>
                    <a:pt x="666" y="1"/>
                    <a:pt x="665" y="1"/>
                  </a:cubicBezTo>
                  <a:cubicBezTo>
                    <a:pt x="664" y="1"/>
                    <a:pt x="663" y="1"/>
                    <a:pt x="663" y="1"/>
                  </a:cubicBezTo>
                  <a:cubicBezTo>
                    <a:pt x="662" y="1"/>
                    <a:pt x="662" y="1"/>
                    <a:pt x="662" y="2"/>
                  </a:cubicBezTo>
                  <a:cubicBezTo>
                    <a:pt x="662" y="2"/>
                    <a:pt x="662" y="3"/>
                    <a:pt x="662" y="3"/>
                  </a:cubicBezTo>
                  <a:cubicBezTo>
                    <a:pt x="663" y="3"/>
                    <a:pt x="663" y="3"/>
                    <a:pt x="665" y="4"/>
                  </a:cubicBezTo>
                  <a:cubicBezTo>
                    <a:pt x="667" y="4"/>
                    <a:pt x="669" y="5"/>
                    <a:pt x="669" y="6"/>
                  </a:cubicBezTo>
                  <a:cubicBezTo>
                    <a:pt x="670" y="7"/>
                    <a:pt x="671" y="8"/>
                    <a:pt x="671" y="11"/>
                  </a:cubicBezTo>
                  <a:cubicBezTo>
                    <a:pt x="671" y="42"/>
                    <a:pt x="671" y="42"/>
                    <a:pt x="671" y="42"/>
                  </a:cubicBezTo>
                  <a:cubicBezTo>
                    <a:pt x="671" y="45"/>
                    <a:pt x="671" y="45"/>
                    <a:pt x="671" y="45"/>
                  </a:cubicBezTo>
                  <a:cubicBezTo>
                    <a:pt x="671" y="47"/>
                    <a:pt x="670" y="49"/>
                    <a:pt x="670" y="50"/>
                  </a:cubicBezTo>
                  <a:cubicBezTo>
                    <a:pt x="669" y="51"/>
                    <a:pt x="668" y="52"/>
                    <a:pt x="666" y="52"/>
                  </a:cubicBezTo>
                  <a:cubicBezTo>
                    <a:pt x="665" y="53"/>
                    <a:pt x="665" y="53"/>
                    <a:pt x="665" y="53"/>
                  </a:cubicBezTo>
                  <a:cubicBezTo>
                    <a:pt x="665" y="54"/>
                    <a:pt x="665" y="54"/>
                    <a:pt x="665" y="54"/>
                  </a:cubicBezTo>
                  <a:cubicBezTo>
                    <a:pt x="665" y="54"/>
                    <a:pt x="665" y="54"/>
                    <a:pt x="666" y="54"/>
                  </a:cubicBezTo>
                  <a:cubicBezTo>
                    <a:pt x="667" y="54"/>
                    <a:pt x="667" y="54"/>
                    <a:pt x="669" y="54"/>
                  </a:cubicBezTo>
                  <a:cubicBezTo>
                    <a:pt x="670" y="54"/>
                    <a:pt x="672" y="54"/>
                    <a:pt x="675" y="54"/>
                  </a:cubicBezTo>
                  <a:cubicBezTo>
                    <a:pt x="677" y="54"/>
                    <a:pt x="680" y="54"/>
                    <a:pt x="683" y="54"/>
                  </a:cubicBezTo>
                  <a:cubicBezTo>
                    <a:pt x="684" y="54"/>
                    <a:pt x="686" y="54"/>
                    <a:pt x="686" y="54"/>
                  </a:cubicBezTo>
                  <a:cubicBezTo>
                    <a:pt x="688" y="54"/>
                    <a:pt x="689" y="54"/>
                    <a:pt x="689" y="53"/>
                  </a:cubicBezTo>
                  <a:cubicBezTo>
                    <a:pt x="689" y="53"/>
                    <a:pt x="688" y="52"/>
                    <a:pt x="687" y="52"/>
                  </a:cubicBezTo>
                  <a:cubicBezTo>
                    <a:pt x="685" y="52"/>
                    <a:pt x="683" y="52"/>
                    <a:pt x="682" y="51"/>
                  </a:cubicBezTo>
                  <a:cubicBezTo>
                    <a:pt x="681" y="49"/>
                    <a:pt x="680" y="48"/>
                    <a:pt x="680" y="46"/>
                  </a:cubicBezTo>
                  <a:cubicBezTo>
                    <a:pt x="680" y="42"/>
                    <a:pt x="680" y="42"/>
                    <a:pt x="680" y="42"/>
                  </a:cubicBezTo>
                  <a:cubicBezTo>
                    <a:pt x="680" y="9"/>
                    <a:pt x="680" y="9"/>
                    <a:pt x="680" y="9"/>
                  </a:cubicBezTo>
                  <a:close/>
                  <a:moveTo>
                    <a:pt x="732" y="6"/>
                  </a:moveTo>
                  <a:cubicBezTo>
                    <a:pt x="733" y="5"/>
                    <a:pt x="735" y="5"/>
                    <a:pt x="739" y="5"/>
                  </a:cubicBezTo>
                  <a:cubicBezTo>
                    <a:pt x="742" y="5"/>
                    <a:pt x="744" y="5"/>
                    <a:pt x="746" y="7"/>
                  </a:cubicBezTo>
                  <a:cubicBezTo>
                    <a:pt x="748" y="8"/>
                    <a:pt x="749" y="9"/>
                    <a:pt x="749" y="12"/>
                  </a:cubicBezTo>
                  <a:cubicBezTo>
                    <a:pt x="749" y="13"/>
                    <a:pt x="750" y="13"/>
                    <a:pt x="750" y="13"/>
                  </a:cubicBezTo>
                  <a:cubicBezTo>
                    <a:pt x="751" y="13"/>
                    <a:pt x="751" y="13"/>
                    <a:pt x="751" y="12"/>
                  </a:cubicBezTo>
                  <a:cubicBezTo>
                    <a:pt x="751" y="11"/>
                    <a:pt x="751" y="10"/>
                    <a:pt x="751" y="9"/>
                  </a:cubicBezTo>
                  <a:cubicBezTo>
                    <a:pt x="751" y="7"/>
                    <a:pt x="751" y="6"/>
                    <a:pt x="751" y="6"/>
                  </a:cubicBezTo>
                  <a:cubicBezTo>
                    <a:pt x="751" y="3"/>
                    <a:pt x="751" y="3"/>
                    <a:pt x="751" y="3"/>
                  </a:cubicBezTo>
                  <a:cubicBezTo>
                    <a:pt x="750" y="2"/>
                    <a:pt x="750" y="1"/>
                    <a:pt x="748" y="1"/>
                  </a:cubicBezTo>
                  <a:cubicBezTo>
                    <a:pt x="748" y="1"/>
                    <a:pt x="747" y="1"/>
                    <a:pt x="746" y="1"/>
                  </a:cubicBezTo>
                  <a:cubicBezTo>
                    <a:pt x="739" y="1"/>
                    <a:pt x="732" y="2"/>
                    <a:pt x="726" y="2"/>
                  </a:cubicBezTo>
                  <a:cubicBezTo>
                    <a:pt x="717" y="1"/>
                    <a:pt x="717" y="1"/>
                    <a:pt x="717" y="1"/>
                  </a:cubicBezTo>
                  <a:cubicBezTo>
                    <a:pt x="709" y="1"/>
                    <a:pt x="709" y="1"/>
                    <a:pt x="709" y="1"/>
                  </a:cubicBezTo>
                  <a:cubicBezTo>
                    <a:pt x="707" y="1"/>
                    <a:pt x="706" y="1"/>
                    <a:pt x="705" y="1"/>
                  </a:cubicBezTo>
                  <a:cubicBezTo>
                    <a:pt x="704" y="1"/>
                    <a:pt x="704" y="1"/>
                    <a:pt x="703" y="1"/>
                  </a:cubicBezTo>
                  <a:cubicBezTo>
                    <a:pt x="702" y="1"/>
                    <a:pt x="702" y="2"/>
                    <a:pt x="702" y="3"/>
                  </a:cubicBezTo>
                  <a:cubicBezTo>
                    <a:pt x="701" y="5"/>
                    <a:pt x="701" y="5"/>
                    <a:pt x="701" y="5"/>
                  </a:cubicBezTo>
                  <a:cubicBezTo>
                    <a:pt x="701" y="8"/>
                    <a:pt x="701" y="8"/>
                    <a:pt x="701" y="8"/>
                  </a:cubicBezTo>
                  <a:cubicBezTo>
                    <a:pt x="701" y="12"/>
                    <a:pt x="701" y="12"/>
                    <a:pt x="701" y="12"/>
                  </a:cubicBezTo>
                  <a:cubicBezTo>
                    <a:pt x="700" y="13"/>
                    <a:pt x="700" y="14"/>
                    <a:pt x="700" y="15"/>
                  </a:cubicBezTo>
                  <a:cubicBezTo>
                    <a:pt x="700" y="16"/>
                    <a:pt x="701" y="16"/>
                    <a:pt x="701" y="16"/>
                  </a:cubicBezTo>
                  <a:cubicBezTo>
                    <a:pt x="702" y="16"/>
                    <a:pt x="702" y="16"/>
                    <a:pt x="703" y="14"/>
                  </a:cubicBezTo>
                  <a:cubicBezTo>
                    <a:pt x="703" y="13"/>
                    <a:pt x="703" y="13"/>
                    <a:pt x="703" y="13"/>
                  </a:cubicBezTo>
                  <a:cubicBezTo>
                    <a:pt x="704" y="11"/>
                    <a:pt x="704" y="9"/>
                    <a:pt x="705" y="8"/>
                  </a:cubicBezTo>
                  <a:cubicBezTo>
                    <a:pt x="705" y="7"/>
                    <a:pt x="706" y="7"/>
                    <a:pt x="708" y="6"/>
                  </a:cubicBezTo>
                  <a:cubicBezTo>
                    <a:pt x="710" y="5"/>
                    <a:pt x="713" y="5"/>
                    <a:pt x="718" y="5"/>
                  </a:cubicBezTo>
                  <a:cubicBezTo>
                    <a:pt x="720" y="5"/>
                    <a:pt x="722" y="6"/>
                    <a:pt x="722" y="8"/>
                  </a:cubicBezTo>
                  <a:cubicBezTo>
                    <a:pt x="722" y="43"/>
                    <a:pt x="722" y="43"/>
                    <a:pt x="722" y="43"/>
                  </a:cubicBezTo>
                  <a:cubicBezTo>
                    <a:pt x="722" y="44"/>
                    <a:pt x="722" y="44"/>
                    <a:pt x="722" y="44"/>
                  </a:cubicBezTo>
                  <a:cubicBezTo>
                    <a:pt x="722" y="47"/>
                    <a:pt x="721" y="49"/>
                    <a:pt x="720" y="50"/>
                  </a:cubicBezTo>
                  <a:cubicBezTo>
                    <a:pt x="719" y="51"/>
                    <a:pt x="717" y="52"/>
                    <a:pt x="715" y="52"/>
                  </a:cubicBezTo>
                  <a:cubicBezTo>
                    <a:pt x="714" y="52"/>
                    <a:pt x="714" y="52"/>
                    <a:pt x="714" y="52"/>
                  </a:cubicBezTo>
                  <a:cubicBezTo>
                    <a:pt x="713" y="53"/>
                    <a:pt x="713" y="53"/>
                    <a:pt x="713" y="54"/>
                  </a:cubicBezTo>
                  <a:cubicBezTo>
                    <a:pt x="713" y="54"/>
                    <a:pt x="714" y="55"/>
                    <a:pt x="714" y="55"/>
                  </a:cubicBezTo>
                  <a:cubicBezTo>
                    <a:pt x="715" y="55"/>
                    <a:pt x="715" y="55"/>
                    <a:pt x="716" y="54"/>
                  </a:cubicBezTo>
                  <a:cubicBezTo>
                    <a:pt x="725" y="54"/>
                    <a:pt x="725" y="54"/>
                    <a:pt x="725" y="54"/>
                  </a:cubicBezTo>
                  <a:cubicBezTo>
                    <a:pt x="726" y="54"/>
                    <a:pt x="727" y="54"/>
                    <a:pt x="729" y="54"/>
                  </a:cubicBezTo>
                  <a:cubicBezTo>
                    <a:pt x="730" y="54"/>
                    <a:pt x="730" y="54"/>
                    <a:pt x="731" y="54"/>
                  </a:cubicBezTo>
                  <a:cubicBezTo>
                    <a:pt x="735" y="54"/>
                    <a:pt x="735" y="54"/>
                    <a:pt x="735" y="54"/>
                  </a:cubicBezTo>
                  <a:cubicBezTo>
                    <a:pt x="738" y="54"/>
                    <a:pt x="738" y="54"/>
                    <a:pt x="738" y="54"/>
                  </a:cubicBezTo>
                  <a:cubicBezTo>
                    <a:pt x="739" y="54"/>
                    <a:pt x="739" y="54"/>
                    <a:pt x="739" y="54"/>
                  </a:cubicBezTo>
                  <a:cubicBezTo>
                    <a:pt x="740" y="54"/>
                    <a:pt x="740" y="54"/>
                    <a:pt x="740" y="53"/>
                  </a:cubicBezTo>
                  <a:cubicBezTo>
                    <a:pt x="740" y="53"/>
                    <a:pt x="740" y="52"/>
                    <a:pt x="739" y="52"/>
                  </a:cubicBezTo>
                  <a:cubicBezTo>
                    <a:pt x="736" y="52"/>
                    <a:pt x="734" y="51"/>
                    <a:pt x="732" y="49"/>
                  </a:cubicBezTo>
                  <a:cubicBezTo>
                    <a:pt x="731" y="47"/>
                    <a:pt x="730" y="44"/>
                    <a:pt x="730" y="40"/>
                  </a:cubicBezTo>
                  <a:cubicBezTo>
                    <a:pt x="730" y="10"/>
                    <a:pt x="730" y="10"/>
                    <a:pt x="730" y="10"/>
                  </a:cubicBezTo>
                  <a:cubicBezTo>
                    <a:pt x="730" y="8"/>
                    <a:pt x="731" y="6"/>
                    <a:pt x="732" y="6"/>
                  </a:cubicBezTo>
                  <a:close/>
                  <a:moveTo>
                    <a:pt x="795" y="31"/>
                  </a:moveTo>
                  <a:cubicBezTo>
                    <a:pt x="795" y="30"/>
                    <a:pt x="795" y="30"/>
                    <a:pt x="796" y="29"/>
                  </a:cubicBezTo>
                  <a:cubicBezTo>
                    <a:pt x="799" y="24"/>
                    <a:pt x="802" y="19"/>
                    <a:pt x="805" y="13"/>
                  </a:cubicBezTo>
                  <a:cubicBezTo>
                    <a:pt x="807" y="9"/>
                    <a:pt x="808" y="7"/>
                    <a:pt x="809" y="6"/>
                  </a:cubicBezTo>
                  <a:cubicBezTo>
                    <a:pt x="811" y="4"/>
                    <a:pt x="812" y="3"/>
                    <a:pt x="814" y="3"/>
                  </a:cubicBezTo>
                  <a:cubicBezTo>
                    <a:pt x="815" y="3"/>
                    <a:pt x="815" y="2"/>
                    <a:pt x="815" y="2"/>
                  </a:cubicBezTo>
                  <a:cubicBezTo>
                    <a:pt x="815" y="1"/>
                    <a:pt x="815" y="1"/>
                    <a:pt x="814" y="1"/>
                  </a:cubicBezTo>
                  <a:cubicBezTo>
                    <a:pt x="813" y="1"/>
                    <a:pt x="812" y="1"/>
                    <a:pt x="811" y="1"/>
                  </a:cubicBezTo>
                  <a:cubicBezTo>
                    <a:pt x="808" y="1"/>
                    <a:pt x="808" y="1"/>
                    <a:pt x="808" y="1"/>
                  </a:cubicBezTo>
                  <a:cubicBezTo>
                    <a:pt x="807" y="1"/>
                    <a:pt x="806" y="1"/>
                    <a:pt x="805" y="1"/>
                  </a:cubicBezTo>
                  <a:cubicBezTo>
                    <a:pt x="804" y="1"/>
                    <a:pt x="802" y="1"/>
                    <a:pt x="801" y="1"/>
                  </a:cubicBezTo>
                  <a:cubicBezTo>
                    <a:pt x="799" y="1"/>
                    <a:pt x="799" y="1"/>
                    <a:pt x="799" y="1"/>
                  </a:cubicBezTo>
                  <a:cubicBezTo>
                    <a:pt x="798" y="1"/>
                    <a:pt x="798" y="1"/>
                    <a:pt x="797" y="1"/>
                  </a:cubicBezTo>
                  <a:cubicBezTo>
                    <a:pt x="796" y="1"/>
                    <a:pt x="796" y="1"/>
                    <a:pt x="796" y="2"/>
                  </a:cubicBezTo>
                  <a:cubicBezTo>
                    <a:pt x="796" y="2"/>
                    <a:pt x="796" y="3"/>
                    <a:pt x="797" y="3"/>
                  </a:cubicBezTo>
                  <a:cubicBezTo>
                    <a:pt x="799" y="3"/>
                    <a:pt x="800" y="3"/>
                    <a:pt x="801" y="4"/>
                  </a:cubicBezTo>
                  <a:cubicBezTo>
                    <a:pt x="803" y="5"/>
                    <a:pt x="803" y="6"/>
                    <a:pt x="803" y="7"/>
                  </a:cubicBezTo>
                  <a:cubicBezTo>
                    <a:pt x="803" y="9"/>
                    <a:pt x="802" y="12"/>
                    <a:pt x="799" y="17"/>
                  </a:cubicBezTo>
                  <a:cubicBezTo>
                    <a:pt x="798" y="20"/>
                    <a:pt x="797" y="21"/>
                    <a:pt x="796" y="22"/>
                  </a:cubicBezTo>
                  <a:cubicBezTo>
                    <a:pt x="795" y="24"/>
                    <a:pt x="794" y="26"/>
                    <a:pt x="793" y="26"/>
                  </a:cubicBezTo>
                  <a:cubicBezTo>
                    <a:pt x="792" y="26"/>
                    <a:pt x="792" y="25"/>
                    <a:pt x="791" y="23"/>
                  </a:cubicBezTo>
                  <a:cubicBezTo>
                    <a:pt x="790" y="22"/>
                    <a:pt x="790" y="21"/>
                    <a:pt x="788" y="19"/>
                  </a:cubicBezTo>
                  <a:cubicBezTo>
                    <a:pt x="785" y="13"/>
                    <a:pt x="785" y="13"/>
                    <a:pt x="785" y="13"/>
                  </a:cubicBezTo>
                  <a:cubicBezTo>
                    <a:pt x="783" y="9"/>
                    <a:pt x="782" y="7"/>
                    <a:pt x="782" y="6"/>
                  </a:cubicBezTo>
                  <a:cubicBezTo>
                    <a:pt x="782" y="4"/>
                    <a:pt x="783" y="3"/>
                    <a:pt x="785" y="3"/>
                  </a:cubicBezTo>
                  <a:cubicBezTo>
                    <a:pt x="786" y="3"/>
                    <a:pt x="787" y="2"/>
                    <a:pt x="787" y="2"/>
                  </a:cubicBezTo>
                  <a:cubicBezTo>
                    <a:pt x="787" y="1"/>
                    <a:pt x="786" y="1"/>
                    <a:pt x="785" y="1"/>
                  </a:cubicBezTo>
                  <a:cubicBezTo>
                    <a:pt x="785" y="1"/>
                    <a:pt x="784" y="1"/>
                    <a:pt x="782" y="1"/>
                  </a:cubicBezTo>
                  <a:cubicBezTo>
                    <a:pt x="780" y="1"/>
                    <a:pt x="778" y="1"/>
                    <a:pt x="776" y="1"/>
                  </a:cubicBezTo>
                  <a:cubicBezTo>
                    <a:pt x="773" y="1"/>
                    <a:pt x="771" y="1"/>
                    <a:pt x="768" y="1"/>
                  </a:cubicBezTo>
                  <a:cubicBezTo>
                    <a:pt x="767" y="1"/>
                    <a:pt x="766" y="1"/>
                    <a:pt x="765" y="1"/>
                  </a:cubicBezTo>
                  <a:cubicBezTo>
                    <a:pt x="764" y="1"/>
                    <a:pt x="764" y="1"/>
                    <a:pt x="764" y="2"/>
                  </a:cubicBezTo>
                  <a:cubicBezTo>
                    <a:pt x="764" y="3"/>
                    <a:pt x="764" y="3"/>
                    <a:pt x="765" y="3"/>
                  </a:cubicBezTo>
                  <a:cubicBezTo>
                    <a:pt x="768" y="3"/>
                    <a:pt x="771" y="6"/>
                    <a:pt x="774" y="10"/>
                  </a:cubicBezTo>
                  <a:cubicBezTo>
                    <a:pt x="779" y="21"/>
                    <a:pt x="779" y="21"/>
                    <a:pt x="779" y="21"/>
                  </a:cubicBezTo>
                  <a:cubicBezTo>
                    <a:pt x="781" y="24"/>
                    <a:pt x="783" y="27"/>
                    <a:pt x="784" y="29"/>
                  </a:cubicBezTo>
                  <a:cubicBezTo>
                    <a:pt x="785" y="31"/>
                    <a:pt x="786" y="33"/>
                    <a:pt x="786" y="35"/>
                  </a:cubicBezTo>
                  <a:cubicBezTo>
                    <a:pt x="786" y="42"/>
                    <a:pt x="786" y="42"/>
                    <a:pt x="786" y="42"/>
                  </a:cubicBezTo>
                  <a:cubicBezTo>
                    <a:pt x="786" y="46"/>
                    <a:pt x="785" y="48"/>
                    <a:pt x="784" y="49"/>
                  </a:cubicBezTo>
                  <a:cubicBezTo>
                    <a:pt x="783" y="51"/>
                    <a:pt x="781" y="52"/>
                    <a:pt x="778" y="52"/>
                  </a:cubicBezTo>
                  <a:cubicBezTo>
                    <a:pt x="777" y="52"/>
                    <a:pt x="777" y="53"/>
                    <a:pt x="777" y="53"/>
                  </a:cubicBezTo>
                  <a:cubicBezTo>
                    <a:pt x="777" y="54"/>
                    <a:pt x="777" y="54"/>
                    <a:pt x="778" y="54"/>
                  </a:cubicBezTo>
                  <a:cubicBezTo>
                    <a:pt x="778" y="54"/>
                    <a:pt x="779" y="54"/>
                    <a:pt x="780" y="54"/>
                  </a:cubicBezTo>
                  <a:cubicBezTo>
                    <a:pt x="782" y="54"/>
                    <a:pt x="785" y="54"/>
                    <a:pt x="790" y="54"/>
                  </a:cubicBezTo>
                  <a:cubicBezTo>
                    <a:pt x="792" y="54"/>
                    <a:pt x="794" y="54"/>
                    <a:pt x="795" y="54"/>
                  </a:cubicBezTo>
                  <a:cubicBezTo>
                    <a:pt x="800" y="54"/>
                    <a:pt x="800" y="54"/>
                    <a:pt x="800" y="54"/>
                  </a:cubicBezTo>
                  <a:cubicBezTo>
                    <a:pt x="801" y="54"/>
                    <a:pt x="801" y="54"/>
                    <a:pt x="802" y="54"/>
                  </a:cubicBezTo>
                  <a:cubicBezTo>
                    <a:pt x="803" y="54"/>
                    <a:pt x="804" y="54"/>
                    <a:pt x="804" y="53"/>
                  </a:cubicBezTo>
                  <a:cubicBezTo>
                    <a:pt x="804" y="53"/>
                    <a:pt x="803" y="52"/>
                    <a:pt x="803" y="52"/>
                  </a:cubicBezTo>
                  <a:cubicBezTo>
                    <a:pt x="798" y="52"/>
                    <a:pt x="795" y="50"/>
                    <a:pt x="795" y="47"/>
                  </a:cubicBezTo>
                  <a:cubicBezTo>
                    <a:pt x="795" y="45"/>
                    <a:pt x="795" y="45"/>
                    <a:pt x="795" y="45"/>
                  </a:cubicBezTo>
                  <a:cubicBezTo>
                    <a:pt x="795" y="33"/>
                    <a:pt x="795" y="33"/>
                    <a:pt x="795" y="33"/>
                  </a:cubicBezTo>
                  <a:cubicBezTo>
                    <a:pt x="795" y="32"/>
                    <a:pt x="795" y="31"/>
                    <a:pt x="795" y="31"/>
                  </a:cubicBezTo>
                  <a:close/>
                  <a:moveTo>
                    <a:pt x="876" y="2"/>
                  </a:moveTo>
                  <a:cubicBezTo>
                    <a:pt x="872" y="4"/>
                    <a:pt x="869" y="6"/>
                    <a:pt x="866" y="9"/>
                  </a:cubicBezTo>
                  <a:cubicBezTo>
                    <a:pt x="864" y="11"/>
                    <a:pt x="863" y="14"/>
                    <a:pt x="861" y="18"/>
                  </a:cubicBezTo>
                  <a:cubicBezTo>
                    <a:pt x="860" y="21"/>
                    <a:pt x="859" y="25"/>
                    <a:pt x="859" y="28"/>
                  </a:cubicBezTo>
                  <a:cubicBezTo>
                    <a:pt x="859" y="36"/>
                    <a:pt x="862" y="43"/>
                    <a:pt x="867" y="48"/>
                  </a:cubicBezTo>
                  <a:cubicBezTo>
                    <a:pt x="872" y="53"/>
                    <a:pt x="879" y="55"/>
                    <a:pt x="887" y="55"/>
                  </a:cubicBezTo>
                  <a:cubicBezTo>
                    <a:pt x="896" y="55"/>
                    <a:pt x="903" y="52"/>
                    <a:pt x="908" y="47"/>
                  </a:cubicBezTo>
                  <a:cubicBezTo>
                    <a:pt x="913" y="41"/>
                    <a:pt x="915" y="34"/>
                    <a:pt x="915" y="26"/>
                  </a:cubicBezTo>
                  <a:cubicBezTo>
                    <a:pt x="915" y="18"/>
                    <a:pt x="913" y="12"/>
                    <a:pt x="908" y="7"/>
                  </a:cubicBezTo>
                  <a:cubicBezTo>
                    <a:pt x="903" y="2"/>
                    <a:pt x="896" y="0"/>
                    <a:pt x="888" y="0"/>
                  </a:cubicBezTo>
                  <a:cubicBezTo>
                    <a:pt x="884" y="0"/>
                    <a:pt x="880" y="1"/>
                    <a:pt x="876" y="2"/>
                  </a:cubicBezTo>
                  <a:close/>
                  <a:moveTo>
                    <a:pt x="898" y="8"/>
                  </a:moveTo>
                  <a:cubicBezTo>
                    <a:pt x="901" y="10"/>
                    <a:pt x="903" y="13"/>
                    <a:pt x="904" y="17"/>
                  </a:cubicBezTo>
                  <a:cubicBezTo>
                    <a:pt x="906" y="21"/>
                    <a:pt x="906" y="25"/>
                    <a:pt x="906" y="29"/>
                  </a:cubicBezTo>
                  <a:cubicBezTo>
                    <a:pt x="906" y="36"/>
                    <a:pt x="905" y="42"/>
                    <a:pt x="902" y="46"/>
                  </a:cubicBezTo>
                  <a:cubicBezTo>
                    <a:pt x="898" y="50"/>
                    <a:pt x="894" y="52"/>
                    <a:pt x="889" y="52"/>
                  </a:cubicBezTo>
                  <a:cubicBezTo>
                    <a:pt x="883" y="52"/>
                    <a:pt x="878" y="50"/>
                    <a:pt x="875" y="45"/>
                  </a:cubicBezTo>
                  <a:cubicBezTo>
                    <a:pt x="871" y="40"/>
                    <a:pt x="869" y="33"/>
                    <a:pt x="869" y="25"/>
                  </a:cubicBezTo>
                  <a:cubicBezTo>
                    <a:pt x="869" y="18"/>
                    <a:pt x="870" y="13"/>
                    <a:pt x="873" y="9"/>
                  </a:cubicBezTo>
                  <a:cubicBezTo>
                    <a:pt x="876" y="5"/>
                    <a:pt x="880" y="3"/>
                    <a:pt x="886" y="3"/>
                  </a:cubicBezTo>
                  <a:cubicBezTo>
                    <a:pt x="890" y="3"/>
                    <a:pt x="895" y="5"/>
                    <a:pt x="898" y="8"/>
                  </a:cubicBezTo>
                  <a:cubicBezTo>
                    <a:pt x="898" y="8"/>
                    <a:pt x="898" y="8"/>
                    <a:pt x="898" y="8"/>
                  </a:cubicBezTo>
                  <a:close/>
                  <a:moveTo>
                    <a:pt x="946" y="8"/>
                  </a:moveTo>
                  <a:cubicBezTo>
                    <a:pt x="946" y="7"/>
                    <a:pt x="946" y="6"/>
                    <a:pt x="947" y="5"/>
                  </a:cubicBezTo>
                  <a:cubicBezTo>
                    <a:pt x="947" y="5"/>
                    <a:pt x="948" y="4"/>
                    <a:pt x="950" y="4"/>
                  </a:cubicBezTo>
                  <a:cubicBezTo>
                    <a:pt x="951" y="4"/>
                    <a:pt x="951" y="4"/>
                    <a:pt x="951" y="4"/>
                  </a:cubicBezTo>
                  <a:cubicBezTo>
                    <a:pt x="957" y="4"/>
                    <a:pt x="957" y="4"/>
                    <a:pt x="957" y="4"/>
                  </a:cubicBezTo>
                  <a:cubicBezTo>
                    <a:pt x="962" y="4"/>
                    <a:pt x="966" y="6"/>
                    <a:pt x="967" y="9"/>
                  </a:cubicBezTo>
                  <a:cubicBezTo>
                    <a:pt x="967" y="10"/>
                    <a:pt x="967" y="10"/>
                    <a:pt x="967" y="11"/>
                  </a:cubicBezTo>
                  <a:cubicBezTo>
                    <a:pt x="967" y="12"/>
                    <a:pt x="967" y="12"/>
                    <a:pt x="967" y="12"/>
                  </a:cubicBezTo>
                  <a:cubicBezTo>
                    <a:pt x="967" y="13"/>
                    <a:pt x="967" y="13"/>
                    <a:pt x="968" y="13"/>
                  </a:cubicBezTo>
                  <a:cubicBezTo>
                    <a:pt x="969" y="13"/>
                    <a:pt x="969" y="12"/>
                    <a:pt x="969" y="10"/>
                  </a:cubicBezTo>
                  <a:cubicBezTo>
                    <a:pt x="969" y="10"/>
                    <a:pt x="969" y="9"/>
                    <a:pt x="969" y="8"/>
                  </a:cubicBezTo>
                  <a:cubicBezTo>
                    <a:pt x="969" y="5"/>
                    <a:pt x="969" y="5"/>
                    <a:pt x="969" y="5"/>
                  </a:cubicBezTo>
                  <a:cubicBezTo>
                    <a:pt x="969" y="5"/>
                    <a:pt x="969" y="4"/>
                    <a:pt x="969" y="3"/>
                  </a:cubicBezTo>
                  <a:cubicBezTo>
                    <a:pt x="968" y="1"/>
                    <a:pt x="968" y="1"/>
                    <a:pt x="967" y="1"/>
                  </a:cubicBezTo>
                  <a:cubicBezTo>
                    <a:pt x="967" y="1"/>
                    <a:pt x="966" y="1"/>
                    <a:pt x="964" y="1"/>
                  </a:cubicBezTo>
                  <a:cubicBezTo>
                    <a:pt x="961" y="1"/>
                    <a:pt x="957" y="1"/>
                    <a:pt x="954" y="1"/>
                  </a:cubicBezTo>
                  <a:cubicBezTo>
                    <a:pt x="944" y="1"/>
                    <a:pt x="944" y="1"/>
                    <a:pt x="944" y="1"/>
                  </a:cubicBezTo>
                  <a:cubicBezTo>
                    <a:pt x="937" y="1"/>
                    <a:pt x="937" y="1"/>
                    <a:pt x="937" y="1"/>
                  </a:cubicBezTo>
                  <a:cubicBezTo>
                    <a:pt x="935" y="1"/>
                    <a:pt x="933" y="1"/>
                    <a:pt x="932" y="1"/>
                  </a:cubicBezTo>
                  <a:cubicBezTo>
                    <a:pt x="931" y="1"/>
                    <a:pt x="930" y="1"/>
                    <a:pt x="930" y="1"/>
                  </a:cubicBezTo>
                  <a:cubicBezTo>
                    <a:pt x="929" y="1"/>
                    <a:pt x="929" y="1"/>
                    <a:pt x="929" y="2"/>
                  </a:cubicBezTo>
                  <a:cubicBezTo>
                    <a:pt x="929" y="3"/>
                    <a:pt x="929" y="3"/>
                    <a:pt x="930" y="3"/>
                  </a:cubicBezTo>
                  <a:cubicBezTo>
                    <a:pt x="932" y="3"/>
                    <a:pt x="934" y="4"/>
                    <a:pt x="935" y="5"/>
                  </a:cubicBezTo>
                  <a:cubicBezTo>
                    <a:pt x="936" y="6"/>
                    <a:pt x="937" y="8"/>
                    <a:pt x="937" y="11"/>
                  </a:cubicBezTo>
                  <a:cubicBezTo>
                    <a:pt x="937" y="43"/>
                    <a:pt x="937" y="43"/>
                    <a:pt x="937" y="43"/>
                  </a:cubicBezTo>
                  <a:cubicBezTo>
                    <a:pt x="937" y="46"/>
                    <a:pt x="937" y="49"/>
                    <a:pt x="936" y="50"/>
                  </a:cubicBezTo>
                  <a:cubicBezTo>
                    <a:pt x="936" y="51"/>
                    <a:pt x="935" y="52"/>
                    <a:pt x="933" y="53"/>
                  </a:cubicBezTo>
                  <a:cubicBezTo>
                    <a:pt x="932" y="53"/>
                    <a:pt x="932" y="53"/>
                    <a:pt x="932" y="54"/>
                  </a:cubicBezTo>
                  <a:cubicBezTo>
                    <a:pt x="932" y="54"/>
                    <a:pt x="932" y="55"/>
                    <a:pt x="933" y="55"/>
                  </a:cubicBezTo>
                  <a:cubicBezTo>
                    <a:pt x="934" y="55"/>
                    <a:pt x="935" y="55"/>
                    <a:pt x="937" y="54"/>
                  </a:cubicBezTo>
                  <a:cubicBezTo>
                    <a:pt x="938" y="54"/>
                    <a:pt x="940" y="54"/>
                    <a:pt x="942" y="54"/>
                  </a:cubicBezTo>
                  <a:cubicBezTo>
                    <a:pt x="946" y="54"/>
                    <a:pt x="946" y="54"/>
                    <a:pt x="946" y="54"/>
                  </a:cubicBezTo>
                  <a:cubicBezTo>
                    <a:pt x="949" y="54"/>
                    <a:pt x="951" y="54"/>
                    <a:pt x="952" y="54"/>
                  </a:cubicBezTo>
                  <a:cubicBezTo>
                    <a:pt x="953" y="54"/>
                    <a:pt x="954" y="54"/>
                    <a:pt x="954" y="54"/>
                  </a:cubicBezTo>
                  <a:cubicBezTo>
                    <a:pt x="955" y="54"/>
                    <a:pt x="955" y="54"/>
                    <a:pt x="955" y="53"/>
                  </a:cubicBezTo>
                  <a:cubicBezTo>
                    <a:pt x="955" y="53"/>
                    <a:pt x="955" y="52"/>
                    <a:pt x="954" y="52"/>
                  </a:cubicBezTo>
                  <a:cubicBezTo>
                    <a:pt x="951" y="52"/>
                    <a:pt x="949" y="51"/>
                    <a:pt x="948" y="50"/>
                  </a:cubicBezTo>
                  <a:cubicBezTo>
                    <a:pt x="947" y="48"/>
                    <a:pt x="946" y="45"/>
                    <a:pt x="946" y="42"/>
                  </a:cubicBezTo>
                  <a:cubicBezTo>
                    <a:pt x="946" y="37"/>
                    <a:pt x="946" y="37"/>
                    <a:pt x="946" y="37"/>
                  </a:cubicBezTo>
                  <a:cubicBezTo>
                    <a:pt x="946" y="34"/>
                    <a:pt x="946" y="34"/>
                    <a:pt x="946" y="34"/>
                  </a:cubicBezTo>
                  <a:cubicBezTo>
                    <a:pt x="946" y="31"/>
                    <a:pt x="946" y="29"/>
                    <a:pt x="947" y="28"/>
                  </a:cubicBezTo>
                  <a:cubicBezTo>
                    <a:pt x="947" y="28"/>
                    <a:pt x="950" y="28"/>
                    <a:pt x="953" y="28"/>
                  </a:cubicBezTo>
                  <a:cubicBezTo>
                    <a:pt x="957" y="28"/>
                    <a:pt x="959" y="28"/>
                    <a:pt x="960" y="29"/>
                  </a:cubicBezTo>
                  <a:cubicBezTo>
                    <a:pt x="961" y="30"/>
                    <a:pt x="962" y="32"/>
                    <a:pt x="962" y="34"/>
                  </a:cubicBezTo>
                  <a:cubicBezTo>
                    <a:pt x="963" y="35"/>
                    <a:pt x="963" y="35"/>
                    <a:pt x="963" y="35"/>
                  </a:cubicBezTo>
                  <a:cubicBezTo>
                    <a:pt x="964" y="35"/>
                    <a:pt x="964" y="35"/>
                    <a:pt x="964" y="35"/>
                  </a:cubicBezTo>
                  <a:cubicBezTo>
                    <a:pt x="964" y="34"/>
                    <a:pt x="964" y="34"/>
                    <a:pt x="964" y="33"/>
                  </a:cubicBezTo>
                  <a:cubicBezTo>
                    <a:pt x="964" y="26"/>
                    <a:pt x="964" y="26"/>
                    <a:pt x="964" y="26"/>
                  </a:cubicBezTo>
                  <a:cubicBezTo>
                    <a:pt x="964" y="24"/>
                    <a:pt x="964" y="22"/>
                    <a:pt x="964" y="20"/>
                  </a:cubicBezTo>
                  <a:cubicBezTo>
                    <a:pt x="964" y="20"/>
                    <a:pt x="964" y="19"/>
                    <a:pt x="964" y="19"/>
                  </a:cubicBezTo>
                  <a:cubicBezTo>
                    <a:pt x="964" y="19"/>
                    <a:pt x="964" y="18"/>
                    <a:pt x="964" y="18"/>
                  </a:cubicBezTo>
                  <a:cubicBezTo>
                    <a:pt x="964" y="17"/>
                    <a:pt x="963" y="17"/>
                    <a:pt x="962" y="17"/>
                  </a:cubicBezTo>
                  <a:cubicBezTo>
                    <a:pt x="962" y="17"/>
                    <a:pt x="962" y="17"/>
                    <a:pt x="962" y="18"/>
                  </a:cubicBezTo>
                  <a:cubicBezTo>
                    <a:pt x="961" y="20"/>
                    <a:pt x="960" y="22"/>
                    <a:pt x="959" y="23"/>
                  </a:cubicBezTo>
                  <a:cubicBezTo>
                    <a:pt x="958" y="24"/>
                    <a:pt x="956" y="24"/>
                    <a:pt x="954" y="24"/>
                  </a:cubicBezTo>
                  <a:cubicBezTo>
                    <a:pt x="950" y="24"/>
                    <a:pt x="950" y="24"/>
                    <a:pt x="950" y="24"/>
                  </a:cubicBezTo>
                  <a:cubicBezTo>
                    <a:pt x="949" y="24"/>
                    <a:pt x="949" y="24"/>
                    <a:pt x="949" y="24"/>
                  </a:cubicBezTo>
                  <a:cubicBezTo>
                    <a:pt x="948" y="24"/>
                    <a:pt x="947" y="24"/>
                    <a:pt x="946" y="23"/>
                  </a:cubicBezTo>
                  <a:cubicBezTo>
                    <a:pt x="946" y="23"/>
                    <a:pt x="946" y="22"/>
                    <a:pt x="946" y="20"/>
                  </a:cubicBezTo>
                  <a:cubicBezTo>
                    <a:pt x="946" y="8"/>
                    <a:pt x="946" y="8"/>
                    <a:pt x="946" y="8"/>
                  </a:cubicBezTo>
                  <a:close/>
                  <a:moveTo>
                    <a:pt x="259" y="242"/>
                  </a:moveTo>
                  <a:cubicBezTo>
                    <a:pt x="259" y="239"/>
                    <a:pt x="259" y="237"/>
                    <a:pt x="260" y="236"/>
                  </a:cubicBezTo>
                  <a:cubicBezTo>
                    <a:pt x="261" y="235"/>
                    <a:pt x="262" y="235"/>
                    <a:pt x="264" y="234"/>
                  </a:cubicBezTo>
                  <a:cubicBezTo>
                    <a:pt x="265" y="234"/>
                    <a:pt x="265" y="233"/>
                    <a:pt x="265" y="233"/>
                  </a:cubicBezTo>
                  <a:cubicBezTo>
                    <a:pt x="265" y="232"/>
                    <a:pt x="265" y="232"/>
                    <a:pt x="264" y="232"/>
                  </a:cubicBezTo>
                  <a:cubicBezTo>
                    <a:pt x="264" y="232"/>
                    <a:pt x="263" y="232"/>
                    <a:pt x="262" y="232"/>
                  </a:cubicBezTo>
                  <a:cubicBezTo>
                    <a:pt x="260" y="232"/>
                    <a:pt x="257" y="233"/>
                    <a:pt x="254" y="233"/>
                  </a:cubicBezTo>
                  <a:cubicBezTo>
                    <a:pt x="251" y="233"/>
                    <a:pt x="248" y="232"/>
                    <a:pt x="245" y="232"/>
                  </a:cubicBezTo>
                  <a:cubicBezTo>
                    <a:pt x="244" y="232"/>
                    <a:pt x="244" y="232"/>
                    <a:pt x="243" y="232"/>
                  </a:cubicBezTo>
                  <a:cubicBezTo>
                    <a:pt x="242" y="232"/>
                    <a:pt x="242" y="232"/>
                    <a:pt x="242" y="233"/>
                  </a:cubicBezTo>
                  <a:cubicBezTo>
                    <a:pt x="242" y="233"/>
                    <a:pt x="242" y="234"/>
                    <a:pt x="242" y="234"/>
                  </a:cubicBezTo>
                  <a:cubicBezTo>
                    <a:pt x="242" y="234"/>
                    <a:pt x="243" y="234"/>
                    <a:pt x="243" y="234"/>
                  </a:cubicBezTo>
                  <a:cubicBezTo>
                    <a:pt x="245" y="235"/>
                    <a:pt x="247" y="235"/>
                    <a:pt x="248" y="236"/>
                  </a:cubicBezTo>
                  <a:cubicBezTo>
                    <a:pt x="249" y="236"/>
                    <a:pt x="250" y="238"/>
                    <a:pt x="250" y="239"/>
                  </a:cubicBezTo>
                  <a:cubicBezTo>
                    <a:pt x="250" y="241"/>
                    <a:pt x="250" y="241"/>
                    <a:pt x="250" y="241"/>
                  </a:cubicBezTo>
                  <a:cubicBezTo>
                    <a:pt x="250" y="243"/>
                    <a:pt x="250" y="243"/>
                    <a:pt x="250" y="243"/>
                  </a:cubicBezTo>
                  <a:cubicBezTo>
                    <a:pt x="250" y="274"/>
                    <a:pt x="250" y="274"/>
                    <a:pt x="250" y="274"/>
                  </a:cubicBezTo>
                  <a:cubicBezTo>
                    <a:pt x="250" y="277"/>
                    <a:pt x="250" y="279"/>
                    <a:pt x="249" y="281"/>
                  </a:cubicBezTo>
                  <a:cubicBezTo>
                    <a:pt x="249" y="282"/>
                    <a:pt x="247" y="283"/>
                    <a:pt x="245" y="283"/>
                  </a:cubicBezTo>
                  <a:cubicBezTo>
                    <a:pt x="245" y="283"/>
                    <a:pt x="244" y="284"/>
                    <a:pt x="244" y="284"/>
                  </a:cubicBezTo>
                  <a:cubicBezTo>
                    <a:pt x="244" y="285"/>
                    <a:pt x="245" y="285"/>
                    <a:pt x="246" y="285"/>
                  </a:cubicBezTo>
                  <a:cubicBezTo>
                    <a:pt x="247" y="285"/>
                    <a:pt x="248" y="285"/>
                    <a:pt x="250" y="285"/>
                  </a:cubicBezTo>
                  <a:cubicBezTo>
                    <a:pt x="252" y="285"/>
                    <a:pt x="255" y="285"/>
                    <a:pt x="258" y="285"/>
                  </a:cubicBezTo>
                  <a:cubicBezTo>
                    <a:pt x="260" y="285"/>
                    <a:pt x="262" y="285"/>
                    <a:pt x="263" y="285"/>
                  </a:cubicBezTo>
                  <a:cubicBezTo>
                    <a:pt x="265" y="285"/>
                    <a:pt x="265" y="285"/>
                    <a:pt x="266" y="285"/>
                  </a:cubicBezTo>
                  <a:cubicBezTo>
                    <a:pt x="267" y="285"/>
                    <a:pt x="267" y="285"/>
                    <a:pt x="267" y="284"/>
                  </a:cubicBezTo>
                  <a:cubicBezTo>
                    <a:pt x="267" y="283"/>
                    <a:pt x="266" y="283"/>
                    <a:pt x="265" y="283"/>
                  </a:cubicBezTo>
                  <a:cubicBezTo>
                    <a:pt x="263" y="283"/>
                    <a:pt x="261" y="282"/>
                    <a:pt x="260" y="280"/>
                  </a:cubicBezTo>
                  <a:cubicBezTo>
                    <a:pt x="260" y="278"/>
                    <a:pt x="259" y="275"/>
                    <a:pt x="259" y="271"/>
                  </a:cubicBezTo>
                  <a:cubicBezTo>
                    <a:pt x="259" y="269"/>
                    <a:pt x="259" y="269"/>
                    <a:pt x="259" y="269"/>
                  </a:cubicBezTo>
                  <a:cubicBezTo>
                    <a:pt x="259" y="267"/>
                    <a:pt x="259" y="266"/>
                    <a:pt x="259" y="265"/>
                  </a:cubicBezTo>
                  <a:cubicBezTo>
                    <a:pt x="260" y="264"/>
                    <a:pt x="260" y="264"/>
                    <a:pt x="261" y="263"/>
                  </a:cubicBezTo>
                  <a:cubicBezTo>
                    <a:pt x="262" y="261"/>
                    <a:pt x="262" y="261"/>
                    <a:pt x="262" y="261"/>
                  </a:cubicBezTo>
                  <a:cubicBezTo>
                    <a:pt x="264" y="260"/>
                    <a:pt x="264" y="260"/>
                    <a:pt x="264" y="260"/>
                  </a:cubicBezTo>
                  <a:cubicBezTo>
                    <a:pt x="264" y="260"/>
                    <a:pt x="264" y="259"/>
                    <a:pt x="265" y="259"/>
                  </a:cubicBezTo>
                  <a:cubicBezTo>
                    <a:pt x="265" y="259"/>
                    <a:pt x="266" y="260"/>
                    <a:pt x="266" y="261"/>
                  </a:cubicBezTo>
                  <a:cubicBezTo>
                    <a:pt x="267" y="263"/>
                    <a:pt x="269" y="266"/>
                    <a:pt x="273" y="270"/>
                  </a:cubicBezTo>
                  <a:cubicBezTo>
                    <a:pt x="276" y="275"/>
                    <a:pt x="279" y="279"/>
                    <a:pt x="282" y="281"/>
                  </a:cubicBezTo>
                  <a:cubicBezTo>
                    <a:pt x="282" y="282"/>
                    <a:pt x="283" y="283"/>
                    <a:pt x="283" y="283"/>
                  </a:cubicBezTo>
                  <a:cubicBezTo>
                    <a:pt x="284" y="284"/>
                    <a:pt x="285" y="285"/>
                    <a:pt x="287" y="285"/>
                  </a:cubicBezTo>
                  <a:cubicBezTo>
                    <a:pt x="287" y="285"/>
                    <a:pt x="288" y="285"/>
                    <a:pt x="290" y="285"/>
                  </a:cubicBezTo>
                  <a:cubicBezTo>
                    <a:pt x="291" y="285"/>
                    <a:pt x="291" y="285"/>
                    <a:pt x="292" y="285"/>
                  </a:cubicBezTo>
                  <a:cubicBezTo>
                    <a:pt x="294" y="285"/>
                    <a:pt x="296" y="285"/>
                    <a:pt x="299" y="285"/>
                  </a:cubicBezTo>
                  <a:cubicBezTo>
                    <a:pt x="299" y="285"/>
                    <a:pt x="300" y="285"/>
                    <a:pt x="300" y="285"/>
                  </a:cubicBezTo>
                  <a:cubicBezTo>
                    <a:pt x="301" y="285"/>
                    <a:pt x="301" y="285"/>
                    <a:pt x="301" y="284"/>
                  </a:cubicBezTo>
                  <a:cubicBezTo>
                    <a:pt x="301" y="284"/>
                    <a:pt x="301" y="283"/>
                    <a:pt x="300" y="283"/>
                  </a:cubicBezTo>
                  <a:cubicBezTo>
                    <a:pt x="299" y="283"/>
                    <a:pt x="299" y="283"/>
                    <a:pt x="299" y="283"/>
                  </a:cubicBezTo>
                  <a:cubicBezTo>
                    <a:pt x="296" y="282"/>
                    <a:pt x="293" y="280"/>
                    <a:pt x="291" y="278"/>
                  </a:cubicBezTo>
                  <a:cubicBezTo>
                    <a:pt x="288" y="275"/>
                    <a:pt x="283" y="269"/>
                    <a:pt x="277" y="260"/>
                  </a:cubicBezTo>
                  <a:cubicBezTo>
                    <a:pt x="274" y="257"/>
                    <a:pt x="274" y="257"/>
                    <a:pt x="274" y="257"/>
                  </a:cubicBezTo>
                  <a:cubicBezTo>
                    <a:pt x="273" y="255"/>
                    <a:pt x="272" y="254"/>
                    <a:pt x="272" y="253"/>
                  </a:cubicBezTo>
                  <a:cubicBezTo>
                    <a:pt x="272" y="252"/>
                    <a:pt x="273" y="251"/>
                    <a:pt x="275" y="249"/>
                  </a:cubicBezTo>
                  <a:cubicBezTo>
                    <a:pt x="276" y="249"/>
                    <a:pt x="277" y="247"/>
                    <a:pt x="279" y="245"/>
                  </a:cubicBezTo>
                  <a:cubicBezTo>
                    <a:pt x="284" y="241"/>
                    <a:pt x="287" y="239"/>
                    <a:pt x="289" y="237"/>
                  </a:cubicBezTo>
                  <a:cubicBezTo>
                    <a:pt x="292" y="235"/>
                    <a:pt x="294" y="234"/>
                    <a:pt x="295" y="234"/>
                  </a:cubicBezTo>
                  <a:cubicBezTo>
                    <a:pt x="296" y="234"/>
                    <a:pt x="297" y="234"/>
                    <a:pt x="297" y="233"/>
                  </a:cubicBezTo>
                  <a:cubicBezTo>
                    <a:pt x="297" y="232"/>
                    <a:pt x="297" y="232"/>
                    <a:pt x="296" y="232"/>
                  </a:cubicBezTo>
                  <a:cubicBezTo>
                    <a:pt x="295" y="232"/>
                    <a:pt x="293" y="232"/>
                    <a:pt x="290" y="232"/>
                  </a:cubicBezTo>
                  <a:cubicBezTo>
                    <a:pt x="289" y="232"/>
                    <a:pt x="288" y="233"/>
                    <a:pt x="287" y="233"/>
                  </a:cubicBezTo>
                  <a:cubicBezTo>
                    <a:pt x="286" y="233"/>
                    <a:pt x="284" y="232"/>
                    <a:pt x="281" y="232"/>
                  </a:cubicBezTo>
                  <a:cubicBezTo>
                    <a:pt x="280" y="232"/>
                    <a:pt x="279" y="232"/>
                    <a:pt x="278" y="232"/>
                  </a:cubicBezTo>
                  <a:cubicBezTo>
                    <a:pt x="277" y="232"/>
                    <a:pt x="277" y="232"/>
                    <a:pt x="277" y="233"/>
                  </a:cubicBezTo>
                  <a:cubicBezTo>
                    <a:pt x="277" y="234"/>
                    <a:pt x="277" y="234"/>
                    <a:pt x="278" y="234"/>
                  </a:cubicBezTo>
                  <a:cubicBezTo>
                    <a:pt x="279" y="234"/>
                    <a:pt x="280" y="234"/>
                    <a:pt x="281" y="235"/>
                  </a:cubicBezTo>
                  <a:cubicBezTo>
                    <a:pt x="281" y="235"/>
                    <a:pt x="282" y="236"/>
                    <a:pt x="282" y="237"/>
                  </a:cubicBezTo>
                  <a:cubicBezTo>
                    <a:pt x="282" y="239"/>
                    <a:pt x="278" y="243"/>
                    <a:pt x="271" y="250"/>
                  </a:cubicBezTo>
                  <a:cubicBezTo>
                    <a:pt x="265" y="254"/>
                    <a:pt x="265" y="254"/>
                    <a:pt x="265" y="254"/>
                  </a:cubicBezTo>
                  <a:cubicBezTo>
                    <a:pt x="262" y="258"/>
                    <a:pt x="262" y="258"/>
                    <a:pt x="262" y="258"/>
                  </a:cubicBezTo>
                  <a:cubicBezTo>
                    <a:pt x="261" y="259"/>
                    <a:pt x="260" y="259"/>
                    <a:pt x="260" y="259"/>
                  </a:cubicBezTo>
                  <a:cubicBezTo>
                    <a:pt x="259" y="259"/>
                    <a:pt x="259" y="258"/>
                    <a:pt x="259" y="257"/>
                  </a:cubicBezTo>
                  <a:cubicBezTo>
                    <a:pt x="259" y="243"/>
                    <a:pt x="259" y="243"/>
                    <a:pt x="259" y="243"/>
                  </a:cubicBezTo>
                  <a:cubicBezTo>
                    <a:pt x="259" y="242"/>
                    <a:pt x="259" y="242"/>
                    <a:pt x="259" y="242"/>
                  </a:cubicBezTo>
                  <a:close/>
                  <a:moveTo>
                    <a:pt x="328" y="239"/>
                  </a:moveTo>
                  <a:cubicBezTo>
                    <a:pt x="325" y="235"/>
                    <a:pt x="325" y="235"/>
                    <a:pt x="325" y="235"/>
                  </a:cubicBezTo>
                  <a:cubicBezTo>
                    <a:pt x="324" y="234"/>
                    <a:pt x="323" y="233"/>
                    <a:pt x="322" y="232"/>
                  </a:cubicBezTo>
                  <a:cubicBezTo>
                    <a:pt x="322" y="232"/>
                    <a:pt x="321" y="232"/>
                    <a:pt x="321" y="232"/>
                  </a:cubicBezTo>
                  <a:cubicBezTo>
                    <a:pt x="320" y="232"/>
                    <a:pt x="319" y="232"/>
                    <a:pt x="318" y="232"/>
                  </a:cubicBezTo>
                  <a:cubicBezTo>
                    <a:pt x="316" y="232"/>
                    <a:pt x="314" y="232"/>
                    <a:pt x="312" y="232"/>
                  </a:cubicBezTo>
                  <a:cubicBezTo>
                    <a:pt x="310" y="232"/>
                    <a:pt x="310" y="232"/>
                    <a:pt x="310" y="232"/>
                  </a:cubicBezTo>
                  <a:cubicBezTo>
                    <a:pt x="308" y="232"/>
                    <a:pt x="308" y="232"/>
                    <a:pt x="308" y="232"/>
                  </a:cubicBezTo>
                  <a:cubicBezTo>
                    <a:pt x="307" y="232"/>
                    <a:pt x="306" y="233"/>
                    <a:pt x="306" y="233"/>
                  </a:cubicBezTo>
                  <a:cubicBezTo>
                    <a:pt x="306" y="234"/>
                    <a:pt x="307" y="234"/>
                    <a:pt x="308" y="234"/>
                  </a:cubicBezTo>
                  <a:cubicBezTo>
                    <a:pt x="313" y="235"/>
                    <a:pt x="316" y="239"/>
                    <a:pt x="316" y="247"/>
                  </a:cubicBezTo>
                  <a:cubicBezTo>
                    <a:pt x="316" y="263"/>
                    <a:pt x="316" y="263"/>
                    <a:pt x="316" y="263"/>
                  </a:cubicBezTo>
                  <a:cubicBezTo>
                    <a:pt x="316" y="273"/>
                    <a:pt x="316" y="273"/>
                    <a:pt x="316" y="273"/>
                  </a:cubicBezTo>
                  <a:cubicBezTo>
                    <a:pt x="316" y="276"/>
                    <a:pt x="316" y="278"/>
                    <a:pt x="315" y="280"/>
                  </a:cubicBezTo>
                  <a:cubicBezTo>
                    <a:pt x="314" y="282"/>
                    <a:pt x="313" y="283"/>
                    <a:pt x="311" y="283"/>
                  </a:cubicBezTo>
                  <a:cubicBezTo>
                    <a:pt x="310" y="284"/>
                    <a:pt x="310" y="284"/>
                    <a:pt x="310" y="284"/>
                  </a:cubicBezTo>
                  <a:cubicBezTo>
                    <a:pt x="310" y="285"/>
                    <a:pt x="310" y="285"/>
                    <a:pt x="311" y="285"/>
                  </a:cubicBezTo>
                  <a:cubicBezTo>
                    <a:pt x="311" y="285"/>
                    <a:pt x="312" y="285"/>
                    <a:pt x="313" y="285"/>
                  </a:cubicBezTo>
                  <a:cubicBezTo>
                    <a:pt x="315" y="285"/>
                    <a:pt x="317" y="285"/>
                    <a:pt x="320" y="285"/>
                  </a:cubicBezTo>
                  <a:cubicBezTo>
                    <a:pt x="322" y="285"/>
                    <a:pt x="325" y="285"/>
                    <a:pt x="327" y="285"/>
                  </a:cubicBezTo>
                  <a:cubicBezTo>
                    <a:pt x="327" y="285"/>
                    <a:pt x="328" y="285"/>
                    <a:pt x="328" y="285"/>
                  </a:cubicBezTo>
                  <a:cubicBezTo>
                    <a:pt x="329" y="285"/>
                    <a:pt x="329" y="285"/>
                    <a:pt x="329" y="284"/>
                  </a:cubicBezTo>
                  <a:cubicBezTo>
                    <a:pt x="329" y="284"/>
                    <a:pt x="329" y="283"/>
                    <a:pt x="328" y="283"/>
                  </a:cubicBezTo>
                  <a:cubicBezTo>
                    <a:pt x="324" y="283"/>
                    <a:pt x="322" y="281"/>
                    <a:pt x="321" y="278"/>
                  </a:cubicBezTo>
                  <a:cubicBezTo>
                    <a:pt x="320" y="275"/>
                    <a:pt x="320" y="270"/>
                    <a:pt x="320" y="262"/>
                  </a:cubicBezTo>
                  <a:cubicBezTo>
                    <a:pt x="320" y="247"/>
                    <a:pt x="320" y="247"/>
                    <a:pt x="320" y="247"/>
                  </a:cubicBezTo>
                  <a:cubicBezTo>
                    <a:pt x="320" y="246"/>
                    <a:pt x="320" y="246"/>
                    <a:pt x="320" y="246"/>
                  </a:cubicBezTo>
                  <a:cubicBezTo>
                    <a:pt x="320" y="245"/>
                    <a:pt x="320" y="244"/>
                    <a:pt x="320" y="244"/>
                  </a:cubicBezTo>
                  <a:cubicBezTo>
                    <a:pt x="321" y="244"/>
                    <a:pt x="321" y="245"/>
                    <a:pt x="322" y="245"/>
                  </a:cubicBezTo>
                  <a:cubicBezTo>
                    <a:pt x="357" y="284"/>
                    <a:pt x="357" y="284"/>
                    <a:pt x="357" y="284"/>
                  </a:cubicBezTo>
                  <a:cubicBezTo>
                    <a:pt x="357" y="285"/>
                    <a:pt x="358" y="285"/>
                    <a:pt x="358" y="285"/>
                  </a:cubicBezTo>
                  <a:cubicBezTo>
                    <a:pt x="359" y="285"/>
                    <a:pt x="359" y="285"/>
                    <a:pt x="359" y="284"/>
                  </a:cubicBezTo>
                  <a:cubicBezTo>
                    <a:pt x="359" y="279"/>
                    <a:pt x="359" y="279"/>
                    <a:pt x="359" y="279"/>
                  </a:cubicBezTo>
                  <a:cubicBezTo>
                    <a:pt x="359" y="276"/>
                    <a:pt x="359" y="276"/>
                    <a:pt x="359" y="276"/>
                  </a:cubicBezTo>
                  <a:cubicBezTo>
                    <a:pt x="359" y="272"/>
                    <a:pt x="359" y="272"/>
                    <a:pt x="359" y="272"/>
                  </a:cubicBezTo>
                  <a:cubicBezTo>
                    <a:pt x="359" y="269"/>
                    <a:pt x="359" y="269"/>
                    <a:pt x="359" y="269"/>
                  </a:cubicBezTo>
                  <a:cubicBezTo>
                    <a:pt x="360" y="245"/>
                    <a:pt x="360" y="245"/>
                    <a:pt x="360" y="245"/>
                  </a:cubicBezTo>
                  <a:cubicBezTo>
                    <a:pt x="360" y="243"/>
                    <a:pt x="360" y="243"/>
                    <a:pt x="360" y="243"/>
                  </a:cubicBezTo>
                  <a:cubicBezTo>
                    <a:pt x="360" y="237"/>
                    <a:pt x="361" y="234"/>
                    <a:pt x="365" y="234"/>
                  </a:cubicBezTo>
                  <a:cubicBezTo>
                    <a:pt x="366" y="234"/>
                    <a:pt x="366" y="233"/>
                    <a:pt x="366" y="233"/>
                  </a:cubicBezTo>
                  <a:cubicBezTo>
                    <a:pt x="366" y="232"/>
                    <a:pt x="366" y="232"/>
                    <a:pt x="365" y="232"/>
                  </a:cubicBezTo>
                  <a:cubicBezTo>
                    <a:pt x="364" y="232"/>
                    <a:pt x="364" y="232"/>
                    <a:pt x="364" y="232"/>
                  </a:cubicBezTo>
                  <a:cubicBezTo>
                    <a:pt x="360" y="232"/>
                    <a:pt x="357" y="232"/>
                    <a:pt x="355" y="232"/>
                  </a:cubicBezTo>
                  <a:cubicBezTo>
                    <a:pt x="354" y="232"/>
                    <a:pt x="353" y="232"/>
                    <a:pt x="352" y="232"/>
                  </a:cubicBezTo>
                  <a:cubicBezTo>
                    <a:pt x="350" y="232"/>
                    <a:pt x="348" y="232"/>
                    <a:pt x="347" y="232"/>
                  </a:cubicBezTo>
                  <a:cubicBezTo>
                    <a:pt x="347" y="232"/>
                    <a:pt x="346" y="232"/>
                    <a:pt x="346" y="233"/>
                  </a:cubicBezTo>
                  <a:cubicBezTo>
                    <a:pt x="346" y="233"/>
                    <a:pt x="347" y="234"/>
                    <a:pt x="347" y="234"/>
                  </a:cubicBezTo>
                  <a:cubicBezTo>
                    <a:pt x="351" y="234"/>
                    <a:pt x="353" y="235"/>
                    <a:pt x="355" y="237"/>
                  </a:cubicBezTo>
                  <a:cubicBezTo>
                    <a:pt x="356" y="239"/>
                    <a:pt x="356" y="244"/>
                    <a:pt x="356" y="250"/>
                  </a:cubicBezTo>
                  <a:cubicBezTo>
                    <a:pt x="356" y="255"/>
                    <a:pt x="356" y="260"/>
                    <a:pt x="356" y="266"/>
                  </a:cubicBezTo>
                  <a:cubicBezTo>
                    <a:pt x="356" y="267"/>
                    <a:pt x="356" y="268"/>
                    <a:pt x="355" y="268"/>
                  </a:cubicBezTo>
                  <a:cubicBezTo>
                    <a:pt x="355" y="268"/>
                    <a:pt x="353" y="267"/>
                    <a:pt x="352" y="265"/>
                  </a:cubicBezTo>
                  <a:cubicBezTo>
                    <a:pt x="350" y="264"/>
                    <a:pt x="350" y="264"/>
                    <a:pt x="350" y="264"/>
                  </a:cubicBezTo>
                  <a:cubicBezTo>
                    <a:pt x="330" y="241"/>
                    <a:pt x="330" y="241"/>
                    <a:pt x="330" y="241"/>
                  </a:cubicBezTo>
                  <a:cubicBezTo>
                    <a:pt x="330" y="241"/>
                    <a:pt x="329" y="240"/>
                    <a:pt x="328" y="239"/>
                  </a:cubicBezTo>
                  <a:cubicBezTo>
                    <a:pt x="328" y="239"/>
                    <a:pt x="328" y="239"/>
                    <a:pt x="328" y="239"/>
                  </a:cubicBezTo>
                  <a:close/>
                  <a:moveTo>
                    <a:pt x="391" y="233"/>
                  </a:moveTo>
                  <a:cubicBezTo>
                    <a:pt x="387" y="235"/>
                    <a:pt x="384" y="237"/>
                    <a:pt x="381" y="240"/>
                  </a:cubicBezTo>
                  <a:cubicBezTo>
                    <a:pt x="379" y="242"/>
                    <a:pt x="378" y="245"/>
                    <a:pt x="376" y="249"/>
                  </a:cubicBezTo>
                  <a:cubicBezTo>
                    <a:pt x="375" y="252"/>
                    <a:pt x="374" y="256"/>
                    <a:pt x="374" y="259"/>
                  </a:cubicBezTo>
                  <a:cubicBezTo>
                    <a:pt x="374" y="267"/>
                    <a:pt x="377" y="274"/>
                    <a:pt x="382" y="279"/>
                  </a:cubicBezTo>
                  <a:cubicBezTo>
                    <a:pt x="387" y="284"/>
                    <a:pt x="394" y="286"/>
                    <a:pt x="402" y="286"/>
                  </a:cubicBezTo>
                  <a:cubicBezTo>
                    <a:pt x="411" y="286"/>
                    <a:pt x="418" y="283"/>
                    <a:pt x="423" y="278"/>
                  </a:cubicBezTo>
                  <a:cubicBezTo>
                    <a:pt x="428" y="272"/>
                    <a:pt x="430" y="265"/>
                    <a:pt x="430" y="256"/>
                  </a:cubicBezTo>
                  <a:cubicBezTo>
                    <a:pt x="430" y="249"/>
                    <a:pt x="428" y="243"/>
                    <a:pt x="423" y="238"/>
                  </a:cubicBezTo>
                  <a:cubicBezTo>
                    <a:pt x="418" y="233"/>
                    <a:pt x="411" y="231"/>
                    <a:pt x="403" y="231"/>
                  </a:cubicBezTo>
                  <a:cubicBezTo>
                    <a:pt x="399" y="231"/>
                    <a:pt x="395" y="232"/>
                    <a:pt x="391" y="233"/>
                  </a:cubicBezTo>
                  <a:close/>
                  <a:moveTo>
                    <a:pt x="413" y="239"/>
                  </a:moveTo>
                  <a:cubicBezTo>
                    <a:pt x="416" y="241"/>
                    <a:pt x="418" y="244"/>
                    <a:pt x="419" y="248"/>
                  </a:cubicBezTo>
                  <a:cubicBezTo>
                    <a:pt x="420" y="252"/>
                    <a:pt x="421" y="256"/>
                    <a:pt x="421" y="260"/>
                  </a:cubicBezTo>
                  <a:cubicBezTo>
                    <a:pt x="421" y="267"/>
                    <a:pt x="420" y="273"/>
                    <a:pt x="416" y="277"/>
                  </a:cubicBezTo>
                  <a:cubicBezTo>
                    <a:pt x="413" y="281"/>
                    <a:pt x="409" y="283"/>
                    <a:pt x="404" y="283"/>
                  </a:cubicBezTo>
                  <a:cubicBezTo>
                    <a:pt x="398" y="283"/>
                    <a:pt x="393" y="281"/>
                    <a:pt x="389" y="275"/>
                  </a:cubicBezTo>
                  <a:cubicBezTo>
                    <a:pt x="386" y="270"/>
                    <a:pt x="384" y="264"/>
                    <a:pt x="384" y="256"/>
                  </a:cubicBezTo>
                  <a:cubicBezTo>
                    <a:pt x="384" y="249"/>
                    <a:pt x="385" y="244"/>
                    <a:pt x="388" y="240"/>
                  </a:cubicBezTo>
                  <a:cubicBezTo>
                    <a:pt x="391" y="236"/>
                    <a:pt x="395" y="234"/>
                    <a:pt x="400" y="234"/>
                  </a:cubicBezTo>
                  <a:cubicBezTo>
                    <a:pt x="405" y="234"/>
                    <a:pt x="410" y="236"/>
                    <a:pt x="413" y="239"/>
                  </a:cubicBezTo>
                  <a:cubicBezTo>
                    <a:pt x="413" y="239"/>
                    <a:pt x="413" y="239"/>
                    <a:pt x="413" y="239"/>
                  </a:cubicBezTo>
                  <a:close/>
                  <a:moveTo>
                    <a:pt x="470" y="233"/>
                  </a:moveTo>
                  <a:cubicBezTo>
                    <a:pt x="470" y="234"/>
                    <a:pt x="471" y="234"/>
                    <a:pt x="472" y="234"/>
                  </a:cubicBezTo>
                  <a:cubicBezTo>
                    <a:pt x="473" y="234"/>
                    <a:pt x="473" y="234"/>
                    <a:pt x="473" y="234"/>
                  </a:cubicBezTo>
                  <a:cubicBezTo>
                    <a:pt x="476" y="235"/>
                    <a:pt x="477" y="236"/>
                    <a:pt x="477" y="237"/>
                  </a:cubicBezTo>
                  <a:cubicBezTo>
                    <a:pt x="477" y="238"/>
                    <a:pt x="476" y="239"/>
                    <a:pt x="476" y="240"/>
                  </a:cubicBezTo>
                  <a:cubicBezTo>
                    <a:pt x="475" y="241"/>
                    <a:pt x="474" y="243"/>
                    <a:pt x="472" y="245"/>
                  </a:cubicBezTo>
                  <a:cubicBezTo>
                    <a:pt x="468" y="250"/>
                    <a:pt x="468" y="250"/>
                    <a:pt x="468" y="250"/>
                  </a:cubicBezTo>
                  <a:cubicBezTo>
                    <a:pt x="466" y="252"/>
                    <a:pt x="466" y="252"/>
                    <a:pt x="466" y="252"/>
                  </a:cubicBezTo>
                  <a:cubicBezTo>
                    <a:pt x="466" y="252"/>
                    <a:pt x="465" y="253"/>
                    <a:pt x="465" y="253"/>
                  </a:cubicBezTo>
                  <a:cubicBezTo>
                    <a:pt x="465" y="253"/>
                    <a:pt x="464" y="252"/>
                    <a:pt x="463" y="251"/>
                  </a:cubicBezTo>
                  <a:cubicBezTo>
                    <a:pt x="460" y="247"/>
                    <a:pt x="460" y="247"/>
                    <a:pt x="460" y="247"/>
                  </a:cubicBezTo>
                  <a:cubicBezTo>
                    <a:pt x="458" y="243"/>
                    <a:pt x="458" y="243"/>
                    <a:pt x="458" y="243"/>
                  </a:cubicBezTo>
                  <a:cubicBezTo>
                    <a:pt x="456" y="240"/>
                    <a:pt x="455" y="238"/>
                    <a:pt x="455" y="237"/>
                  </a:cubicBezTo>
                  <a:cubicBezTo>
                    <a:pt x="455" y="236"/>
                    <a:pt x="455" y="235"/>
                    <a:pt x="456" y="235"/>
                  </a:cubicBezTo>
                  <a:cubicBezTo>
                    <a:pt x="456" y="234"/>
                    <a:pt x="457" y="234"/>
                    <a:pt x="458" y="234"/>
                  </a:cubicBezTo>
                  <a:cubicBezTo>
                    <a:pt x="459" y="234"/>
                    <a:pt x="459" y="233"/>
                    <a:pt x="459" y="233"/>
                  </a:cubicBezTo>
                  <a:cubicBezTo>
                    <a:pt x="459" y="232"/>
                    <a:pt x="459" y="232"/>
                    <a:pt x="458" y="232"/>
                  </a:cubicBezTo>
                  <a:cubicBezTo>
                    <a:pt x="458" y="232"/>
                    <a:pt x="457" y="232"/>
                    <a:pt x="456" y="232"/>
                  </a:cubicBezTo>
                  <a:cubicBezTo>
                    <a:pt x="452" y="232"/>
                    <a:pt x="452" y="232"/>
                    <a:pt x="452" y="232"/>
                  </a:cubicBezTo>
                  <a:cubicBezTo>
                    <a:pt x="451" y="232"/>
                    <a:pt x="449" y="232"/>
                    <a:pt x="447" y="232"/>
                  </a:cubicBezTo>
                  <a:cubicBezTo>
                    <a:pt x="445" y="232"/>
                    <a:pt x="442" y="232"/>
                    <a:pt x="438" y="232"/>
                  </a:cubicBezTo>
                  <a:cubicBezTo>
                    <a:pt x="437" y="232"/>
                    <a:pt x="436" y="232"/>
                    <a:pt x="436" y="232"/>
                  </a:cubicBezTo>
                  <a:cubicBezTo>
                    <a:pt x="435" y="232"/>
                    <a:pt x="434" y="232"/>
                    <a:pt x="434" y="233"/>
                  </a:cubicBezTo>
                  <a:cubicBezTo>
                    <a:pt x="434" y="234"/>
                    <a:pt x="435" y="234"/>
                    <a:pt x="436" y="234"/>
                  </a:cubicBezTo>
                  <a:cubicBezTo>
                    <a:pt x="438" y="235"/>
                    <a:pt x="440" y="236"/>
                    <a:pt x="442" y="237"/>
                  </a:cubicBezTo>
                  <a:cubicBezTo>
                    <a:pt x="443" y="239"/>
                    <a:pt x="446" y="243"/>
                    <a:pt x="451" y="249"/>
                  </a:cubicBezTo>
                  <a:cubicBezTo>
                    <a:pt x="453" y="252"/>
                    <a:pt x="454" y="254"/>
                    <a:pt x="456" y="256"/>
                  </a:cubicBezTo>
                  <a:cubicBezTo>
                    <a:pt x="458" y="258"/>
                    <a:pt x="458" y="260"/>
                    <a:pt x="458" y="260"/>
                  </a:cubicBezTo>
                  <a:cubicBezTo>
                    <a:pt x="458" y="261"/>
                    <a:pt x="458" y="262"/>
                    <a:pt x="456" y="264"/>
                  </a:cubicBezTo>
                  <a:cubicBezTo>
                    <a:pt x="454" y="265"/>
                    <a:pt x="452" y="268"/>
                    <a:pt x="449" y="271"/>
                  </a:cubicBezTo>
                  <a:cubicBezTo>
                    <a:pt x="446" y="275"/>
                    <a:pt x="443" y="278"/>
                    <a:pt x="441" y="280"/>
                  </a:cubicBezTo>
                  <a:cubicBezTo>
                    <a:pt x="439" y="282"/>
                    <a:pt x="437" y="283"/>
                    <a:pt x="435" y="283"/>
                  </a:cubicBezTo>
                  <a:cubicBezTo>
                    <a:pt x="435" y="283"/>
                    <a:pt x="434" y="284"/>
                    <a:pt x="434" y="284"/>
                  </a:cubicBezTo>
                  <a:cubicBezTo>
                    <a:pt x="434" y="284"/>
                    <a:pt x="434" y="285"/>
                    <a:pt x="435" y="285"/>
                  </a:cubicBezTo>
                  <a:cubicBezTo>
                    <a:pt x="436" y="285"/>
                    <a:pt x="436" y="285"/>
                    <a:pt x="436" y="285"/>
                  </a:cubicBezTo>
                  <a:cubicBezTo>
                    <a:pt x="437" y="285"/>
                    <a:pt x="437" y="285"/>
                    <a:pt x="437" y="285"/>
                  </a:cubicBezTo>
                  <a:cubicBezTo>
                    <a:pt x="441" y="285"/>
                    <a:pt x="441" y="285"/>
                    <a:pt x="441" y="285"/>
                  </a:cubicBezTo>
                  <a:cubicBezTo>
                    <a:pt x="442" y="285"/>
                    <a:pt x="443" y="285"/>
                    <a:pt x="444" y="285"/>
                  </a:cubicBezTo>
                  <a:cubicBezTo>
                    <a:pt x="447" y="285"/>
                    <a:pt x="451" y="285"/>
                    <a:pt x="454" y="285"/>
                  </a:cubicBezTo>
                  <a:cubicBezTo>
                    <a:pt x="454" y="285"/>
                    <a:pt x="455" y="285"/>
                    <a:pt x="455" y="285"/>
                  </a:cubicBezTo>
                  <a:cubicBezTo>
                    <a:pt x="456" y="285"/>
                    <a:pt x="456" y="285"/>
                    <a:pt x="456" y="284"/>
                  </a:cubicBezTo>
                  <a:cubicBezTo>
                    <a:pt x="456" y="284"/>
                    <a:pt x="456" y="283"/>
                    <a:pt x="455" y="283"/>
                  </a:cubicBezTo>
                  <a:cubicBezTo>
                    <a:pt x="451" y="283"/>
                    <a:pt x="449" y="282"/>
                    <a:pt x="449" y="280"/>
                  </a:cubicBezTo>
                  <a:cubicBezTo>
                    <a:pt x="449" y="278"/>
                    <a:pt x="452" y="273"/>
                    <a:pt x="458" y="267"/>
                  </a:cubicBezTo>
                  <a:cubicBezTo>
                    <a:pt x="458" y="266"/>
                    <a:pt x="459" y="265"/>
                    <a:pt x="460" y="264"/>
                  </a:cubicBezTo>
                  <a:cubicBezTo>
                    <a:pt x="460" y="263"/>
                    <a:pt x="461" y="263"/>
                    <a:pt x="461" y="263"/>
                  </a:cubicBezTo>
                  <a:cubicBezTo>
                    <a:pt x="461" y="263"/>
                    <a:pt x="461" y="263"/>
                    <a:pt x="462" y="264"/>
                  </a:cubicBezTo>
                  <a:cubicBezTo>
                    <a:pt x="464" y="266"/>
                    <a:pt x="464" y="266"/>
                    <a:pt x="464" y="266"/>
                  </a:cubicBezTo>
                  <a:cubicBezTo>
                    <a:pt x="467" y="271"/>
                    <a:pt x="469" y="274"/>
                    <a:pt x="470" y="276"/>
                  </a:cubicBezTo>
                  <a:cubicBezTo>
                    <a:pt x="472" y="278"/>
                    <a:pt x="472" y="279"/>
                    <a:pt x="472" y="280"/>
                  </a:cubicBezTo>
                  <a:cubicBezTo>
                    <a:pt x="472" y="282"/>
                    <a:pt x="471" y="283"/>
                    <a:pt x="469" y="283"/>
                  </a:cubicBezTo>
                  <a:cubicBezTo>
                    <a:pt x="468" y="283"/>
                    <a:pt x="468" y="283"/>
                    <a:pt x="468" y="284"/>
                  </a:cubicBezTo>
                  <a:cubicBezTo>
                    <a:pt x="468" y="285"/>
                    <a:pt x="468" y="285"/>
                    <a:pt x="469" y="285"/>
                  </a:cubicBezTo>
                  <a:cubicBezTo>
                    <a:pt x="470" y="285"/>
                    <a:pt x="471" y="285"/>
                    <a:pt x="472" y="285"/>
                  </a:cubicBezTo>
                  <a:cubicBezTo>
                    <a:pt x="476" y="285"/>
                    <a:pt x="476" y="285"/>
                    <a:pt x="476" y="285"/>
                  </a:cubicBezTo>
                  <a:cubicBezTo>
                    <a:pt x="478" y="285"/>
                    <a:pt x="479" y="285"/>
                    <a:pt x="480" y="285"/>
                  </a:cubicBezTo>
                  <a:cubicBezTo>
                    <a:pt x="482" y="285"/>
                    <a:pt x="484" y="285"/>
                    <a:pt x="486" y="285"/>
                  </a:cubicBezTo>
                  <a:cubicBezTo>
                    <a:pt x="491" y="285"/>
                    <a:pt x="491" y="285"/>
                    <a:pt x="491" y="285"/>
                  </a:cubicBezTo>
                  <a:cubicBezTo>
                    <a:pt x="492" y="285"/>
                    <a:pt x="492" y="285"/>
                    <a:pt x="493" y="285"/>
                  </a:cubicBezTo>
                  <a:cubicBezTo>
                    <a:pt x="493" y="285"/>
                    <a:pt x="494" y="285"/>
                    <a:pt x="494" y="284"/>
                  </a:cubicBezTo>
                  <a:cubicBezTo>
                    <a:pt x="494" y="284"/>
                    <a:pt x="493" y="283"/>
                    <a:pt x="493" y="283"/>
                  </a:cubicBezTo>
                  <a:cubicBezTo>
                    <a:pt x="490" y="283"/>
                    <a:pt x="487" y="282"/>
                    <a:pt x="485" y="280"/>
                  </a:cubicBezTo>
                  <a:cubicBezTo>
                    <a:pt x="483" y="277"/>
                    <a:pt x="479" y="272"/>
                    <a:pt x="475" y="266"/>
                  </a:cubicBezTo>
                  <a:cubicBezTo>
                    <a:pt x="472" y="263"/>
                    <a:pt x="470" y="260"/>
                    <a:pt x="470" y="259"/>
                  </a:cubicBezTo>
                  <a:cubicBezTo>
                    <a:pt x="468" y="257"/>
                    <a:pt x="467" y="256"/>
                    <a:pt x="467" y="256"/>
                  </a:cubicBezTo>
                  <a:cubicBezTo>
                    <a:pt x="467" y="255"/>
                    <a:pt x="468" y="254"/>
                    <a:pt x="469" y="253"/>
                  </a:cubicBezTo>
                  <a:cubicBezTo>
                    <a:pt x="469" y="253"/>
                    <a:pt x="471" y="251"/>
                    <a:pt x="474" y="247"/>
                  </a:cubicBezTo>
                  <a:cubicBezTo>
                    <a:pt x="478" y="242"/>
                    <a:pt x="482" y="238"/>
                    <a:pt x="485" y="236"/>
                  </a:cubicBezTo>
                  <a:cubicBezTo>
                    <a:pt x="486" y="235"/>
                    <a:pt x="488" y="234"/>
                    <a:pt x="490" y="234"/>
                  </a:cubicBezTo>
                  <a:cubicBezTo>
                    <a:pt x="491" y="234"/>
                    <a:pt x="492" y="233"/>
                    <a:pt x="492" y="233"/>
                  </a:cubicBezTo>
                  <a:cubicBezTo>
                    <a:pt x="492" y="232"/>
                    <a:pt x="491" y="232"/>
                    <a:pt x="491" y="232"/>
                  </a:cubicBezTo>
                  <a:cubicBezTo>
                    <a:pt x="490" y="232"/>
                    <a:pt x="489" y="232"/>
                    <a:pt x="488" y="232"/>
                  </a:cubicBezTo>
                  <a:cubicBezTo>
                    <a:pt x="483" y="232"/>
                    <a:pt x="483" y="232"/>
                    <a:pt x="483" y="232"/>
                  </a:cubicBezTo>
                  <a:cubicBezTo>
                    <a:pt x="482" y="232"/>
                    <a:pt x="481" y="232"/>
                    <a:pt x="480" y="232"/>
                  </a:cubicBezTo>
                  <a:cubicBezTo>
                    <a:pt x="478" y="232"/>
                    <a:pt x="476" y="232"/>
                    <a:pt x="473" y="232"/>
                  </a:cubicBezTo>
                  <a:cubicBezTo>
                    <a:pt x="472" y="232"/>
                    <a:pt x="472" y="232"/>
                    <a:pt x="472" y="232"/>
                  </a:cubicBezTo>
                  <a:cubicBezTo>
                    <a:pt x="471" y="232"/>
                    <a:pt x="470" y="232"/>
                    <a:pt x="470" y="233"/>
                  </a:cubicBezTo>
                  <a:cubicBezTo>
                    <a:pt x="470" y="233"/>
                    <a:pt x="470" y="233"/>
                    <a:pt x="470" y="233"/>
                  </a:cubicBezTo>
                  <a:close/>
                  <a:moveTo>
                    <a:pt x="517" y="237"/>
                  </a:moveTo>
                  <a:cubicBezTo>
                    <a:pt x="517" y="235"/>
                    <a:pt x="518" y="234"/>
                    <a:pt x="520" y="234"/>
                  </a:cubicBezTo>
                  <a:cubicBezTo>
                    <a:pt x="521" y="234"/>
                    <a:pt x="522" y="233"/>
                    <a:pt x="522" y="233"/>
                  </a:cubicBezTo>
                  <a:cubicBezTo>
                    <a:pt x="522" y="232"/>
                    <a:pt x="521" y="232"/>
                    <a:pt x="521" y="232"/>
                  </a:cubicBezTo>
                  <a:cubicBezTo>
                    <a:pt x="520" y="232"/>
                    <a:pt x="519" y="232"/>
                    <a:pt x="517" y="232"/>
                  </a:cubicBezTo>
                  <a:cubicBezTo>
                    <a:pt x="513" y="232"/>
                    <a:pt x="513" y="232"/>
                    <a:pt x="513" y="232"/>
                  </a:cubicBezTo>
                  <a:cubicBezTo>
                    <a:pt x="507" y="232"/>
                    <a:pt x="507" y="232"/>
                    <a:pt x="507" y="232"/>
                  </a:cubicBezTo>
                  <a:cubicBezTo>
                    <a:pt x="505" y="232"/>
                    <a:pt x="503" y="232"/>
                    <a:pt x="502" y="232"/>
                  </a:cubicBezTo>
                  <a:cubicBezTo>
                    <a:pt x="502" y="232"/>
                    <a:pt x="501" y="232"/>
                    <a:pt x="501" y="232"/>
                  </a:cubicBezTo>
                  <a:cubicBezTo>
                    <a:pt x="500" y="232"/>
                    <a:pt x="500" y="232"/>
                    <a:pt x="500" y="233"/>
                  </a:cubicBezTo>
                  <a:cubicBezTo>
                    <a:pt x="500" y="233"/>
                    <a:pt x="500" y="234"/>
                    <a:pt x="501" y="234"/>
                  </a:cubicBezTo>
                  <a:cubicBezTo>
                    <a:pt x="503" y="234"/>
                    <a:pt x="505" y="235"/>
                    <a:pt x="506" y="237"/>
                  </a:cubicBezTo>
                  <a:cubicBezTo>
                    <a:pt x="507" y="238"/>
                    <a:pt x="508" y="241"/>
                    <a:pt x="510" y="246"/>
                  </a:cubicBezTo>
                  <a:cubicBezTo>
                    <a:pt x="511" y="250"/>
                    <a:pt x="513" y="255"/>
                    <a:pt x="516" y="260"/>
                  </a:cubicBezTo>
                  <a:cubicBezTo>
                    <a:pt x="525" y="281"/>
                    <a:pt x="525" y="281"/>
                    <a:pt x="525" y="281"/>
                  </a:cubicBezTo>
                  <a:cubicBezTo>
                    <a:pt x="526" y="283"/>
                    <a:pt x="526" y="283"/>
                    <a:pt x="526" y="283"/>
                  </a:cubicBezTo>
                  <a:cubicBezTo>
                    <a:pt x="527" y="285"/>
                    <a:pt x="527" y="285"/>
                    <a:pt x="527" y="285"/>
                  </a:cubicBezTo>
                  <a:cubicBezTo>
                    <a:pt x="527" y="286"/>
                    <a:pt x="527" y="286"/>
                    <a:pt x="528" y="286"/>
                  </a:cubicBezTo>
                  <a:cubicBezTo>
                    <a:pt x="529" y="286"/>
                    <a:pt x="529" y="285"/>
                    <a:pt x="530" y="284"/>
                  </a:cubicBezTo>
                  <a:cubicBezTo>
                    <a:pt x="530" y="284"/>
                    <a:pt x="531" y="282"/>
                    <a:pt x="532" y="279"/>
                  </a:cubicBezTo>
                  <a:cubicBezTo>
                    <a:pt x="532" y="279"/>
                    <a:pt x="533" y="276"/>
                    <a:pt x="536" y="272"/>
                  </a:cubicBezTo>
                  <a:cubicBezTo>
                    <a:pt x="542" y="257"/>
                    <a:pt x="542" y="257"/>
                    <a:pt x="542" y="257"/>
                  </a:cubicBezTo>
                  <a:cubicBezTo>
                    <a:pt x="548" y="244"/>
                    <a:pt x="548" y="244"/>
                    <a:pt x="548" y="244"/>
                  </a:cubicBezTo>
                  <a:cubicBezTo>
                    <a:pt x="550" y="240"/>
                    <a:pt x="551" y="237"/>
                    <a:pt x="552" y="236"/>
                  </a:cubicBezTo>
                  <a:cubicBezTo>
                    <a:pt x="553" y="235"/>
                    <a:pt x="554" y="234"/>
                    <a:pt x="556" y="234"/>
                  </a:cubicBezTo>
                  <a:cubicBezTo>
                    <a:pt x="556" y="233"/>
                    <a:pt x="557" y="233"/>
                    <a:pt x="557" y="233"/>
                  </a:cubicBezTo>
                  <a:cubicBezTo>
                    <a:pt x="557" y="232"/>
                    <a:pt x="557" y="232"/>
                    <a:pt x="556" y="232"/>
                  </a:cubicBezTo>
                  <a:cubicBezTo>
                    <a:pt x="556" y="232"/>
                    <a:pt x="555" y="232"/>
                    <a:pt x="555" y="232"/>
                  </a:cubicBezTo>
                  <a:cubicBezTo>
                    <a:pt x="553" y="232"/>
                    <a:pt x="551" y="232"/>
                    <a:pt x="548" y="232"/>
                  </a:cubicBezTo>
                  <a:cubicBezTo>
                    <a:pt x="548" y="232"/>
                    <a:pt x="546" y="232"/>
                    <a:pt x="545" y="232"/>
                  </a:cubicBezTo>
                  <a:cubicBezTo>
                    <a:pt x="540" y="232"/>
                    <a:pt x="540" y="232"/>
                    <a:pt x="540" y="232"/>
                  </a:cubicBezTo>
                  <a:cubicBezTo>
                    <a:pt x="539" y="232"/>
                    <a:pt x="539" y="232"/>
                    <a:pt x="538" y="232"/>
                  </a:cubicBezTo>
                  <a:cubicBezTo>
                    <a:pt x="538" y="232"/>
                    <a:pt x="537" y="232"/>
                    <a:pt x="537" y="233"/>
                  </a:cubicBezTo>
                  <a:cubicBezTo>
                    <a:pt x="537" y="233"/>
                    <a:pt x="538" y="234"/>
                    <a:pt x="539" y="234"/>
                  </a:cubicBezTo>
                  <a:cubicBezTo>
                    <a:pt x="541" y="234"/>
                    <a:pt x="542" y="235"/>
                    <a:pt x="543" y="236"/>
                  </a:cubicBezTo>
                  <a:cubicBezTo>
                    <a:pt x="545" y="237"/>
                    <a:pt x="545" y="238"/>
                    <a:pt x="545" y="240"/>
                  </a:cubicBezTo>
                  <a:cubicBezTo>
                    <a:pt x="545" y="242"/>
                    <a:pt x="544" y="247"/>
                    <a:pt x="541" y="253"/>
                  </a:cubicBezTo>
                  <a:cubicBezTo>
                    <a:pt x="532" y="273"/>
                    <a:pt x="532" y="273"/>
                    <a:pt x="532" y="273"/>
                  </a:cubicBezTo>
                  <a:cubicBezTo>
                    <a:pt x="532" y="273"/>
                    <a:pt x="531" y="274"/>
                    <a:pt x="531" y="274"/>
                  </a:cubicBezTo>
                  <a:cubicBezTo>
                    <a:pt x="531" y="274"/>
                    <a:pt x="531" y="273"/>
                    <a:pt x="530" y="272"/>
                  </a:cubicBezTo>
                  <a:cubicBezTo>
                    <a:pt x="522" y="251"/>
                    <a:pt x="522" y="251"/>
                    <a:pt x="522" y="251"/>
                  </a:cubicBezTo>
                  <a:cubicBezTo>
                    <a:pt x="519" y="244"/>
                    <a:pt x="517" y="240"/>
                    <a:pt x="517" y="237"/>
                  </a:cubicBezTo>
                  <a:cubicBezTo>
                    <a:pt x="517" y="237"/>
                    <a:pt x="517" y="237"/>
                    <a:pt x="517" y="237"/>
                  </a:cubicBezTo>
                  <a:close/>
                  <a:moveTo>
                    <a:pt x="583" y="240"/>
                  </a:moveTo>
                  <a:cubicBezTo>
                    <a:pt x="583" y="238"/>
                    <a:pt x="583" y="236"/>
                    <a:pt x="583" y="236"/>
                  </a:cubicBezTo>
                  <a:cubicBezTo>
                    <a:pt x="584" y="235"/>
                    <a:pt x="585" y="234"/>
                    <a:pt x="587" y="234"/>
                  </a:cubicBezTo>
                  <a:cubicBezTo>
                    <a:pt x="587" y="234"/>
                    <a:pt x="588" y="234"/>
                    <a:pt x="588" y="234"/>
                  </a:cubicBezTo>
                  <a:cubicBezTo>
                    <a:pt x="588" y="234"/>
                    <a:pt x="588" y="233"/>
                    <a:pt x="588" y="233"/>
                  </a:cubicBezTo>
                  <a:cubicBezTo>
                    <a:pt x="588" y="232"/>
                    <a:pt x="588" y="232"/>
                    <a:pt x="587" y="232"/>
                  </a:cubicBezTo>
                  <a:cubicBezTo>
                    <a:pt x="585" y="232"/>
                    <a:pt x="583" y="232"/>
                    <a:pt x="581" y="232"/>
                  </a:cubicBezTo>
                  <a:cubicBezTo>
                    <a:pt x="578" y="232"/>
                    <a:pt x="578" y="232"/>
                    <a:pt x="578" y="232"/>
                  </a:cubicBezTo>
                  <a:cubicBezTo>
                    <a:pt x="576" y="233"/>
                    <a:pt x="574" y="233"/>
                    <a:pt x="572" y="233"/>
                  </a:cubicBezTo>
                  <a:cubicBezTo>
                    <a:pt x="570" y="233"/>
                    <a:pt x="569" y="232"/>
                    <a:pt x="568" y="232"/>
                  </a:cubicBezTo>
                  <a:cubicBezTo>
                    <a:pt x="567" y="232"/>
                    <a:pt x="566" y="232"/>
                    <a:pt x="566" y="232"/>
                  </a:cubicBezTo>
                  <a:cubicBezTo>
                    <a:pt x="565" y="232"/>
                    <a:pt x="565" y="232"/>
                    <a:pt x="565" y="233"/>
                  </a:cubicBezTo>
                  <a:cubicBezTo>
                    <a:pt x="565" y="234"/>
                    <a:pt x="565" y="234"/>
                    <a:pt x="565" y="234"/>
                  </a:cubicBezTo>
                  <a:cubicBezTo>
                    <a:pt x="566" y="234"/>
                    <a:pt x="567" y="234"/>
                    <a:pt x="568" y="235"/>
                  </a:cubicBezTo>
                  <a:cubicBezTo>
                    <a:pt x="570" y="235"/>
                    <a:pt x="572" y="236"/>
                    <a:pt x="572" y="237"/>
                  </a:cubicBezTo>
                  <a:cubicBezTo>
                    <a:pt x="573" y="238"/>
                    <a:pt x="574" y="239"/>
                    <a:pt x="574" y="242"/>
                  </a:cubicBezTo>
                  <a:cubicBezTo>
                    <a:pt x="574" y="273"/>
                    <a:pt x="574" y="273"/>
                    <a:pt x="574" y="273"/>
                  </a:cubicBezTo>
                  <a:cubicBezTo>
                    <a:pt x="574" y="276"/>
                    <a:pt x="574" y="276"/>
                    <a:pt x="574" y="276"/>
                  </a:cubicBezTo>
                  <a:cubicBezTo>
                    <a:pt x="574" y="278"/>
                    <a:pt x="573" y="280"/>
                    <a:pt x="573" y="281"/>
                  </a:cubicBezTo>
                  <a:cubicBezTo>
                    <a:pt x="572" y="282"/>
                    <a:pt x="571" y="283"/>
                    <a:pt x="569" y="283"/>
                  </a:cubicBezTo>
                  <a:cubicBezTo>
                    <a:pt x="568" y="284"/>
                    <a:pt x="568" y="284"/>
                    <a:pt x="568" y="284"/>
                  </a:cubicBezTo>
                  <a:cubicBezTo>
                    <a:pt x="568" y="284"/>
                    <a:pt x="568" y="284"/>
                    <a:pt x="568" y="284"/>
                  </a:cubicBezTo>
                  <a:cubicBezTo>
                    <a:pt x="568" y="285"/>
                    <a:pt x="568" y="285"/>
                    <a:pt x="569" y="285"/>
                  </a:cubicBezTo>
                  <a:cubicBezTo>
                    <a:pt x="570" y="285"/>
                    <a:pt x="571" y="285"/>
                    <a:pt x="572" y="285"/>
                  </a:cubicBezTo>
                  <a:cubicBezTo>
                    <a:pt x="573" y="285"/>
                    <a:pt x="575" y="284"/>
                    <a:pt x="578" y="284"/>
                  </a:cubicBezTo>
                  <a:cubicBezTo>
                    <a:pt x="580" y="284"/>
                    <a:pt x="583" y="285"/>
                    <a:pt x="586" y="285"/>
                  </a:cubicBezTo>
                  <a:cubicBezTo>
                    <a:pt x="587" y="285"/>
                    <a:pt x="588" y="285"/>
                    <a:pt x="589" y="285"/>
                  </a:cubicBezTo>
                  <a:cubicBezTo>
                    <a:pt x="591" y="285"/>
                    <a:pt x="592" y="285"/>
                    <a:pt x="592" y="284"/>
                  </a:cubicBezTo>
                  <a:cubicBezTo>
                    <a:pt x="592" y="283"/>
                    <a:pt x="591" y="283"/>
                    <a:pt x="590" y="283"/>
                  </a:cubicBezTo>
                  <a:cubicBezTo>
                    <a:pt x="588" y="283"/>
                    <a:pt x="586" y="282"/>
                    <a:pt x="585" y="281"/>
                  </a:cubicBezTo>
                  <a:cubicBezTo>
                    <a:pt x="584" y="280"/>
                    <a:pt x="583" y="279"/>
                    <a:pt x="583" y="277"/>
                  </a:cubicBezTo>
                  <a:cubicBezTo>
                    <a:pt x="583" y="273"/>
                    <a:pt x="583" y="273"/>
                    <a:pt x="583" y="273"/>
                  </a:cubicBezTo>
                  <a:cubicBezTo>
                    <a:pt x="583" y="240"/>
                    <a:pt x="583" y="240"/>
                    <a:pt x="583" y="240"/>
                  </a:cubicBezTo>
                  <a:close/>
                  <a:moveTo>
                    <a:pt x="616" y="239"/>
                  </a:moveTo>
                  <a:cubicBezTo>
                    <a:pt x="616" y="236"/>
                    <a:pt x="618" y="234"/>
                    <a:pt x="620" y="234"/>
                  </a:cubicBezTo>
                  <a:cubicBezTo>
                    <a:pt x="621" y="234"/>
                    <a:pt x="622" y="234"/>
                    <a:pt x="622" y="233"/>
                  </a:cubicBezTo>
                  <a:cubicBezTo>
                    <a:pt x="622" y="232"/>
                    <a:pt x="621" y="232"/>
                    <a:pt x="620" y="232"/>
                  </a:cubicBezTo>
                  <a:cubicBezTo>
                    <a:pt x="618" y="232"/>
                    <a:pt x="616" y="232"/>
                    <a:pt x="614" y="232"/>
                  </a:cubicBezTo>
                  <a:cubicBezTo>
                    <a:pt x="611" y="232"/>
                    <a:pt x="609" y="233"/>
                    <a:pt x="608" y="233"/>
                  </a:cubicBezTo>
                  <a:cubicBezTo>
                    <a:pt x="607" y="233"/>
                    <a:pt x="606" y="233"/>
                    <a:pt x="604" y="232"/>
                  </a:cubicBezTo>
                  <a:cubicBezTo>
                    <a:pt x="602" y="232"/>
                    <a:pt x="602" y="232"/>
                    <a:pt x="602" y="232"/>
                  </a:cubicBezTo>
                  <a:cubicBezTo>
                    <a:pt x="602" y="232"/>
                    <a:pt x="601" y="232"/>
                    <a:pt x="601" y="232"/>
                  </a:cubicBezTo>
                  <a:cubicBezTo>
                    <a:pt x="600" y="232"/>
                    <a:pt x="600" y="232"/>
                    <a:pt x="600" y="232"/>
                  </a:cubicBezTo>
                  <a:cubicBezTo>
                    <a:pt x="599" y="232"/>
                    <a:pt x="599" y="232"/>
                    <a:pt x="599" y="233"/>
                  </a:cubicBezTo>
                  <a:cubicBezTo>
                    <a:pt x="599" y="234"/>
                    <a:pt x="599" y="234"/>
                    <a:pt x="600" y="234"/>
                  </a:cubicBezTo>
                  <a:cubicBezTo>
                    <a:pt x="602" y="235"/>
                    <a:pt x="602" y="235"/>
                    <a:pt x="602" y="235"/>
                  </a:cubicBezTo>
                  <a:cubicBezTo>
                    <a:pt x="606" y="235"/>
                    <a:pt x="608" y="238"/>
                    <a:pt x="608" y="242"/>
                  </a:cubicBezTo>
                  <a:cubicBezTo>
                    <a:pt x="608" y="274"/>
                    <a:pt x="608" y="274"/>
                    <a:pt x="608" y="274"/>
                  </a:cubicBezTo>
                  <a:cubicBezTo>
                    <a:pt x="608" y="277"/>
                    <a:pt x="607" y="279"/>
                    <a:pt x="607" y="280"/>
                  </a:cubicBezTo>
                  <a:cubicBezTo>
                    <a:pt x="606" y="282"/>
                    <a:pt x="605" y="283"/>
                    <a:pt x="603" y="283"/>
                  </a:cubicBezTo>
                  <a:cubicBezTo>
                    <a:pt x="603" y="283"/>
                    <a:pt x="602" y="284"/>
                    <a:pt x="602" y="284"/>
                  </a:cubicBezTo>
                  <a:cubicBezTo>
                    <a:pt x="602" y="285"/>
                    <a:pt x="603" y="285"/>
                    <a:pt x="603" y="285"/>
                  </a:cubicBezTo>
                  <a:cubicBezTo>
                    <a:pt x="604" y="285"/>
                    <a:pt x="604" y="285"/>
                    <a:pt x="605" y="285"/>
                  </a:cubicBezTo>
                  <a:cubicBezTo>
                    <a:pt x="609" y="285"/>
                    <a:pt x="612" y="284"/>
                    <a:pt x="615" y="284"/>
                  </a:cubicBezTo>
                  <a:cubicBezTo>
                    <a:pt x="617" y="284"/>
                    <a:pt x="619" y="284"/>
                    <a:pt x="620" y="285"/>
                  </a:cubicBezTo>
                  <a:cubicBezTo>
                    <a:pt x="624" y="285"/>
                    <a:pt x="624" y="285"/>
                    <a:pt x="624" y="285"/>
                  </a:cubicBezTo>
                  <a:cubicBezTo>
                    <a:pt x="627" y="285"/>
                    <a:pt x="628" y="285"/>
                    <a:pt x="629" y="285"/>
                  </a:cubicBezTo>
                  <a:cubicBezTo>
                    <a:pt x="631" y="285"/>
                    <a:pt x="632" y="285"/>
                    <a:pt x="633" y="285"/>
                  </a:cubicBezTo>
                  <a:cubicBezTo>
                    <a:pt x="636" y="285"/>
                    <a:pt x="638" y="284"/>
                    <a:pt x="640" y="282"/>
                  </a:cubicBezTo>
                  <a:cubicBezTo>
                    <a:pt x="642" y="279"/>
                    <a:pt x="643" y="276"/>
                    <a:pt x="643" y="273"/>
                  </a:cubicBezTo>
                  <a:cubicBezTo>
                    <a:pt x="643" y="272"/>
                    <a:pt x="643" y="271"/>
                    <a:pt x="643" y="271"/>
                  </a:cubicBezTo>
                  <a:cubicBezTo>
                    <a:pt x="642" y="271"/>
                    <a:pt x="642" y="272"/>
                    <a:pt x="641" y="274"/>
                  </a:cubicBezTo>
                  <a:cubicBezTo>
                    <a:pt x="637" y="279"/>
                    <a:pt x="631" y="281"/>
                    <a:pt x="622" y="281"/>
                  </a:cubicBezTo>
                  <a:cubicBezTo>
                    <a:pt x="620" y="281"/>
                    <a:pt x="619" y="281"/>
                    <a:pt x="618" y="281"/>
                  </a:cubicBezTo>
                  <a:cubicBezTo>
                    <a:pt x="617" y="280"/>
                    <a:pt x="616" y="278"/>
                    <a:pt x="616" y="273"/>
                  </a:cubicBezTo>
                  <a:cubicBezTo>
                    <a:pt x="616" y="239"/>
                    <a:pt x="616" y="239"/>
                    <a:pt x="616" y="239"/>
                  </a:cubicBezTo>
                  <a:close/>
                  <a:moveTo>
                    <a:pt x="666" y="239"/>
                  </a:moveTo>
                  <a:cubicBezTo>
                    <a:pt x="666" y="236"/>
                    <a:pt x="667" y="234"/>
                    <a:pt x="670" y="234"/>
                  </a:cubicBezTo>
                  <a:cubicBezTo>
                    <a:pt x="671" y="234"/>
                    <a:pt x="671" y="234"/>
                    <a:pt x="671" y="233"/>
                  </a:cubicBezTo>
                  <a:cubicBezTo>
                    <a:pt x="671" y="232"/>
                    <a:pt x="671" y="232"/>
                    <a:pt x="669" y="232"/>
                  </a:cubicBezTo>
                  <a:cubicBezTo>
                    <a:pt x="667" y="232"/>
                    <a:pt x="665" y="232"/>
                    <a:pt x="663" y="232"/>
                  </a:cubicBezTo>
                  <a:cubicBezTo>
                    <a:pt x="660" y="232"/>
                    <a:pt x="658" y="233"/>
                    <a:pt x="657" y="233"/>
                  </a:cubicBezTo>
                  <a:cubicBezTo>
                    <a:pt x="656" y="233"/>
                    <a:pt x="655" y="233"/>
                    <a:pt x="653" y="232"/>
                  </a:cubicBezTo>
                  <a:cubicBezTo>
                    <a:pt x="652" y="232"/>
                    <a:pt x="652" y="232"/>
                    <a:pt x="652" y="232"/>
                  </a:cubicBezTo>
                  <a:cubicBezTo>
                    <a:pt x="651" y="232"/>
                    <a:pt x="651" y="232"/>
                    <a:pt x="650" y="232"/>
                  </a:cubicBezTo>
                  <a:cubicBezTo>
                    <a:pt x="650" y="232"/>
                    <a:pt x="649" y="232"/>
                    <a:pt x="649" y="232"/>
                  </a:cubicBezTo>
                  <a:cubicBezTo>
                    <a:pt x="648" y="232"/>
                    <a:pt x="648" y="232"/>
                    <a:pt x="648" y="233"/>
                  </a:cubicBezTo>
                  <a:cubicBezTo>
                    <a:pt x="648" y="234"/>
                    <a:pt x="649" y="234"/>
                    <a:pt x="649" y="234"/>
                  </a:cubicBezTo>
                  <a:cubicBezTo>
                    <a:pt x="652" y="235"/>
                    <a:pt x="652" y="235"/>
                    <a:pt x="652" y="235"/>
                  </a:cubicBezTo>
                  <a:cubicBezTo>
                    <a:pt x="655" y="235"/>
                    <a:pt x="657" y="238"/>
                    <a:pt x="657" y="242"/>
                  </a:cubicBezTo>
                  <a:cubicBezTo>
                    <a:pt x="657" y="274"/>
                    <a:pt x="657" y="274"/>
                    <a:pt x="657" y="274"/>
                  </a:cubicBezTo>
                  <a:cubicBezTo>
                    <a:pt x="657" y="277"/>
                    <a:pt x="657" y="279"/>
                    <a:pt x="656" y="280"/>
                  </a:cubicBezTo>
                  <a:cubicBezTo>
                    <a:pt x="655" y="282"/>
                    <a:pt x="654" y="283"/>
                    <a:pt x="653" y="283"/>
                  </a:cubicBezTo>
                  <a:cubicBezTo>
                    <a:pt x="652" y="283"/>
                    <a:pt x="652" y="284"/>
                    <a:pt x="652" y="284"/>
                  </a:cubicBezTo>
                  <a:cubicBezTo>
                    <a:pt x="652" y="285"/>
                    <a:pt x="652" y="285"/>
                    <a:pt x="653" y="285"/>
                  </a:cubicBezTo>
                  <a:cubicBezTo>
                    <a:pt x="653" y="285"/>
                    <a:pt x="654" y="285"/>
                    <a:pt x="655" y="285"/>
                  </a:cubicBezTo>
                  <a:cubicBezTo>
                    <a:pt x="658" y="285"/>
                    <a:pt x="662" y="284"/>
                    <a:pt x="664" y="284"/>
                  </a:cubicBezTo>
                  <a:cubicBezTo>
                    <a:pt x="666" y="284"/>
                    <a:pt x="668" y="284"/>
                    <a:pt x="669" y="285"/>
                  </a:cubicBezTo>
                  <a:cubicBezTo>
                    <a:pt x="674" y="285"/>
                    <a:pt x="674" y="285"/>
                    <a:pt x="674" y="285"/>
                  </a:cubicBezTo>
                  <a:cubicBezTo>
                    <a:pt x="676" y="285"/>
                    <a:pt x="678" y="285"/>
                    <a:pt x="678" y="285"/>
                  </a:cubicBezTo>
                  <a:cubicBezTo>
                    <a:pt x="680" y="285"/>
                    <a:pt x="681" y="285"/>
                    <a:pt x="682" y="285"/>
                  </a:cubicBezTo>
                  <a:cubicBezTo>
                    <a:pt x="685" y="285"/>
                    <a:pt x="688" y="284"/>
                    <a:pt x="690" y="282"/>
                  </a:cubicBezTo>
                  <a:cubicBezTo>
                    <a:pt x="692" y="279"/>
                    <a:pt x="693" y="276"/>
                    <a:pt x="693" y="273"/>
                  </a:cubicBezTo>
                  <a:cubicBezTo>
                    <a:pt x="693" y="272"/>
                    <a:pt x="693" y="271"/>
                    <a:pt x="692" y="271"/>
                  </a:cubicBezTo>
                  <a:cubicBezTo>
                    <a:pt x="692" y="271"/>
                    <a:pt x="691" y="272"/>
                    <a:pt x="690" y="274"/>
                  </a:cubicBezTo>
                  <a:cubicBezTo>
                    <a:pt x="686" y="279"/>
                    <a:pt x="680" y="281"/>
                    <a:pt x="671" y="281"/>
                  </a:cubicBezTo>
                  <a:cubicBezTo>
                    <a:pt x="669" y="281"/>
                    <a:pt x="668" y="281"/>
                    <a:pt x="668" y="281"/>
                  </a:cubicBezTo>
                  <a:cubicBezTo>
                    <a:pt x="666" y="280"/>
                    <a:pt x="666" y="278"/>
                    <a:pt x="666" y="273"/>
                  </a:cubicBezTo>
                  <a:cubicBezTo>
                    <a:pt x="666" y="239"/>
                    <a:pt x="666" y="239"/>
                    <a:pt x="666" y="239"/>
                  </a:cubicBezTo>
                  <a:close/>
                  <a:moveTo>
                    <a:pt x="715" y="239"/>
                  </a:moveTo>
                  <a:cubicBezTo>
                    <a:pt x="715" y="237"/>
                    <a:pt x="716" y="236"/>
                    <a:pt x="717" y="235"/>
                  </a:cubicBezTo>
                  <a:cubicBezTo>
                    <a:pt x="720" y="235"/>
                    <a:pt x="720" y="235"/>
                    <a:pt x="720" y="235"/>
                  </a:cubicBezTo>
                  <a:cubicBezTo>
                    <a:pt x="725" y="235"/>
                    <a:pt x="725" y="235"/>
                    <a:pt x="725" y="235"/>
                  </a:cubicBezTo>
                  <a:cubicBezTo>
                    <a:pt x="729" y="235"/>
                    <a:pt x="732" y="236"/>
                    <a:pt x="734" y="237"/>
                  </a:cubicBezTo>
                  <a:cubicBezTo>
                    <a:pt x="735" y="238"/>
                    <a:pt x="736" y="240"/>
                    <a:pt x="736" y="242"/>
                  </a:cubicBezTo>
                  <a:cubicBezTo>
                    <a:pt x="736" y="244"/>
                    <a:pt x="737" y="244"/>
                    <a:pt x="737" y="244"/>
                  </a:cubicBezTo>
                  <a:cubicBezTo>
                    <a:pt x="738" y="244"/>
                    <a:pt x="739" y="243"/>
                    <a:pt x="739" y="241"/>
                  </a:cubicBezTo>
                  <a:cubicBezTo>
                    <a:pt x="739" y="240"/>
                    <a:pt x="739" y="239"/>
                    <a:pt x="738" y="236"/>
                  </a:cubicBezTo>
                  <a:cubicBezTo>
                    <a:pt x="738" y="235"/>
                    <a:pt x="738" y="234"/>
                    <a:pt x="738" y="233"/>
                  </a:cubicBezTo>
                  <a:cubicBezTo>
                    <a:pt x="738" y="232"/>
                    <a:pt x="738" y="232"/>
                    <a:pt x="737" y="232"/>
                  </a:cubicBezTo>
                  <a:cubicBezTo>
                    <a:pt x="737" y="232"/>
                    <a:pt x="737" y="232"/>
                    <a:pt x="736" y="232"/>
                  </a:cubicBezTo>
                  <a:cubicBezTo>
                    <a:pt x="735" y="232"/>
                    <a:pt x="729" y="232"/>
                    <a:pt x="721" y="232"/>
                  </a:cubicBezTo>
                  <a:cubicBezTo>
                    <a:pt x="706" y="232"/>
                    <a:pt x="706" y="232"/>
                    <a:pt x="706" y="232"/>
                  </a:cubicBezTo>
                  <a:cubicBezTo>
                    <a:pt x="702" y="232"/>
                    <a:pt x="702" y="232"/>
                    <a:pt x="702" y="232"/>
                  </a:cubicBezTo>
                  <a:cubicBezTo>
                    <a:pt x="701" y="232"/>
                    <a:pt x="701" y="232"/>
                    <a:pt x="700" y="232"/>
                  </a:cubicBezTo>
                  <a:cubicBezTo>
                    <a:pt x="700" y="232"/>
                    <a:pt x="699" y="232"/>
                    <a:pt x="699" y="232"/>
                  </a:cubicBezTo>
                  <a:cubicBezTo>
                    <a:pt x="698" y="232"/>
                    <a:pt x="698" y="232"/>
                    <a:pt x="698" y="233"/>
                  </a:cubicBezTo>
                  <a:cubicBezTo>
                    <a:pt x="698" y="233"/>
                    <a:pt x="698" y="234"/>
                    <a:pt x="699" y="234"/>
                  </a:cubicBezTo>
                  <a:cubicBezTo>
                    <a:pt x="702" y="234"/>
                    <a:pt x="704" y="235"/>
                    <a:pt x="705" y="236"/>
                  </a:cubicBezTo>
                  <a:cubicBezTo>
                    <a:pt x="706" y="237"/>
                    <a:pt x="706" y="239"/>
                    <a:pt x="706" y="242"/>
                  </a:cubicBezTo>
                  <a:cubicBezTo>
                    <a:pt x="706" y="273"/>
                    <a:pt x="706" y="273"/>
                    <a:pt x="706" y="273"/>
                  </a:cubicBezTo>
                  <a:cubicBezTo>
                    <a:pt x="706" y="275"/>
                    <a:pt x="706" y="277"/>
                    <a:pt x="706" y="278"/>
                  </a:cubicBezTo>
                  <a:cubicBezTo>
                    <a:pt x="706" y="280"/>
                    <a:pt x="705" y="281"/>
                    <a:pt x="705" y="282"/>
                  </a:cubicBezTo>
                  <a:cubicBezTo>
                    <a:pt x="704" y="282"/>
                    <a:pt x="703" y="283"/>
                    <a:pt x="702" y="283"/>
                  </a:cubicBezTo>
                  <a:cubicBezTo>
                    <a:pt x="701" y="284"/>
                    <a:pt x="701" y="284"/>
                    <a:pt x="701" y="284"/>
                  </a:cubicBezTo>
                  <a:cubicBezTo>
                    <a:pt x="701" y="285"/>
                    <a:pt x="701" y="285"/>
                    <a:pt x="702" y="285"/>
                  </a:cubicBezTo>
                  <a:cubicBezTo>
                    <a:pt x="702" y="285"/>
                    <a:pt x="703" y="285"/>
                    <a:pt x="704" y="285"/>
                  </a:cubicBezTo>
                  <a:cubicBezTo>
                    <a:pt x="708" y="285"/>
                    <a:pt x="711" y="285"/>
                    <a:pt x="713" y="285"/>
                  </a:cubicBezTo>
                  <a:cubicBezTo>
                    <a:pt x="715" y="285"/>
                    <a:pt x="718" y="285"/>
                    <a:pt x="719" y="285"/>
                  </a:cubicBezTo>
                  <a:cubicBezTo>
                    <a:pt x="724" y="285"/>
                    <a:pt x="724" y="285"/>
                    <a:pt x="724" y="285"/>
                  </a:cubicBezTo>
                  <a:cubicBezTo>
                    <a:pt x="726" y="286"/>
                    <a:pt x="728" y="286"/>
                    <a:pt x="729" y="286"/>
                  </a:cubicBezTo>
                  <a:cubicBezTo>
                    <a:pt x="732" y="286"/>
                    <a:pt x="734" y="285"/>
                    <a:pt x="736" y="284"/>
                  </a:cubicBezTo>
                  <a:cubicBezTo>
                    <a:pt x="738" y="284"/>
                    <a:pt x="739" y="282"/>
                    <a:pt x="740" y="280"/>
                  </a:cubicBezTo>
                  <a:cubicBezTo>
                    <a:pt x="742" y="278"/>
                    <a:pt x="742" y="275"/>
                    <a:pt x="742" y="273"/>
                  </a:cubicBezTo>
                  <a:cubicBezTo>
                    <a:pt x="742" y="272"/>
                    <a:pt x="742" y="272"/>
                    <a:pt x="742" y="272"/>
                  </a:cubicBezTo>
                  <a:cubicBezTo>
                    <a:pt x="742" y="272"/>
                    <a:pt x="742" y="272"/>
                    <a:pt x="741" y="272"/>
                  </a:cubicBezTo>
                  <a:cubicBezTo>
                    <a:pt x="741" y="272"/>
                    <a:pt x="741" y="272"/>
                    <a:pt x="741" y="272"/>
                  </a:cubicBezTo>
                  <a:cubicBezTo>
                    <a:pt x="738" y="279"/>
                    <a:pt x="731" y="282"/>
                    <a:pt x="720" y="282"/>
                  </a:cubicBezTo>
                  <a:cubicBezTo>
                    <a:pt x="719" y="282"/>
                    <a:pt x="718" y="282"/>
                    <a:pt x="718" y="281"/>
                  </a:cubicBezTo>
                  <a:cubicBezTo>
                    <a:pt x="717" y="281"/>
                    <a:pt x="716" y="280"/>
                    <a:pt x="716" y="279"/>
                  </a:cubicBezTo>
                  <a:cubicBezTo>
                    <a:pt x="715" y="277"/>
                    <a:pt x="715" y="275"/>
                    <a:pt x="715" y="271"/>
                  </a:cubicBezTo>
                  <a:cubicBezTo>
                    <a:pt x="715" y="267"/>
                    <a:pt x="715" y="267"/>
                    <a:pt x="715" y="267"/>
                  </a:cubicBezTo>
                  <a:cubicBezTo>
                    <a:pt x="715" y="265"/>
                    <a:pt x="715" y="263"/>
                    <a:pt x="715" y="261"/>
                  </a:cubicBezTo>
                  <a:cubicBezTo>
                    <a:pt x="716" y="260"/>
                    <a:pt x="716" y="259"/>
                    <a:pt x="716" y="259"/>
                  </a:cubicBezTo>
                  <a:cubicBezTo>
                    <a:pt x="717" y="259"/>
                    <a:pt x="718" y="258"/>
                    <a:pt x="719" y="258"/>
                  </a:cubicBezTo>
                  <a:cubicBezTo>
                    <a:pt x="721" y="258"/>
                    <a:pt x="721" y="258"/>
                    <a:pt x="721" y="258"/>
                  </a:cubicBezTo>
                  <a:cubicBezTo>
                    <a:pt x="724" y="258"/>
                    <a:pt x="726" y="259"/>
                    <a:pt x="727" y="259"/>
                  </a:cubicBezTo>
                  <a:cubicBezTo>
                    <a:pt x="728" y="259"/>
                    <a:pt x="729" y="259"/>
                    <a:pt x="729" y="260"/>
                  </a:cubicBezTo>
                  <a:cubicBezTo>
                    <a:pt x="731" y="261"/>
                    <a:pt x="731" y="263"/>
                    <a:pt x="732" y="265"/>
                  </a:cubicBezTo>
                  <a:cubicBezTo>
                    <a:pt x="732" y="266"/>
                    <a:pt x="732" y="266"/>
                    <a:pt x="733" y="266"/>
                  </a:cubicBezTo>
                  <a:cubicBezTo>
                    <a:pt x="733" y="266"/>
                    <a:pt x="733" y="266"/>
                    <a:pt x="734" y="266"/>
                  </a:cubicBezTo>
                  <a:cubicBezTo>
                    <a:pt x="734" y="266"/>
                    <a:pt x="734" y="266"/>
                    <a:pt x="734" y="265"/>
                  </a:cubicBezTo>
                  <a:cubicBezTo>
                    <a:pt x="734" y="263"/>
                    <a:pt x="734" y="263"/>
                    <a:pt x="734" y="263"/>
                  </a:cubicBezTo>
                  <a:cubicBezTo>
                    <a:pt x="734" y="262"/>
                    <a:pt x="734" y="260"/>
                    <a:pt x="733" y="258"/>
                  </a:cubicBezTo>
                  <a:cubicBezTo>
                    <a:pt x="733" y="255"/>
                    <a:pt x="733" y="253"/>
                    <a:pt x="733" y="252"/>
                  </a:cubicBezTo>
                  <a:cubicBezTo>
                    <a:pt x="733" y="252"/>
                    <a:pt x="733" y="251"/>
                    <a:pt x="733" y="251"/>
                  </a:cubicBezTo>
                  <a:cubicBezTo>
                    <a:pt x="733" y="250"/>
                    <a:pt x="733" y="249"/>
                    <a:pt x="733" y="249"/>
                  </a:cubicBezTo>
                  <a:cubicBezTo>
                    <a:pt x="733" y="248"/>
                    <a:pt x="733" y="248"/>
                    <a:pt x="732" y="248"/>
                  </a:cubicBezTo>
                  <a:cubicBezTo>
                    <a:pt x="732" y="248"/>
                    <a:pt x="731" y="248"/>
                    <a:pt x="731" y="249"/>
                  </a:cubicBezTo>
                  <a:cubicBezTo>
                    <a:pt x="730" y="251"/>
                    <a:pt x="730" y="251"/>
                    <a:pt x="730" y="251"/>
                  </a:cubicBezTo>
                  <a:cubicBezTo>
                    <a:pt x="729" y="253"/>
                    <a:pt x="727" y="255"/>
                    <a:pt x="724" y="255"/>
                  </a:cubicBezTo>
                  <a:cubicBezTo>
                    <a:pt x="721" y="255"/>
                    <a:pt x="721" y="255"/>
                    <a:pt x="721" y="255"/>
                  </a:cubicBezTo>
                  <a:cubicBezTo>
                    <a:pt x="719" y="255"/>
                    <a:pt x="719" y="255"/>
                    <a:pt x="719" y="255"/>
                  </a:cubicBezTo>
                  <a:cubicBezTo>
                    <a:pt x="718" y="255"/>
                    <a:pt x="718" y="255"/>
                    <a:pt x="718" y="255"/>
                  </a:cubicBezTo>
                  <a:cubicBezTo>
                    <a:pt x="717" y="255"/>
                    <a:pt x="716" y="255"/>
                    <a:pt x="716" y="254"/>
                  </a:cubicBezTo>
                  <a:cubicBezTo>
                    <a:pt x="715" y="253"/>
                    <a:pt x="715" y="252"/>
                    <a:pt x="715" y="249"/>
                  </a:cubicBezTo>
                  <a:cubicBezTo>
                    <a:pt x="715" y="241"/>
                    <a:pt x="715" y="241"/>
                    <a:pt x="715" y="241"/>
                  </a:cubicBezTo>
                  <a:cubicBezTo>
                    <a:pt x="715" y="239"/>
                    <a:pt x="715" y="239"/>
                    <a:pt x="715" y="239"/>
                  </a:cubicBezTo>
                  <a:close/>
                </a:path>
              </a:pathLst>
            </a:custGeom>
            <a:solidFill>
              <a:srgbClr val="58595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2" name="Google Shape;142;p78"/>
            <p:cNvSpPr/>
            <p:nvPr/>
          </p:nvSpPr>
          <p:spPr>
            <a:xfrm>
              <a:off x="3111" y="-4852"/>
              <a:ext cx="5020" cy="5066"/>
            </a:xfrm>
            <a:custGeom>
              <a:avLst/>
              <a:gdLst/>
              <a:ahLst/>
              <a:cxnLst/>
              <a:rect l="l" t="t" r="r" b="b"/>
              <a:pathLst>
                <a:path w="285" h="285" extrusionOk="0">
                  <a:moveTo>
                    <a:pt x="0" y="0"/>
                  </a:moveTo>
                  <a:cubicBezTo>
                    <a:pt x="0" y="285"/>
                    <a:pt x="0" y="285"/>
                    <a:pt x="0" y="285"/>
                  </a:cubicBezTo>
                  <a:cubicBezTo>
                    <a:pt x="285" y="285"/>
                    <a:pt x="285" y="285"/>
                    <a:pt x="285" y="285"/>
                  </a:cubicBezTo>
                  <a:cubicBezTo>
                    <a:pt x="285" y="0"/>
                    <a:pt x="285" y="0"/>
                    <a:pt x="285" y="0"/>
                  </a:cubicBezTo>
                  <a:lnTo>
                    <a:pt x="0" y="0"/>
                  </a:lnTo>
                  <a:close/>
                  <a:moveTo>
                    <a:pt x="249" y="108"/>
                  </a:moveTo>
                  <a:cubicBezTo>
                    <a:pt x="222" y="108"/>
                    <a:pt x="222" y="108"/>
                    <a:pt x="222" y="108"/>
                  </a:cubicBezTo>
                  <a:cubicBezTo>
                    <a:pt x="222" y="95"/>
                    <a:pt x="209" y="84"/>
                    <a:pt x="193" y="84"/>
                  </a:cubicBezTo>
                  <a:cubicBezTo>
                    <a:pt x="181" y="84"/>
                    <a:pt x="171" y="90"/>
                    <a:pt x="167" y="98"/>
                  </a:cubicBezTo>
                  <a:cubicBezTo>
                    <a:pt x="167" y="188"/>
                    <a:pt x="167" y="188"/>
                    <a:pt x="167" y="188"/>
                  </a:cubicBezTo>
                  <a:cubicBezTo>
                    <a:pt x="167" y="207"/>
                    <a:pt x="181" y="222"/>
                    <a:pt x="200" y="222"/>
                  </a:cubicBezTo>
                  <a:cubicBezTo>
                    <a:pt x="200" y="222"/>
                    <a:pt x="200" y="222"/>
                    <a:pt x="200" y="222"/>
                  </a:cubicBezTo>
                  <a:cubicBezTo>
                    <a:pt x="200" y="249"/>
                    <a:pt x="200" y="249"/>
                    <a:pt x="200" y="249"/>
                  </a:cubicBezTo>
                  <a:cubicBezTo>
                    <a:pt x="85" y="249"/>
                    <a:pt x="85" y="249"/>
                    <a:pt x="85" y="249"/>
                  </a:cubicBezTo>
                  <a:cubicBezTo>
                    <a:pt x="85" y="222"/>
                    <a:pt x="85" y="222"/>
                    <a:pt x="85" y="222"/>
                  </a:cubicBezTo>
                  <a:cubicBezTo>
                    <a:pt x="85" y="222"/>
                    <a:pt x="85" y="222"/>
                    <a:pt x="85" y="222"/>
                  </a:cubicBezTo>
                  <a:cubicBezTo>
                    <a:pt x="104" y="222"/>
                    <a:pt x="119" y="207"/>
                    <a:pt x="119" y="188"/>
                  </a:cubicBezTo>
                  <a:cubicBezTo>
                    <a:pt x="119" y="98"/>
                    <a:pt x="119" y="98"/>
                    <a:pt x="119" y="98"/>
                  </a:cubicBezTo>
                  <a:cubicBezTo>
                    <a:pt x="114" y="90"/>
                    <a:pt x="104" y="84"/>
                    <a:pt x="92" y="84"/>
                  </a:cubicBezTo>
                  <a:cubicBezTo>
                    <a:pt x="76" y="84"/>
                    <a:pt x="63" y="95"/>
                    <a:pt x="63" y="108"/>
                  </a:cubicBezTo>
                  <a:cubicBezTo>
                    <a:pt x="36" y="108"/>
                    <a:pt x="36" y="108"/>
                    <a:pt x="36" y="108"/>
                  </a:cubicBezTo>
                  <a:cubicBezTo>
                    <a:pt x="36" y="36"/>
                    <a:pt x="36" y="36"/>
                    <a:pt x="36" y="36"/>
                  </a:cubicBezTo>
                  <a:cubicBezTo>
                    <a:pt x="249" y="36"/>
                    <a:pt x="249" y="36"/>
                    <a:pt x="249" y="36"/>
                  </a:cubicBezTo>
                  <a:lnTo>
                    <a:pt x="249" y="108"/>
                  </a:lnTo>
                  <a:close/>
                </a:path>
              </a:pathLst>
            </a:custGeom>
            <a:solidFill>
              <a:srgbClr val="FF82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151469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402DB754-473F-8F49-8BA3-3118EA00FC0D}"/>
              </a:ext>
            </a:extLst>
          </p:cNvPr>
          <p:cNvSpPr>
            <a:spLocks noGrp="1"/>
          </p:cNvSpPr>
          <p:nvPr>
            <p:ph type="dt" sz="half" idx="10"/>
          </p:nvPr>
        </p:nvSpPr>
        <p:spPr>
          <a:xfrm>
            <a:off x="838200" y="6356350"/>
            <a:ext cx="2743200" cy="365125"/>
          </a:xfrm>
          <a:prstGeom prst="rect">
            <a:avLst/>
          </a:prstGeom>
        </p:spPr>
        <p:txBody>
          <a:bodyPr/>
          <a:lstStyle>
            <a:lvl1pPr>
              <a:defRPr b="0" i="0">
                <a:latin typeface="Gotham Book" pitchFamily="2" charset="0"/>
                <a:cs typeface="Gotham Book" pitchFamily="2" charset="0"/>
              </a:defRPr>
            </a:lvl1pPr>
          </a:lstStyle>
          <a:p>
            <a:fld id="{45C6984A-4728-421E-B095-D1019AE9A57F}" type="datetimeFigureOut">
              <a:rPr lang="en-US" smtClean="0"/>
              <a:pPr/>
              <a:t>8/14/2024</a:t>
            </a:fld>
            <a:endParaRPr lang="en-US"/>
          </a:p>
        </p:txBody>
      </p:sp>
      <p:sp>
        <p:nvSpPr>
          <p:cNvPr id="6" name="Footer Placeholder 4">
            <a:extLst>
              <a:ext uri="{FF2B5EF4-FFF2-40B4-BE49-F238E27FC236}">
                <a16:creationId xmlns:a16="http://schemas.microsoft.com/office/drawing/2014/main" id="{2BF0533B-FC40-F54A-ADC5-39B0116A81E7}"/>
              </a:ext>
            </a:extLst>
          </p:cNvPr>
          <p:cNvSpPr>
            <a:spLocks noGrp="1"/>
          </p:cNvSpPr>
          <p:nvPr>
            <p:ph type="ftr" sz="quarter" idx="11"/>
          </p:nvPr>
        </p:nvSpPr>
        <p:spPr>
          <a:xfrm>
            <a:off x="4038600" y="6356350"/>
            <a:ext cx="4114800" cy="365125"/>
          </a:xfrm>
          <a:prstGeom prst="rect">
            <a:avLst/>
          </a:prstGeom>
        </p:spPr>
        <p:txBody>
          <a:bodyPr/>
          <a:lstStyle>
            <a:lvl1pPr>
              <a:defRPr b="0" i="0">
                <a:latin typeface="Gotham Book" pitchFamily="2" charset="0"/>
                <a:cs typeface="Gotham Book" pitchFamily="2" charset="0"/>
              </a:defRPr>
            </a:lvl1pPr>
          </a:lstStyle>
          <a:p>
            <a:endParaRPr lang="en-US"/>
          </a:p>
        </p:txBody>
      </p:sp>
      <p:sp>
        <p:nvSpPr>
          <p:cNvPr id="7" name="Slide Number Placeholder 5">
            <a:extLst>
              <a:ext uri="{FF2B5EF4-FFF2-40B4-BE49-F238E27FC236}">
                <a16:creationId xmlns:a16="http://schemas.microsoft.com/office/drawing/2014/main" id="{C5EB2038-0A78-A641-A2B8-7D9D8A94C45F}"/>
              </a:ext>
            </a:extLst>
          </p:cNvPr>
          <p:cNvSpPr>
            <a:spLocks noGrp="1"/>
          </p:cNvSpPr>
          <p:nvPr>
            <p:ph type="sldNum" sz="quarter" idx="12"/>
          </p:nvPr>
        </p:nvSpPr>
        <p:spPr>
          <a:xfrm>
            <a:off x="8610600" y="6356350"/>
            <a:ext cx="2743200" cy="365125"/>
          </a:xfrm>
          <a:prstGeom prst="rect">
            <a:avLst/>
          </a:prstGeom>
        </p:spPr>
        <p:txBody>
          <a:bodyPr/>
          <a:lstStyle/>
          <a:p>
            <a:fld id="{212AE4FD-89E1-4A3D-A7BE-42024533A9D7}" type="slidenum">
              <a:rPr lang="en-US" smtClean="0"/>
              <a:t>‹#›</a:t>
            </a:fld>
            <a:endParaRPr lang="en-US"/>
          </a:p>
        </p:txBody>
      </p:sp>
    </p:spTree>
    <p:extLst>
      <p:ext uri="{BB962C8B-B14F-4D97-AF65-F5344CB8AC3E}">
        <p14:creationId xmlns:p14="http://schemas.microsoft.com/office/powerpoint/2010/main" val="15732693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77300"/>
            <a:ext cx="9144000" cy="1505238"/>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Date Placeholder 3">
            <a:extLst>
              <a:ext uri="{FF2B5EF4-FFF2-40B4-BE49-F238E27FC236}">
                <a16:creationId xmlns:a16="http://schemas.microsoft.com/office/drawing/2014/main" id="{8019CF6E-5642-3D42-A8B7-325E1648E51C}"/>
              </a:ext>
            </a:extLst>
          </p:cNvPr>
          <p:cNvSpPr>
            <a:spLocks noGrp="1"/>
          </p:cNvSpPr>
          <p:nvPr>
            <p:ph type="dt" sz="half" idx="10"/>
          </p:nvPr>
        </p:nvSpPr>
        <p:spPr>
          <a:xfrm>
            <a:off x="838200" y="6356350"/>
            <a:ext cx="2743200" cy="365125"/>
          </a:xfrm>
          <a:prstGeom prst="rect">
            <a:avLst/>
          </a:prstGeom>
        </p:spPr>
        <p:txBody>
          <a:bodyPr/>
          <a:lstStyle>
            <a:lvl1pPr>
              <a:defRPr b="0" i="0">
                <a:latin typeface="Gotham Book" pitchFamily="2" charset="0"/>
                <a:cs typeface="Gotham Book" pitchFamily="2" charset="0"/>
              </a:defRPr>
            </a:lvl1pPr>
          </a:lstStyle>
          <a:p>
            <a:fld id="{45C6984A-4728-421E-B095-D1019AE9A57F}" type="datetimeFigureOut">
              <a:rPr lang="en-US" smtClean="0"/>
              <a:pPr/>
              <a:t>8/14/2024</a:t>
            </a:fld>
            <a:endParaRPr lang="en-US"/>
          </a:p>
        </p:txBody>
      </p:sp>
      <p:sp>
        <p:nvSpPr>
          <p:cNvPr id="13" name="Footer Placeholder 4">
            <a:extLst>
              <a:ext uri="{FF2B5EF4-FFF2-40B4-BE49-F238E27FC236}">
                <a16:creationId xmlns:a16="http://schemas.microsoft.com/office/drawing/2014/main" id="{EE0AB9F0-E885-2648-A438-8A006E15AC11}"/>
              </a:ext>
            </a:extLst>
          </p:cNvPr>
          <p:cNvSpPr>
            <a:spLocks noGrp="1"/>
          </p:cNvSpPr>
          <p:nvPr>
            <p:ph type="ftr" sz="quarter" idx="11"/>
          </p:nvPr>
        </p:nvSpPr>
        <p:spPr>
          <a:xfrm>
            <a:off x="4038600" y="6356350"/>
            <a:ext cx="4114800" cy="365125"/>
          </a:xfrm>
          <a:prstGeom prst="rect">
            <a:avLst/>
          </a:prstGeom>
        </p:spPr>
        <p:txBody>
          <a:bodyPr/>
          <a:lstStyle>
            <a:lvl1pPr>
              <a:defRPr b="0" i="0">
                <a:latin typeface="Gotham Book" pitchFamily="2" charset="0"/>
                <a:cs typeface="Gotham Book" pitchFamily="2" charset="0"/>
              </a:defRPr>
            </a:lvl1pPr>
          </a:lstStyle>
          <a:p>
            <a:endParaRPr lang="en-US"/>
          </a:p>
        </p:txBody>
      </p:sp>
      <p:sp>
        <p:nvSpPr>
          <p:cNvPr id="14" name="Slide Number Placeholder 5">
            <a:extLst>
              <a:ext uri="{FF2B5EF4-FFF2-40B4-BE49-F238E27FC236}">
                <a16:creationId xmlns:a16="http://schemas.microsoft.com/office/drawing/2014/main" id="{A7DE2FCC-643B-5C4E-AD40-CD374866EFFC}"/>
              </a:ext>
            </a:extLst>
          </p:cNvPr>
          <p:cNvSpPr>
            <a:spLocks noGrp="1"/>
          </p:cNvSpPr>
          <p:nvPr>
            <p:ph type="sldNum" sz="quarter" idx="12"/>
          </p:nvPr>
        </p:nvSpPr>
        <p:spPr>
          <a:xfrm>
            <a:off x="8610600" y="6356350"/>
            <a:ext cx="2743200" cy="365125"/>
          </a:xfrm>
          <a:prstGeom prst="rect">
            <a:avLst/>
          </a:prstGeom>
        </p:spPr>
        <p:txBody>
          <a:bodyPr/>
          <a:lstStyle>
            <a:lvl1pPr>
              <a:defRPr b="0" i="0">
                <a:latin typeface="Gotham Book" pitchFamily="2" charset="0"/>
                <a:cs typeface="Gotham Book" pitchFamily="2" charset="0"/>
              </a:defRPr>
            </a:lvl1pPr>
          </a:lstStyle>
          <a:p>
            <a:fld id="{212AE4FD-89E1-4A3D-A7BE-42024533A9D7}" type="slidenum">
              <a:rPr lang="en-US" smtClean="0"/>
              <a:pPr/>
              <a:t>‹#›</a:t>
            </a:fld>
            <a:endParaRPr lang="en-US"/>
          </a:p>
        </p:txBody>
      </p:sp>
      <p:cxnSp>
        <p:nvCxnSpPr>
          <p:cNvPr id="15" name="Straight Connector 14">
            <a:extLst>
              <a:ext uri="{FF2B5EF4-FFF2-40B4-BE49-F238E27FC236}">
                <a16:creationId xmlns:a16="http://schemas.microsoft.com/office/drawing/2014/main" id="{912EAFA8-6ACA-BB47-A7AC-F2138CB2C7F1}"/>
              </a:ext>
            </a:extLst>
          </p:cNvPr>
          <p:cNvCxnSpPr>
            <a:cxnSpLocks/>
          </p:cNvCxnSpPr>
          <p:nvPr userDrawn="1"/>
        </p:nvCxnSpPr>
        <p:spPr>
          <a:xfrm>
            <a:off x="1524000" y="3536857"/>
            <a:ext cx="9144000" cy="0"/>
          </a:xfrm>
          <a:prstGeom prst="line">
            <a:avLst/>
          </a:prstGeom>
          <a:ln w="101600">
            <a:solidFill>
              <a:srgbClr val="FF7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0248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8E425-60B9-8A4A-B289-5FFF135FD4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3EFD6-84CE-FC4B-AAAF-0E331702F9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34CBF8-B5DE-AF46-855E-24F92F8572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7845B2-DB86-7D4C-A283-7294CDB3F50F}"/>
              </a:ext>
            </a:extLst>
          </p:cNvPr>
          <p:cNvSpPr>
            <a:spLocks noGrp="1"/>
          </p:cNvSpPr>
          <p:nvPr>
            <p:ph type="dt" sz="half" idx="10"/>
          </p:nvPr>
        </p:nvSpPr>
        <p:spPr/>
        <p:txBody>
          <a:bodyPr/>
          <a:lstStyle/>
          <a:p>
            <a:fld id="{E87EB79E-4BA7-B946-AED3-8FB5E2B2D070}" type="datetimeFigureOut">
              <a:rPr lang="en-US" smtClean="0"/>
              <a:t>8/14/2024</a:t>
            </a:fld>
            <a:endParaRPr lang="en-US"/>
          </a:p>
        </p:txBody>
      </p:sp>
      <p:sp>
        <p:nvSpPr>
          <p:cNvPr id="6" name="Footer Placeholder 5">
            <a:extLst>
              <a:ext uri="{FF2B5EF4-FFF2-40B4-BE49-F238E27FC236}">
                <a16:creationId xmlns:a16="http://schemas.microsoft.com/office/drawing/2014/main" id="{ED87D6C4-BD63-8440-A47A-3D8BC7C528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0EF06B-68CD-2A4C-9CED-B3A0C08FDD58}"/>
              </a:ext>
            </a:extLst>
          </p:cNvPr>
          <p:cNvSpPr>
            <a:spLocks noGrp="1"/>
          </p:cNvSpPr>
          <p:nvPr>
            <p:ph type="sldNum" sz="quarter" idx="12"/>
          </p:nvPr>
        </p:nvSpPr>
        <p:spPr/>
        <p:txBody>
          <a:bodyPr/>
          <a:lstStyle/>
          <a:p>
            <a:fld id="{62872B86-102D-014E-B1E1-31F542A4AF9B}" type="slidenum">
              <a:rPr lang="en-US" smtClean="0"/>
              <a:t>‹#›</a:t>
            </a:fld>
            <a:endParaRPr lang="en-US"/>
          </a:p>
        </p:txBody>
      </p:sp>
    </p:spTree>
    <p:extLst>
      <p:ext uri="{BB962C8B-B14F-4D97-AF65-F5344CB8AC3E}">
        <p14:creationId xmlns:p14="http://schemas.microsoft.com/office/powerpoint/2010/main" val="25290160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defRPr sz="2400" b="0" i="0">
                <a:solidFill>
                  <a:srgbClr val="58595B"/>
                </a:solidFill>
                <a:latin typeface="Gotham Book" pitchFamily="2" charset="0"/>
                <a:cs typeface="Gotham Book" pitchFamily="2" charset="0"/>
              </a:defRPr>
            </a:lvl1pPr>
            <a:lvl2pPr>
              <a:defRPr sz="2000" b="0" i="0">
                <a:solidFill>
                  <a:srgbClr val="58595B"/>
                </a:solidFill>
                <a:latin typeface="Gotham Book" pitchFamily="2" charset="0"/>
                <a:cs typeface="Gotham Book" pitchFamily="2" charset="0"/>
              </a:defRPr>
            </a:lvl2pPr>
            <a:lvl3pPr>
              <a:defRPr sz="1800" b="0" i="0">
                <a:solidFill>
                  <a:srgbClr val="58595B"/>
                </a:solidFill>
                <a:latin typeface="Gotham Book" pitchFamily="2" charset="0"/>
                <a:cs typeface="Gotham Book" pitchFamily="2" charset="0"/>
              </a:defRPr>
            </a:lvl3pPr>
            <a:lvl4pPr>
              <a:defRPr sz="1600" b="0" i="0">
                <a:solidFill>
                  <a:srgbClr val="58595B"/>
                </a:solidFill>
                <a:latin typeface="Gotham Book" pitchFamily="2" charset="0"/>
                <a:cs typeface="Gotham Book" pitchFamily="2" charset="0"/>
              </a:defRPr>
            </a:lvl4pPr>
            <a:lvl5pPr>
              <a:defRPr sz="1600" b="0" i="0">
                <a:solidFill>
                  <a:srgbClr val="58595B"/>
                </a:solidFill>
                <a:latin typeface="Gotham Book" pitchFamily="2" charset="0"/>
                <a:cs typeface="Gotham Book"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C6984A-4728-421E-B095-D1019AE9A57F}" type="datetimeFigureOut">
              <a:rPr lang="en-US" smtClean="0"/>
              <a:t>8/14/2024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12AE4FD-89E1-4A3D-A7BE-42024533A9D7}" type="slidenum">
              <a:rPr lang="en-US" smtClean="0"/>
              <a:t>‹#›</a:t>
            </a:fld>
            <a:endParaRPr lang="en-US"/>
          </a:p>
        </p:txBody>
      </p:sp>
      <p:cxnSp>
        <p:nvCxnSpPr>
          <p:cNvPr id="8" name="Straight Connector 7">
            <a:extLst>
              <a:ext uri="{FF2B5EF4-FFF2-40B4-BE49-F238E27FC236}">
                <a16:creationId xmlns:a16="http://schemas.microsoft.com/office/drawing/2014/main" id="{6B85EB7D-A5E3-6647-8D15-187C3B0555EB}"/>
              </a:ext>
            </a:extLst>
          </p:cNvPr>
          <p:cNvCxnSpPr/>
          <p:nvPr userDrawn="1"/>
        </p:nvCxnSpPr>
        <p:spPr>
          <a:xfrm>
            <a:off x="838200" y="1451790"/>
            <a:ext cx="10515600" cy="0"/>
          </a:xfrm>
          <a:prstGeom prst="line">
            <a:avLst/>
          </a:prstGeom>
          <a:ln w="101600">
            <a:solidFill>
              <a:srgbClr val="FF7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2755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lstStyle>
            <a:lvl1pPr>
              <a:defRPr sz="6000" b="1" i="0">
                <a:solidFill>
                  <a:srgbClr val="58595B"/>
                </a:solidFill>
                <a:latin typeface="Gotham Ultra" pitchFamily="2" charset="0"/>
                <a:cs typeface="Gotham Ultra" pitchFamily="2" charset="0"/>
              </a:defRPr>
            </a:lvl1p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b="0" i="0">
                <a:solidFill>
                  <a:srgbClr val="58595B"/>
                </a:solidFill>
                <a:latin typeface="Gotham Book" pitchFamily="2" charset="0"/>
                <a:cs typeface="Gotham Book"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b="0" i="0">
                <a:latin typeface="Gotham Book" pitchFamily="2" charset="0"/>
                <a:cs typeface="Gotham Book" pitchFamily="2" charset="0"/>
              </a:defRPr>
            </a:lvl1pPr>
          </a:lstStyle>
          <a:p>
            <a:fld id="{45C6984A-4728-421E-B095-D1019AE9A57F}" type="datetimeFigureOut">
              <a:rPr lang="en-US" smtClean="0"/>
              <a:pPr/>
              <a:t>8/14/2024</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b="0" i="0">
                <a:latin typeface="Gotham Book" pitchFamily="2" charset="0"/>
                <a:cs typeface="Gotham Book" pitchFamily="2" charset="0"/>
              </a:defRPr>
            </a:lvl1p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12AE4FD-89E1-4A3D-A7BE-42024533A9D7}" type="slidenum">
              <a:rPr lang="en-US" smtClean="0"/>
              <a:t>‹#›</a:t>
            </a:fld>
            <a:endParaRPr lang="en-US" dirty="0"/>
          </a:p>
        </p:txBody>
      </p:sp>
      <p:cxnSp>
        <p:nvCxnSpPr>
          <p:cNvPr id="8" name="Straight Connector 7">
            <a:extLst>
              <a:ext uri="{FF2B5EF4-FFF2-40B4-BE49-F238E27FC236}">
                <a16:creationId xmlns:a16="http://schemas.microsoft.com/office/drawing/2014/main" id="{F35B352B-BC4E-704C-8491-D43A2F0650AC}"/>
              </a:ext>
            </a:extLst>
          </p:cNvPr>
          <p:cNvCxnSpPr/>
          <p:nvPr userDrawn="1"/>
        </p:nvCxnSpPr>
        <p:spPr>
          <a:xfrm>
            <a:off x="838200" y="4522719"/>
            <a:ext cx="10515600" cy="0"/>
          </a:xfrm>
          <a:prstGeom prst="line">
            <a:avLst/>
          </a:prstGeom>
          <a:ln w="101600">
            <a:solidFill>
              <a:srgbClr val="FF7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75886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sz="2400" b="0" i="0">
                <a:solidFill>
                  <a:srgbClr val="58595B"/>
                </a:solidFill>
                <a:latin typeface="Gotham Book" pitchFamily="2" charset="0"/>
                <a:cs typeface="Gotham Book" pitchFamily="2" charset="0"/>
              </a:defRPr>
            </a:lvl1pPr>
            <a:lvl2pPr>
              <a:defRPr sz="2000" b="0" i="0">
                <a:solidFill>
                  <a:srgbClr val="58595B"/>
                </a:solidFill>
                <a:latin typeface="Gotham Book" pitchFamily="2" charset="0"/>
                <a:cs typeface="Gotham Book" pitchFamily="2" charset="0"/>
              </a:defRPr>
            </a:lvl2pPr>
            <a:lvl3pPr>
              <a:defRPr sz="1800" b="0" i="0">
                <a:solidFill>
                  <a:srgbClr val="58595B"/>
                </a:solidFill>
                <a:latin typeface="Gotham Book" pitchFamily="2" charset="0"/>
                <a:cs typeface="Gotham Book" pitchFamily="2" charset="0"/>
              </a:defRPr>
            </a:lvl3pPr>
            <a:lvl4pPr>
              <a:defRPr sz="1600" b="0" i="0">
                <a:solidFill>
                  <a:srgbClr val="58595B"/>
                </a:solidFill>
                <a:latin typeface="Gotham Book" pitchFamily="2" charset="0"/>
                <a:cs typeface="Gotham Book" pitchFamily="2" charset="0"/>
              </a:defRPr>
            </a:lvl4pPr>
            <a:lvl5pPr>
              <a:defRPr sz="1600" b="0" i="0">
                <a:solidFill>
                  <a:srgbClr val="58595B"/>
                </a:solidFill>
                <a:latin typeface="Gotham Book" pitchFamily="2" charset="0"/>
                <a:cs typeface="Gotham Book"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a:extLst>
              <a:ext uri="{FF2B5EF4-FFF2-40B4-BE49-F238E27FC236}">
                <a16:creationId xmlns:a16="http://schemas.microsoft.com/office/drawing/2014/main" id="{78266883-B9DB-3A47-A8BC-3119F9E37DCE}"/>
              </a:ext>
            </a:extLst>
          </p:cNvPr>
          <p:cNvSpPr>
            <a:spLocks noGrp="1"/>
          </p:cNvSpPr>
          <p:nvPr>
            <p:ph type="title"/>
          </p:nvPr>
        </p:nvSpPr>
        <p:spPr/>
        <p:txBody>
          <a:bodyPr/>
          <a:lstStyle>
            <a:lvl1pPr>
              <a:defRPr b="1" i="0">
                <a:solidFill>
                  <a:srgbClr val="58595B"/>
                </a:solidFill>
                <a:latin typeface="Gotham Ultra" pitchFamily="2" charset="0"/>
                <a:cs typeface="Gotham Ultra" pitchFamily="2" charset="0"/>
              </a:defRPr>
            </a:lvl1pPr>
          </a:lstStyle>
          <a:p>
            <a:r>
              <a:rPr lang="en-US" dirty="0"/>
              <a:t>Click to edit Master title style</a:t>
            </a:r>
          </a:p>
        </p:txBody>
      </p:sp>
      <p:sp>
        <p:nvSpPr>
          <p:cNvPr id="9" name="Content Placeholder 2">
            <a:extLst>
              <a:ext uri="{FF2B5EF4-FFF2-40B4-BE49-F238E27FC236}">
                <a16:creationId xmlns:a16="http://schemas.microsoft.com/office/drawing/2014/main" id="{5C18FC99-7DEB-544F-8B75-DD11AFD42B43}"/>
              </a:ext>
            </a:extLst>
          </p:cNvPr>
          <p:cNvSpPr>
            <a:spLocks noGrp="1"/>
          </p:cNvSpPr>
          <p:nvPr>
            <p:ph sz="half" idx="13"/>
          </p:nvPr>
        </p:nvSpPr>
        <p:spPr>
          <a:xfrm>
            <a:off x="6172200" y="1825625"/>
            <a:ext cx="5181600" cy="4351338"/>
          </a:xfrm>
          <a:prstGeom prst="rect">
            <a:avLst/>
          </a:prstGeom>
        </p:spPr>
        <p:txBody>
          <a:bodyPr/>
          <a:lstStyle>
            <a:lvl1pPr>
              <a:defRPr sz="2400" b="0" i="0">
                <a:solidFill>
                  <a:srgbClr val="58595B"/>
                </a:solidFill>
                <a:latin typeface="Gotham Book" pitchFamily="2" charset="0"/>
                <a:cs typeface="Gotham Book" pitchFamily="2" charset="0"/>
              </a:defRPr>
            </a:lvl1pPr>
            <a:lvl2pPr>
              <a:defRPr sz="2000" b="0" i="0">
                <a:solidFill>
                  <a:srgbClr val="58595B"/>
                </a:solidFill>
                <a:latin typeface="Gotham Book" pitchFamily="2" charset="0"/>
                <a:cs typeface="Gotham Book" pitchFamily="2" charset="0"/>
              </a:defRPr>
            </a:lvl2pPr>
            <a:lvl3pPr>
              <a:defRPr sz="1800" b="0" i="0">
                <a:solidFill>
                  <a:srgbClr val="58595B"/>
                </a:solidFill>
                <a:latin typeface="Gotham Book" pitchFamily="2" charset="0"/>
                <a:cs typeface="Gotham Book" pitchFamily="2" charset="0"/>
              </a:defRPr>
            </a:lvl3pPr>
            <a:lvl4pPr>
              <a:defRPr sz="1600" b="0" i="0">
                <a:solidFill>
                  <a:srgbClr val="58595B"/>
                </a:solidFill>
                <a:latin typeface="Gotham Book" pitchFamily="2" charset="0"/>
                <a:cs typeface="Gotham Book" pitchFamily="2" charset="0"/>
              </a:defRPr>
            </a:lvl4pPr>
            <a:lvl5pPr>
              <a:defRPr sz="1600" b="0" i="0">
                <a:solidFill>
                  <a:srgbClr val="58595B"/>
                </a:solidFill>
                <a:latin typeface="Gotham Book" pitchFamily="2" charset="0"/>
                <a:cs typeface="Gotham Book"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B6B8D027-6FD5-F740-8536-80D9B727EBC9}"/>
              </a:ext>
            </a:extLst>
          </p:cNvPr>
          <p:cNvSpPr>
            <a:spLocks noGrp="1"/>
          </p:cNvSpPr>
          <p:nvPr>
            <p:ph type="dt" sz="half" idx="10"/>
          </p:nvPr>
        </p:nvSpPr>
        <p:spPr>
          <a:xfrm>
            <a:off x="838200" y="6356350"/>
            <a:ext cx="2743200" cy="365125"/>
          </a:xfrm>
          <a:prstGeom prst="rect">
            <a:avLst/>
          </a:prstGeom>
        </p:spPr>
        <p:txBody>
          <a:bodyPr/>
          <a:lstStyle>
            <a:lvl1pPr>
              <a:defRPr b="0" i="0">
                <a:latin typeface="Gotham Book" pitchFamily="2" charset="0"/>
                <a:cs typeface="Gotham Book" pitchFamily="2" charset="0"/>
              </a:defRPr>
            </a:lvl1pPr>
          </a:lstStyle>
          <a:p>
            <a:fld id="{45C6984A-4728-421E-B095-D1019AE9A57F}" type="datetimeFigureOut">
              <a:rPr lang="en-US" smtClean="0"/>
              <a:pPr/>
              <a:t>8/14/2024</a:t>
            </a:fld>
            <a:endParaRPr lang="en-US" dirty="0"/>
          </a:p>
        </p:txBody>
      </p:sp>
      <p:sp>
        <p:nvSpPr>
          <p:cNvPr id="11" name="Footer Placeholder 4">
            <a:extLst>
              <a:ext uri="{FF2B5EF4-FFF2-40B4-BE49-F238E27FC236}">
                <a16:creationId xmlns:a16="http://schemas.microsoft.com/office/drawing/2014/main" id="{15A6068D-A2A3-9A4C-9543-56C11C4BDD1B}"/>
              </a:ext>
            </a:extLst>
          </p:cNvPr>
          <p:cNvSpPr>
            <a:spLocks noGrp="1"/>
          </p:cNvSpPr>
          <p:nvPr>
            <p:ph type="ftr" sz="quarter" idx="11"/>
          </p:nvPr>
        </p:nvSpPr>
        <p:spPr>
          <a:xfrm>
            <a:off x="4038600" y="6356350"/>
            <a:ext cx="4114800" cy="365125"/>
          </a:xfrm>
          <a:prstGeom prst="rect">
            <a:avLst/>
          </a:prstGeom>
        </p:spPr>
        <p:txBody>
          <a:bodyPr/>
          <a:lstStyle>
            <a:lvl1pPr>
              <a:defRPr b="0" i="0">
                <a:latin typeface="Gotham Book" pitchFamily="2" charset="0"/>
                <a:cs typeface="Gotham Book" pitchFamily="2" charset="0"/>
              </a:defRPr>
            </a:lvl1pPr>
          </a:lstStyle>
          <a:p>
            <a:endParaRPr lang="en-US" dirty="0"/>
          </a:p>
        </p:txBody>
      </p:sp>
      <p:sp>
        <p:nvSpPr>
          <p:cNvPr id="12" name="Slide Number Placeholder 5">
            <a:extLst>
              <a:ext uri="{FF2B5EF4-FFF2-40B4-BE49-F238E27FC236}">
                <a16:creationId xmlns:a16="http://schemas.microsoft.com/office/drawing/2014/main" id="{634948B9-8567-6C46-8AC6-311BF6757127}"/>
              </a:ext>
            </a:extLst>
          </p:cNvPr>
          <p:cNvSpPr>
            <a:spLocks noGrp="1"/>
          </p:cNvSpPr>
          <p:nvPr>
            <p:ph type="sldNum" sz="quarter" idx="12"/>
          </p:nvPr>
        </p:nvSpPr>
        <p:spPr>
          <a:xfrm>
            <a:off x="8610600" y="6356350"/>
            <a:ext cx="2743200" cy="365125"/>
          </a:xfrm>
          <a:prstGeom prst="rect">
            <a:avLst/>
          </a:prstGeom>
        </p:spPr>
        <p:txBody>
          <a:bodyPr/>
          <a:lstStyle/>
          <a:p>
            <a:fld id="{212AE4FD-89E1-4A3D-A7BE-42024533A9D7}" type="slidenum">
              <a:rPr lang="en-US" smtClean="0"/>
              <a:t>‹#›</a:t>
            </a:fld>
            <a:endParaRPr lang="en-US" dirty="0"/>
          </a:p>
        </p:txBody>
      </p:sp>
      <p:cxnSp>
        <p:nvCxnSpPr>
          <p:cNvPr id="14" name="Straight Connector 13">
            <a:extLst>
              <a:ext uri="{FF2B5EF4-FFF2-40B4-BE49-F238E27FC236}">
                <a16:creationId xmlns:a16="http://schemas.microsoft.com/office/drawing/2014/main" id="{BA4AEE35-2346-3B43-B118-D55193DE1B25}"/>
              </a:ext>
            </a:extLst>
          </p:cNvPr>
          <p:cNvCxnSpPr/>
          <p:nvPr userDrawn="1"/>
        </p:nvCxnSpPr>
        <p:spPr>
          <a:xfrm>
            <a:off x="838200" y="1451790"/>
            <a:ext cx="10515600" cy="0"/>
          </a:xfrm>
          <a:prstGeom prst="line">
            <a:avLst/>
          </a:prstGeom>
          <a:ln w="101600">
            <a:solidFill>
              <a:srgbClr val="FF7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8167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1" y="1825625"/>
            <a:ext cx="3214815" cy="4351338"/>
          </a:xfrm>
          <a:prstGeom prst="rect">
            <a:avLst/>
          </a:prstGeom>
        </p:spPr>
        <p:txBody>
          <a:bodyPr/>
          <a:lstStyle>
            <a:lvl1pPr>
              <a:defRPr sz="2400" b="0" i="0">
                <a:solidFill>
                  <a:srgbClr val="58595B"/>
                </a:solidFill>
                <a:latin typeface="Gotham Book" pitchFamily="2" charset="0"/>
                <a:cs typeface="Gotham Book" pitchFamily="2" charset="0"/>
              </a:defRPr>
            </a:lvl1pPr>
            <a:lvl2pPr>
              <a:defRPr sz="2000" b="0" i="0">
                <a:solidFill>
                  <a:srgbClr val="58595B"/>
                </a:solidFill>
                <a:latin typeface="Gotham Book" pitchFamily="2" charset="0"/>
                <a:cs typeface="Gotham Book" pitchFamily="2" charset="0"/>
              </a:defRPr>
            </a:lvl2pPr>
            <a:lvl3pPr>
              <a:defRPr sz="1800" b="0" i="0">
                <a:solidFill>
                  <a:srgbClr val="58595B"/>
                </a:solidFill>
                <a:latin typeface="Gotham Book" pitchFamily="2" charset="0"/>
                <a:cs typeface="Gotham Book" pitchFamily="2" charset="0"/>
              </a:defRPr>
            </a:lvl3pPr>
            <a:lvl4pPr>
              <a:defRPr sz="1600" b="0" i="0">
                <a:solidFill>
                  <a:srgbClr val="58595B"/>
                </a:solidFill>
                <a:latin typeface="Gotham Book" pitchFamily="2" charset="0"/>
                <a:cs typeface="Gotham Book" pitchFamily="2" charset="0"/>
              </a:defRPr>
            </a:lvl4pPr>
            <a:lvl5pPr>
              <a:defRPr sz="1600" b="0" i="0">
                <a:solidFill>
                  <a:srgbClr val="58595B"/>
                </a:solidFill>
                <a:latin typeface="Gotham Book" pitchFamily="2" charset="0"/>
                <a:cs typeface="Gotham Book"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a:extLst>
              <a:ext uri="{FF2B5EF4-FFF2-40B4-BE49-F238E27FC236}">
                <a16:creationId xmlns:a16="http://schemas.microsoft.com/office/drawing/2014/main" id="{78266883-B9DB-3A47-A8BC-3119F9E37DCE}"/>
              </a:ext>
            </a:extLst>
          </p:cNvPr>
          <p:cNvSpPr>
            <a:spLocks noGrp="1"/>
          </p:cNvSpPr>
          <p:nvPr>
            <p:ph type="title"/>
          </p:nvPr>
        </p:nvSpPr>
        <p:spPr/>
        <p:txBody>
          <a:bodyPr/>
          <a:lstStyle>
            <a:lvl1pPr>
              <a:defRPr b="1" i="0">
                <a:solidFill>
                  <a:srgbClr val="58595B"/>
                </a:solidFill>
                <a:latin typeface="Gotham Ultra" pitchFamily="2" charset="0"/>
                <a:cs typeface="Gotham Ultra" pitchFamily="2" charset="0"/>
              </a:defRPr>
            </a:lvl1pPr>
          </a:lstStyle>
          <a:p>
            <a:r>
              <a:rPr lang="en-US" dirty="0"/>
              <a:t>Click to edit Master title style</a:t>
            </a:r>
          </a:p>
        </p:txBody>
      </p:sp>
      <p:sp>
        <p:nvSpPr>
          <p:cNvPr id="10" name="Date Placeholder 3">
            <a:extLst>
              <a:ext uri="{FF2B5EF4-FFF2-40B4-BE49-F238E27FC236}">
                <a16:creationId xmlns:a16="http://schemas.microsoft.com/office/drawing/2014/main" id="{B6B8D027-6FD5-F740-8536-80D9B727EBC9}"/>
              </a:ext>
            </a:extLst>
          </p:cNvPr>
          <p:cNvSpPr>
            <a:spLocks noGrp="1"/>
          </p:cNvSpPr>
          <p:nvPr>
            <p:ph type="dt" sz="half" idx="10"/>
          </p:nvPr>
        </p:nvSpPr>
        <p:spPr>
          <a:xfrm>
            <a:off x="838200" y="6356350"/>
            <a:ext cx="2743200" cy="365125"/>
          </a:xfrm>
          <a:prstGeom prst="rect">
            <a:avLst/>
          </a:prstGeom>
        </p:spPr>
        <p:txBody>
          <a:bodyPr/>
          <a:lstStyle>
            <a:lvl1pPr>
              <a:defRPr b="0" i="0">
                <a:latin typeface="Gotham Book" pitchFamily="2" charset="0"/>
                <a:cs typeface="Gotham Book" pitchFamily="2" charset="0"/>
              </a:defRPr>
            </a:lvl1pPr>
          </a:lstStyle>
          <a:p>
            <a:fld id="{45C6984A-4728-421E-B095-D1019AE9A57F}" type="datetimeFigureOut">
              <a:rPr lang="en-US" smtClean="0"/>
              <a:pPr/>
              <a:t>8/14/2024</a:t>
            </a:fld>
            <a:endParaRPr lang="en-US" dirty="0"/>
          </a:p>
        </p:txBody>
      </p:sp>
      <p:sp>
        <p:nvSpPr>
          <p:cNvPr id="11" name="Footer Placeholder 4">
            <a:extLst>
              <a:ext uri="{FF2B5EF4-FFF2-40B4-BE49-F238E27FC236}">
                <a16:creationId xmlns:a16="http://schemas.microsoft.com/office/drawing/2014/main" id="{15A6068D-A2A3-9A4C-9543-56C11C4BDD1B}"/>
              </a:ext>
            </a:extLst>
          </p:cNvPr>
          <p:cNvSpPr>
            <a:spLocks noGrp="1"/>
          </p:cNvSpPr>
          <p:nvPr>
            <p:ph type="ftr" sz="quarter" idx="11"/>
          </p:nvPr>
        </p:nvSpPr>
        <p:spPr>
          <a:xfrm>
            <a:off x="4038600" y="6356350"/>
            <a:ext cx="4114800" cy="365125"/>
          </a:xfrm>
          <a:prstGeom prst="rect">
            <a:avLst/>
          </a:prstGeom>
        </p:spPr>
        <p:txBody>
          <a:bodyPr/>
          <a:lstStyle>
            <a:lvl1pPr>
              <a:defRPr b="0" i="0">
                <a:latin typeface="Gotham Book" pitchFamily="2" charset="0"/>
                <a:cs typeface="Gotham Book" pitchFamily="2" charset="0"/>
              </a:defRPr>
            </a:lvl1pPr>
          </a:lstStyle>
          <a:p>
            <a:endParaRPr lang="en-US" dirty="0"/>
          </a:p>
        </p:txBody>
      </p:sp>
      <p:sp>
        <p:nvSpPr>
          <p:cNvPr id="12" name="Slide Number Placeholder 5">
            <a:extLst>
              <a:ext uri="{FF2B5EF4-FFF2-40B4-BE49-F238E27FC236}">
                <a16:creationId xmlns:a16="http://schemas.microsoft.com/office/drawing/2014/main" id="{634948B9-8567-6C46-8AC6-311BF6757127}"/>
              </a:ext>
            </a:extLst>
          </p:cNvPr>
          <p:cNvSpPr>
            <a:spLocks noGrp="1"/>
          </p:cNvSpPr>
          <p:nvPr>
            <p:ph type="sldNum" sz="quarter" idx="12"/>
          </p:nvPr>
        </p:nvSpPr>
        <p:spPr>
          <a:xfrm>
            <a:off x="8610600" y="6356350"/>
            <a:ext cx="2743200" cy="365125"/>
          </a:xfrm>
          <a:prstGeom prst="rect">
            <a:avLst/>
          </a:prstGeom>
        </p:spPr>
        <p:txBody>
          <a:bodyPr/>
          <a:lstStyle/>
          <a:p>
            <a:fld id="{212AE4FD-89E1-4A3D-A7BE-42024533A9D7}" type="slidenum">
              <a:rPr lang="en-US" smtClean="0"/>
              <a:t>‹#›</a:t>
            </a:fld>
            <a:endParaRPr lang="en-US" dirty="0"/>
          </a:p>
        </p:txBody>
      </p:sp>
      <p:sp>
        <p:nvSpPr>
          <p:cNvPr id="13" name="Content Placeholder 2">
            <a:extLst>
              <a:ext uri="{FF2B5EF4-FFF2-40B4-BE49-F238E27FC236}">
                <a16:creationId xmlns:a16="http://schemas.microsoft.com/office/drawing/2014/main" id="{F31D0D71-FA9B-8E42-9B2B-3F3BEAB7F39B}"/>
              </a:ext>
            </a:extLst>
          </p:cNvPr>
          <p:cNvSpPr>
            <a:spLocks noGrp="1"/>
          </p:cNvSpPr>
          <p:nvPr>
            <p:ph sz="half" idx="13"/>
          </p:nvPr>
        </p:nvSpPr>
        <p:spPr>
          <a:xfrm>
            <a:off x="4488592" y="1825625"/>
            <a:ext cx="3214815" cy="4351338"/>
          </a:xfrm>
          <a:prstGeom prst="rect">
            <a:avLst/>
          </a:prstGeom>
        </p:spPr>
        <p:txBody>
          <a:bodyPr/>
          <a:lstStyle>
            <a:lvl1pPr>
              <a:defRPr sz="2400" b="0" i="0">
                <a:solidFill>
                  <a:srgbClr val="58595B"/>
                </a:solidFill>
                <a:latin typeface="Gotham Book" pitchFamily="2" charset="0"/>
                <a:cs typeface="Gotham Book" pitchFamily="2" charset="0"/>
              </a:defRPr>
            </a:lvl1pPr>
            <a:lvl2pPr>
              <a:defRPr sz="2000" b="0" i="0">
                <a:solidFill>
                  <a:srgbClr val="58595B"/>
                </a:solidFill>
                <a:latin typeface="Gotham Book" pitchFamily="2" charset="0"/>
                <a:cs typeface="Gotham Book" pitchFamily="2" charset="0"/>
              </a:defRPr>
            </a:lvl2pPr>
            <a:lvl3pPr>
              <a:defRPr sz="1800" b="0" i="0">
                <a:solidFill>
                  <a:srgbClr val="58595B"/>
                </a:solidFill>
                <a:latin typeface="Gotham Book" pitchFamily="2" charset="0"/>
                <a:cs typeface="Gotham Book" pitchFamily="2" charset="0"/>
              </a:defRPr>
            </a:lvl3pPr>
            <a:lvl4pPr>
              <a:defRPr sz="1600" b="0" i="0">
                <a:solidFill>
                  <a:srgbClr val="58595B"/>
                </a:solidFill>
                <a:latin typeface="Gotham Book" pitchFamily="2" charset="0"/>
                <a:cs typeface="Gotham Book" pitchFamily="2" charset="0"/>
              </a:defRPr>
            </a:lvl4pPr>
            <a:lvl5pPr>
              <a:defRPr sz="1600" b="0" i="0">
                <a:solidFill>
                  <a:srgbClr val="58595B"/>
                </a:solidFill>
                <a:latin typeface="Gotham Book" pitchFamily="2" charset="0"/>
                <a:cs typeface="Gotham Book"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6328A2FC-191D-5B4B-8DD8-773653E9FB84}"/>
              </a:ext>
            </a:extLst>
          </p:cNvPr>
          <p:cNvSpPr>
            <a:spLocks noGrp="1"/>
          </p:cNvSpPr>
          <p:nvPr>
            <p:ph sz="half" idx="14"/>
          </p:nvPr>
        </p:nvSpPr>
        <p:spPr>
          <a:xfrm>
            <a:off x="8138985" y="1825625"/>
            <a:ext cx="3214815" cy="4351338"/>
          </a:xfrm>
          <a:prstGeom prst="rect">
            <a:avLst/>
          </a:prstGeom>
        </p:spPr>
        <p:txBody>
          <a:bodyPr/>
          <a:lstStyle>
            <a:lvl1pPr>
              <a:defRPr sz="2400" b="0" i="0">
                <a:solidFill>
                  <a:srgbClr val="58595B"/>
                </a:solidFill>
                <a:latin typeface="Gotham Book" pitchFamily="2" charset="0"/>
                <a:cs typeface="Gotham Book" pitchFamily="2" charset="0"/>
              </a:defRPr>
            </a:lvl1pPr>
            <a:lvl2pPr>
              <a:defRPr sz="2000" b="0" i="0">
                <a:solidFill>
                  <a:srgbClr val="58595B"/>
                </a:solidFill>
                <a:latin typeface="Gotham Book" pitchFamily="2" charset="0"/>
                <a:cs typeface="Gotham Book" pitchFamily="2" charset="0"/>
              </a:defRPr>
            </a:lvl2pPr>
            <a:lvl3pPr>
              <a:defRPr sz="1800" b="0" i="0">
                <a:solidFill>
                  <a:srgbClr val="58595B"/>
                </a:solidFill>
                <a:latin typeface="Gotham Book" pitchFamily="2" charset="0"/>
                <a:cs typeface="Gotham Book" pitchFamily="2" charset="0"/>
              </a:defRPr>
            </a:lvl3pPr>
            <a:lvl4pPr>
              <a:defRPr sz="1600" b="0" i="0">
                <a:solidFill>
                  <a:srgbClr val="58595B"/>
                </a:solidFill>
                <a:latin typeface="Gotham Book" pitchFamily="2" charset="0"/>
                <a:cs typeface="Gotham Book" pitchFamily="2" charset="0"/>
              </a:defRPr>
            </a:lvl4pPr>
            <a:lvl5pPr>
              <a:defRPr sz="1600" b="0" i="0">
                <a:solidFill>
                  <a:srgbClr val="58595B"/>
                </a:solidFill>
                <a:latin typeface="Gotham Book" pitchFamily="2" charset="0"/>
                <a:cs typeface="Gotham Book"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id="{826439FB-25C6-3B47-A30C-A0CF180E79C1}"/>
              </a:ext>
            </a:extLst>
          </p:cNvPr>
          <p:cNvCxnSpPr/>
          <p:nvPr userDrawn="1"/>
        </p:nvCxnSpPr>
        <p:spPr>
          <a:xfrm>
            <a:off x="838200" y="1451790"/>
            <a:ext cx="10515600" cy="0"/>
          </a:xfrm>
          <a:prstGeom prst="line">
            <a:avLst/>
          </a:prstGeom>
          <a:ln w="101600">
            <a:solidFill>
              <a:srgbClr val="FF7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5309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80012" cy="823912"/>
          </a:xfrm>
          <a:prstGeom prst="rect">
            <a:avLst/>
          </a:prstGeom>
        </p:spPr>
        <p:txBody>
          <a:bodyPr anchor="b"/>
          <a:lstStyle>
            <a:lvl1pPr marL="0" indent="0">
              <a:buNone/>
              <a:defRPr sz="2400" b="1" i="0">
                <a:solidFill>
                  <a:srgbClr val="58595B"/>
                </a:solidFill>
                <a:latin typeface="Gotham Bold" pitchFamily="2" charset="0"/>
                <a:cs typeface="Gotham 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itle 7">
            <a:extLst>
              <a:ext uri="{FF2B5EF4-FFF2-40B4-BE49-F238E27FC236}">
                <a16:creationId xmlns:a16="http://schemas.microsoft.com/office/drawing/2014/main" id="{C1BA5175-9E5E-3E4C-B038-A223EDA84BBC}"/>
              </a:ext>
            </a:extLst>
          </p:cNvPr>
          <p:cNvSpPr>
            <a:spLocks noGrp="1"/>
          </p:cNvSpPr>
          <p:nvPr>
            <p:ph type="title"/>
          </p:nvPr>
        </p:nvSpPr>
        <p:spPr>
          <a:xfrm>
            <a:off x="838200" y="365125"/>
            <a:ext cx="10515600" cy="1325563"/>
          </a:xfrm>
        </p:spPr>
        <p:txBody>
          <a:bodyPr/>
          <a:lstStyle>
            <a:lvl1pPr>
              <a:defRPr b="1" i="0">
                <a:solidFill>
                  <a:srgbClr val="58595B"/>
                </a:solidFill>
                <a:latin typeface="Gotham Ultra" pitchFamily="2" charset="0"/>
                <a:cs typeface="Gotham Ultra" pitchFamily="2" charset="0"/>
              </a:defRPr>
            </a:lvl1pPr>
          </a:lstStyle>
          <a:p>
            <a:r>
              <a:rPr lang="en-US" dirty="0"/>
              <a:t>Click to edit Master title style</a:t>
            </a:r>
          </a:p>
        </p:txBody>
      </p:sp>
      <p:sp>
        <p:nvSpPr>
          <p:cNvPr id="13" name="Content Placeholder 2">
            <a:extLst>
              <a:ext uri="{FF2B5EF4-FFF2-40B4-BE49-F238E27FC236}">
                <a16:creationId xmlns:a16="http://schemas.microsoft.com/office/drawing/2014/main" id="{7D435773-99DC-FB40-B9DF-9812CDA3C172}"/>
              </a:ext>
            </a:extLst>
          </p:cNvPr>
          <p:cNvSpPr>
            <a:spLocks noGrp="1"/>
          </p:cNvSpPr>
          <p:nvPr>
            <p:ph sz="half" idx="13" hasCustomPrompt="1"/>
          </p:nvPr>
        </p:nvSpPr>
        <p:spPr>
          <a:xfrm>
            <a:off x="838200" y="2505075"/>
            <a:ext cx="5181600" cy="3671888"/>
          </a:xfrm>
          <a:prstGeom prst="rect">
            <a:avLst/>
          </a:prstGeom>
        </p:spPr>
        <p:txBody>
          <a:bodyPr/>
          <a:lstStyle>
            <a:lvl1pPr>
              <a:defRPr sz="2400" b="0" i="0">
                <a:solidFill>
                  <a:srgbClr val="58595B"/>
                </a:solidFill>
                <a:latin typeface="Gotham Book" pitchFamily="2" charset="0"/>
                <a:cs typeface="Gotham Book" pitchFamily="2" charset="0"/>
              </a:defRPr>
            </a:lvl1pPr>
            <a:lvl2pPr>
              <a:defRPr sz="2000" b="0" i="0">
                <a:solidFill>
                  <a:srgbClr val="58595B"/>
                </a:solidFill>
                <a:latin typeface="Gotham Book" pitchFamily="2" charset="0"/>
                <a:cs typeface="Gotham Book" pitchFamily="2" charset="0"/>
              </a:defRPr>
            </a:lvl2pPr>
            <a:lvl3pPr>
              <a:defRPr sz="1800" b="0" i="0">
                <a:solidFill>
                  <a:srgbClr val="58595B"/>
                </a:solidFill>
                <a:latin typeface="Gotham Book" pitchFamily="2" charset="0"/>
                <a:cs typeface="Gotham Book" pitchFamily="2" charset="0"/>
              </a:defRPr>
            </a:lvl3pPr>
            <a:lvl4pPr>
              <a:defRPr sz="1600" b="0" i="0">
                <a:solidFill>
                  <a:srgbClr val="58595B"/>
                </a:solidFill>
                <a:latin typeface="Gotham Book" pitchFamily="2" charset="0"/>
                <a:cs typeface="Gotham Book" pitchFamily="2" charset="0"/>
              </a:defRPr>
            </a:lvl4pPr>
            <a:lvl5pPr>
              <a:defRPr sz="1600" b="0" i="0">
                <a:solidFill>
                  <a:srgbClr val="58595B"/>
                </a:solidFill>
                <a:latin typeface="Gotham Book" pitchFamily="2" charset="0"/>
                <a:cs typeface="Gotham Book"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levelç</a:t>
            </a:r>
            <a:endParaRPr lang="en-US" dirty="0"/>
          </a:p>
        </p:txBody>
      </p:sp>
      <p:sp>
        <p:nvSpPr>
          <p:cNvPr id="15" name="Content Placeholder 2">
            <a:extLst>
              <a:ext uri="{FF2B5EF4-FFF2-40B4-BE49-F238E27FC236}">
                <a16:creationId xmlns:a16="http://schemas.microsoft.com/office/drawing/2014/main" id="{3F40BD3B-8E98-4C46-ACC7-B5BE01451B37}"/>
              </a:ext>
            </a:extLst>
          </p:cNvPr>
          <p:cNvSpPr>
            <a:spLocks noGrp="1"/>
          </p:cNvSpPr>
          <p:nvPr>
            <p:ph sz="half" idx="14"/>
          </p:nvPr>
        </p:nvSpPr>
        <p:spPr>
          <a:xfrm>
            <a:off x="6176319" y="2505075"/>
            <a:ext cx="5181600" cy="3671888"/>
          </a:xfrm>
          <a:prstGeom prst="rect">
            <a:avLst/>
          </a:prstGeom>
        </p:spPr>
        <p:txBody>
          <a:bodyPr/>
          <a:lstStyle>
            <a:lvl1pPr>
              <a:defRPr sz="2400" b="0" i="0">
                <a:solidFill>
                  <a:srgbClr val="58595B"/>
                </a:solidFill>
                <a:latin typeface="Gotham Book" pitchFamily="2" charset="0"/>
                <a:cs typeface="Gotham Book" pitchFamily="2" charset="0"/>
              </a:defRPr>
            </a:lvl1pPr>
            <a:lvl2pPr>
              <a:defRPr sz="2000" b="0" i="0">
                <a:solidFill>
                  <a:srgbClr val="58595B"/>
                </a:solidFill>
                <a:latin typeface="Gotham Book" pitchFamily="2" charset="0"/>
                <a:cs typeface="Gotham Book" pitchFamily="2" charset="0"/>
              </a:defRPr>
            </a:lvl2pPr>
            <a:lvl3pPr>
              <a:defRPr sz="1800" b="0" i="0">
                <a:solidFill>
                  <a:srgbClr val="58595B"/>
                </a:solidFill>
                <a:latin typeface="Gotham Book" pitchFamily="2" charset="0"/>
                <a:cs typeface="Gotham Book" pitchFamily="2" charset="0"/>
              </a:defRPr>
            </a:lvl3pPr>
            <a:lvl4pPr>
              <a:defRPr sz="1600" b="0" i="0">
                <a:solidFill>
                  <a:srgbClr val="58595B"/>
                </a:solidFill>
                <a:latin typeface="Gotham Book" pitchFamily="2" charset="0"/>
                <a:cs typeface="Gotham Book" pitchFamily="2" charset="0"/>
              </a:defRPr>
            </a:lvl4pPr>
            <a:lvl5pPr>
              <a:defRPr sz="1600" b="0" i="0">
                <a:solidFill>
                  <a:srgbClr val="58595B"/>
                </a:solidFill>
                <a:latin typeface="Gotham Book" pitchFamily="2" charset="0"/>
                <a:cs typeface="Gotham Book"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2">
            <a:extLst>
              <a:ext uri="{FF2B5EF4-FFF2-40B4-BE49-F238E27FC236}">
                <a16:creationId xmlns:a16="http://schemas.microsoft.com/office/drawing/2014/main" id="{FA6797F3-5AF3-4A48-8B9B-068B16CE3244}"/>
              </a:ext>
            </a:extLst>
          </p:cNvPr>
          <p:cNvSpPr>
            <a:spLocks noGrp="1"/>
          </p:cNvSpPr>
          <p:nvPr>
            <p:ph type="body" idx="15"/>
          </p:nvPr>
        </p:nvSpPr>
        <p:spPr>
          <a:xfrm>
            <a:off x="6177907" y="1681163"/>
            <a:ext cx="5175893" cy="823912"/>
          </a:xfrm>
          <a:prstGeom prst="rect">
            <a:avLst/>
          </a:prstGeom>
        </p:spPr>
        <p:txBody>
          <a:bodyPr anchor="b"/>
          <a:lstStyle>
            <a:lvl1pPr marL="0" indent="0">
              <a:buNone/>
              <a:defRPr sz="2400" b="1" i="0">
                <a:solidFill>
                  <a:srgbClr val="58595B"/>
                </a:solidFill>
                <a:latin typeface="Gotham Bold" pitchFamily="2" charset="0"/>
                <a:cs typeface="Gotham 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7" name="Date Placeholder 3">
            <a:extLst>
              <a:ext uri="{FF2B5EF4-FFF2-40B4-BE49-F238E27FC236}">
                <a16:creationId xmlns:a16="http://schemas.microsoft.com/office/drawing/2014/main" id="{4B2C909C-0EEE-3C4A-AF7F-2455DC9A0523}"/>
              </a:ext>
            </a:extLst>
          </p:cNvPr>
          <p:cNvSpPr>
            <a:spLocks noGrp="1"/>
          </p:cNvSpPr>
          <p:nvPr>
            <p:ph type="dt" sz="half" idx="10"/>
          </p:nvPr>
        </p:nvSpPr>
        <p:spPr>
          <a:xfrm>
            <a:off x="838200" y="6356350"/>
            <a:ext cx="2743200" cy="365125"/>
          </a:xfrm>
          <a:prstGeom prst="rect">
            <a:avLst/>
          </a:prstGeom>
        </p:spPr>
        <p:txBody>
          <a:bodyPr/>
          <a:lstStyle>
            <a:lvl1pPr>
              <a:defRPr b="0" i="0">
                <a:latin typeface="Gotham Book" pitchFamily="2" charset="0"/>
                <a:cs typeface="Gotham Book" pitchFamily="2" charset="0"/>
              </a:defRPr>
            </a:lvl1pPr>
          </a:lstStyle>
          <a:p>
            <a:fld id="{45C6984A-4728-421E-B095-D1019AE9A57F}" type="datetimeFigureOut">
              <a:rPr lang="en-US" smtClean="0"/>
              <a:pPr/>
              <a:t>8/14/2024</a:t>
            </a:fld>
            <a:endParaRPr lang="en-US" dirty="0"/>
          </a:p>
        </p:txBody>
      </p:sp>
      <p:sp>
        <p:nvSpPr>
          <p:cNvPr id="18" name="Footer Placeholder 4">
            <a:extLst>
              <a:ext uri="{FF2B5EF4-FFF2-40B4-BE49-F238E27FC236}">
                <a16:creationId xmlns:a16="http://schemas.microsoft.com/office/drawing/2014/main" id="{6E5D92F9-F07C-F940-9E85-21C5C35AFAE0}"/>
              </a:ext>
            </a:extLst>
          </p:cNvPr>
          <p:cNvSpPr>
            <a:spLocks noGrp="1"/>
          </p:cNvSpPr>
          <p:nvPr>
            <p:ph type="ftr" sz="quarter" idx="11"/>
          </p:nvPr>
        </p:nvSpPr>
        <p:spPr>
          <a:xfrm>
            <a:off x="4038600" y="6356350"/>
            <a:ext cx="4114800" cy="365125"/>
          </a:xfrm>
          <a:prstGeom prst="rect">
            <a:avLst/>
          </a:prstGeom>
        </p:spPr>
        <p:txBody>
          <a:bodyPr/>
          <a:lstStyle>
            <a:lvl1pPr>
              <a:defRPr b="0" i="0">
                <a:latin typeface="Gotham Book" pitchFamily="2" charset="0"/>
                <a:cs typeface="Gotham Book" pitchFamily="2" charset="0"/>
              </a:defRPr>
            </a:lvl1pPr>
          </a:lstStyle>
          <a:p>
            <a:endParaRPr lang="en-US" dirty="0"/>
          </a:p>
        </p:txBody>
      </p:sp>
      <p:sp>
        <p:nvSpPr>
          <p:cNvPr id="19" name="Slide Number Placeholder 5">
            <a:extLst>
              <a:ext uri="{FF2B5EF4-FFF2-40B4-BE49-F238E27FC236}">
                <a16:creationId xmlns:a16="http://schemas.microsoft.com/office/drawing/2014/main" id="{AF446300-B1E4-AC45-9CF2-A965BD9E6991}"/>
              </a:ext>
            </a:extLst>
          </p:cNvPr>
          <p:cNvSpPr>
            <a:spLocks noGrp="1"/>
          </p:cNvSpPr>
          <p:nvPr>
            <p:ph type="sldNum" sz="quarter" idx="12"/>
          </p:nvPr>
        </p:nvSpPr>
        <p:spPr>
          <a:xfrm>
            <a:off x="8610600" y="6356350"/>
            <a:ext cx="2743200" cy="365125"/>
          </a:xfrm>
          <a:prstGeom prst="rect">
            <a:avLst/>
          </a:prstGeom>
        </p:spPr>
        <p:txBody>
          <a:bodyPr/>
          <a:lstStyle/>
          <a:p>
            <a:fld id="{212AE4FD-89E1-4A3D-A7BE-42024533A9D7}" type="slidenum">
              <a:rPr lang="en-US" smtClean="0"/>
              <a:t>‹#›</a:t>
            </a:fld>
            <a:endParaRPr lang="en-US" dirty="0"/>
          </a:p>
        </p:txBody>
      </p:sp>
      <p:cxnSp>
        <p:nvCxnSpPr>
          <p:cNvPr id="21" name="Straight Connector 20">
            <a:extLst>
              <a:ext uri="{FF2B5EF4-FFF2-40B4-BE49-F238E27FC236}">
                <a16:creationId xmlns:a16="http://schemas.microsoft.com/office/drawing/2014/main" id="{35C31B40-2CCB-F44E-AD3E-80A00BDA7CA9}"/>
              </a:ext>
            </a:extLst>
          </p:cNvPr>
          <p:cNvCxnSpPr/>
          <p:nvPr userDrawn="1"/>
        </p:nvCxnSpPr>
        <p:spPr>
          <a:xfrm>
            <a:off x="838200" y="1451790"/>
            <a:ext cx="10515600" cy="0"/>
          </a:xfrm>
          <a:prstGeom prst="line">
            <a:avLst/>
          </a:prstGeom>
          <a:ln w="101600">
            <a:solidFill>
              <a:srgbClr val="FF7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63176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7">
            <a:extLst>
              <a:ext uri="{FF2B5EF4-FFF2-40B4-BE49-F238E27FC236}">
                <a16:creationId xmlns:a16="http://schemas.microsoft.com/office/drawing/2014/main" id="{0CE35F66-9085-6447-BCA2-BD5558F94C8E}"/>
              </a:ext>
            </a:extLst>
          </p:cNvPr>
          <p:cNvSpPr>
            <a:spLocks noGrp="1"/>
          </p:cNvSpPr>
          <p:nvPr>
            <p:ph type="title"/>
          </p:nvPr>
        </p:nvSpPr>
        <p:spPr>
          <a:xfrm>
            <a:off x="838200" y="365125"/>
            <a:ext cx="10515600" cy="1325563"/>
          </a:xfrm>
        </p:spPr>
        <p:txBody>
          <a:bodyPr/>
          <a:lstStyle>
            <a:lvl1pPr>
              <a:defRPr b="1" i="0">
                <a:solidFill>
                  <a:srgbClr val="58595B"/>
                </a:solidFill>
                <a:latin typeface="Gotham Ultra" pitchFamily="2" charset="0"/>
                <a:cs typeface="Gotham Ultra" pitchFamily="2" charset="0"/>
              </a:defRPr>
            </a:lvl1pPr>
          </a:lstStyle>
          <a:p>
            <a:r>
              <a:rPr lang="en-US" dirty="0"/>
              <a:t>Click to edit Master title style</a:t>
            </a:r>
          </a:p>
        </p:txBody>
      </p:sp>
      <p:sp>
        <p:nvSpPr>
          <p:cNvPr id="7" name="Date Placeholder 3">
            <a:extLst>
              <a:ext uri="{FF2B5EF4-FFF2-40B4-BE49-F238E27FC236}">
                <a16:creationId xmlns:a16="http://schemas.microsoft.com/office/drawing/2014/main" id="{AC2EA216-F715-244C-BC78-508BC50E6EC7}"/>
              </a:ext>
            </a:extLst>
          </p:cNvPr>
          <p:cNvSpPr>
            <a:spLocks noGrp="1"/>
          </p:cNvSpPr>
          <p:nvPr>
            <p:ph type="dt" sz="half" idx="10"/>
          </p:nvPr>
        </p:nvSpPr>
        <p:spPr>
          <a:xfrm>
            <a:off x="838200" y="6356350"/>
            <a:ext cx="2743200" cy="365125"/>
          </a:xfrm>
          <a:prstGeom prst="rect">
            <a:avLst/>
          </a:prstGeom>
        </p:spPr>
        <p:txBody>
          <a:bodyPr/>
          <a:lstStyle>
            <a:lvl1pPr>
              <a:defRPr b="0" i="0">
                <a:latin typeface="Gotham Book" pitchFamily="2" charset="0"/>
                <a:cs typeface="Gotham Book" pitchFamily="2" charset="0"/>
              </a:defRPr>
            </a:lvl1pPr>
          </a:lstStyle>
          <a:p>
            <a:fld id="{45C6984A-4728-421E-B095-D1019AE9A57F}" type="datetimeFigureOut">
              <a:rPr lang="en-US" smtClean="0"/>
              <a:pPr/>
              <a:t>8/14/2024</a:t>
            </a:fld>
            <a:endParaRPr lang="en-US" dirty="0"/>
          </a:p>
        </p:txBody>
      </p:sp>
      <p:sp>
        <p:nvSpPr>
          <p:cNvPr id="8" name="Footer Placeholder 4">
            <a:extLst>
              <a:ext uri="{FF2B5EF4-FFF2-40B4-BE49-F238E27FC236}">
                <a16:creationId xmlns:a16="http://schemas.microsoft.com/office/drawing/2014/main" id="{4A2697AF-80C9-D042-B4CC-593EB8541CC2}"/>
              </a:ext>
            </a:extLst>
          </p:cNvPr>
          <p:cNvSpPr>
            <a:spLocks noGrp="1"/>
          </p:cNvSpPr>
          <p:nvPr>
            <p:ph type="ftr" sz="quarter" idx="11"/>
          </p:nvPr>
        </p:nvSpPr>
        <p:spPr>
          <a:xfrm>
            <a:off x="4038600" y="6356350"/>
            <a:ext cx="4114800" cy="365125"/>
          </a:xfrm>
          <a:prstGeom prst="rect">
            <a:avLst/>
          </a:prstGeom>
        </p:spPr>
        <p:txBody>
          <a:bodyPr/>
          <a:lstStyle>
            <a:lvl1pPr>
              <a:defRPr b="0" i="0">
                <a:latin typeface="Gotham Book" pitchFamily="2" charset="0"/>
                <a:cs typeface="Gotham Book" pitchFamily="2" charset="0"/>
              </a:defRPr>
            </a:lvl1pPr>
          </a:lstStyle>
          <a:p>
            <a:endParaRPr lang="en-US" dirty="0"/>
          </a:p>
        </p:txBody>
      </p:sp>
      <p:sp>
        <p:nvSpPr>
          <p:cNvPr id="9" name="Slide Number Placeholder 5">
            <a:extLst>
              <a:ext uri="{FF2B5EF4-FFF2-40B4-BE49-F238E27FC236}">
                <a16:creationId xmlns:a16="http://schemas.microsoft.com/office/drawing/2014/main" id="{E838F1BB-8970-0F49-BC0C-3747E26439D0}"/>
              </a:ext>
            </a:extLst>
          </p:cNvPr>
          <p:cNvSpPr>
            <a:spLocks noGrp="1"/>
          </p:cNvSpPr>
          <p:nvPr>
            <p:ph type="sldNum" sz="quarter" idx="12"/>
          </p:nvPr>
        </p:nvSpPr>
        <p:spPr>
          <a:xfrm>
            <a:off x="8610600" y="6356350"/>
            <a:ext cx="2743200" cy="365125"/>
          </a:xfrm>
          <a:prstGeom prst="rect">
            <a:avLst/>
          </a:prstGeom>
        </p:spPr>
        <p:txBody>
          <a:bodyPr/>
          <a:lstStyle/>
          <a:p>
            <a:fld id="{212AE4FD-89E1-4A3D-A7BE-42024533A9D7}" type="slidenum">
              <a:rPr lang="en-US" smtClean="0"/>
              <a:t>‹#›</a:t>
            </a:fld>
            <a:endParaRPr lang="en-US" dirty="0"/>
          </a:p>
        </p:txBody>
      </p:sp>
      <p:cxnSp>
        <p:nvCxnSpPr>
          <p:cNvPr id="11" name="Straight Connector 10">
            <a:extLst>
              <a:ext uri="{FF2B5EF4-FFF2-40B4-BE49-F238E27FC236}">
                <a16:creationId xmlns:a16="http://schemas.microsoft.com/office/drawing/2014/main" id="{0B7C08F3-75C0-A644-AFB0-59192BB61D85}"/>
              </a:ext>
            </a:extLst>
          </p:cNvPr>
          <p:cNvCxnSpPr/>
          <p:nvPr userDrawn="1"/>
        </p:nvCxnSpPr>
        <p:spPr>
          <a:xfrm>
            <a:off x="838200" y="1451790"/>
            <a:ext cx="10515600" cy="0"/>
          </a:xfrm>
          <a:prstGeom prst="line">
            <a:avLst/>
          </a:prstGeom>
          <a:ln w="101600">
            <a:solidFill>
              <a:srgbClr val="FF7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79930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402DB754-473F-8F49-8BA3-3118EA00FC0D}"/>
              </a:ext>
            </a:extLst>
          </p:cNvPr>
          <p:cNvSpPr>
            <a:spLocks noGrp="1"/>
          </p:cNvSpPr>
          <p:nvPr>
            <p:ph type="dt" sz="half" idx="10"/>
          </p:nvPr>
        </p:nvSpPr>
        <p:spPr>
          <a:xfrm>
            <a:off x="838200" y="6356350"/>
            <a:ext cx="2743200" cy="365125"/>
          </a:xfrm>
          <a:prstGeom prst="rect">
            <a:avLst/>
          </a:prstGeom>
        </p:spPr>
        <p:txBody>
          <a:bodyPr/>
          <a:lstStyle>
            <a:lvl1pPr>
              <a:defRPr b="0" i="0">
                <a:latin typeface="Gotham Book" pitchFamily="2" charset="0"/>
                <a:cs typeface="Gotham Book" pitchFamily="2" charset="0"/>
              </a:defRPr>
            </a:lvl1pPr>
          </a:lstStyle>
          <a:p>
            <a:fld id="{45C6984A-4728-421E-B095-D1019AE9A57F}" type="datetimeFigureOut">
              <a:rPr lang="en-US" smtClean="0"/>
              <a:pPr/>
              <a:t>8/14/2024</a:t>
            </a:fld>
            <a:endParaRPr lang="en-US" dirty="0"/>
          </a:p>
        </p:txBody>
      </p:sp>
      <p:sp>
        <p:nvSpPr>
          <p:cNvPr id="6" name="Footer Placeholder 4">
            <a:extLst>
              <a:ext uri="{FF2B5EF4-FFF2-40B4-BE49-F238E27FC236}">
                <a16:creationId xmlns:a16="http://schemas.microsoft.com/office/drawing/2014/main" id="{2BF0533B-FC40-F54A-ADC5-39B0116A81E7}"/>
              </a:ext>
            </a:extLst>
          </p:cNvPr>
          <p:cNvSpPr>
            <a:spLocks noGrp="1"/>
          </p:cNvSpPr>
          <p:nvPr>
            <p:ph type="ftr" sz="quarter" idx="11"/>
          </p:nvPr>
        </p:nvSpPr>
        <p:spPr>
          <a:xfrm>
            <a:off x="4038600" y="6356350"/>
            <a:ext cx="4114800" cy="365125"/>
          </a:xfrm>
          <a:prstGeom prst="rect">
            <a:avLst/>
          </a:prstGeom>
        </p:spPr>
        <p:txBody>
          <a:bodyPr/>
          <a:lstStyle>
            <a:lvl1pPr>
              <a:defRPr b="0" i="0">
                <a:latin typeface="Gotham Book" pitchFamily="2" charset="0"/>
                <a:cs typeface="Gotham Book" pitchFamily="2" charset="0"/>
              </a:defRPr>
            </a:lvl1pPr>
          </a:lstStyle>
          <a:p>
            <a:endParaRPr lang="en-US" dirty="0"/>
          </a:p>
        </p:txBody>
      </p:sp>
      <p:sp>
        <p:nvSpPr>
          <p:cNvPr id="7" name="Slide Number Placeholder 5">
            <a:extLst>
              <a:ext uri="{FF2B5EF4-FFF2-40B4-BE49-F238E27FC236}">
                <a16:creationId xmlns:a16="http://schemas.microsoft.com/office/drawing/2014/main" id="{C5EB2038-0A78-A641-A2B8-7D9D8A94C45F}"/>
              </a:ext>
            </a:extLst>
          </p:cNvPr>
          <p:cNvSpPr>
            <a:spLocks noGrp="1"/>
          </p:cNvSpPr>
          <p:nvPr>
            <p:ph type="sldNum" sz="quarter" idx="12"/>
          </p:nvPr>
        </p:nvSpPr>
        <p:spPr>
          <a:xfrm>
            <a:off x="8610600" y="6356350"/>
            <a:ext cx="2743200" cy="365125"/>
          </a:xfrm>
          <a:prstGeom prst="rect">
            <a:avLst/>
          </a:prstGeom>
        </p:spPr>
        <p:txBody>
          <a:bodyPr/>
          <a:lstStyle/>
          <a:p>
            <a:fld id="{212AE4FD-89E1-4A3D-A7BE-42024533A9D7}" type="slidenum">
              <a:rPr lang="en-US" smtClean="0"/>
              <a:t>‹#›</a:t>
            </a:fld>
            <a:endParaRPr lang="en-US" dirty="0"/>
          </a:p>
        </p:txBody>
      </p:sp>
    </p:spTree>
    <p:extLst>
      <p:ext uri="{BB962C8B-B14F-4D97-AF65-F5344CB8AC3E}">
        <p14:creationId xmlns:p14="http://schemas.microsoft.com/office/powerpoint/2010/main" val="32250174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289C4A40-F870-0B4C-82C4-18F6F3B9F887}"/>
              </a:ext>
            </a:extLst>
          </p:cNvPr>
          <p:cNvSpPr>
            <a:spLocks noGrp="1"/>
          </p:cNvSpPr>
          <p:nvPr>
            <p:ph type="dt" sz="half" idx="10"/>
          </p:nvPr>
        </p:nvSpPr>
        <p:spPr>
          <a:xfrm>
            <a:off x="838200" y="6356350"/>
            <a:ext cx="2743200" cy="365125"/>
          </a:xfrm>
          <a:prstGeom prst="rect">
            <a:avLst/>
          </a:prstGeom>
        </p:spPr>
        <p:txBody>
          <a:bodyPr/>
          <a:lstStyle>
            <a:lvl1pPr>
              <a:defRPr b="0" i="0">
                <a:latin typeface="Gotham Book" pitchFamily="2" charset="0"/>
                <a:cs typeface="Gotham Book" pitchFamily="2" charset="0"/>
              </a:defRPr>
            </a:lvl1pPr>
          </a:lstStyle>
          <a:p>
            <a:fld id="{45C6984A-4728-421E-B095-D1019AE9A57F}" type="datetimeFigureOut">
              <a:rPr lang="en-US" smtClean="0"/>
              <a:pPr/>
              <a:t>8/14/2024</a:t>
            </a:fld>
            <a:endParaRPr lang="en-US" dirty="0"/>
          </a:p>
        </p:txBody>
      </p:sp>
      <p:sp>
        <p:nvSpPr>
          <p:cNvPr id="9" name="Footer Placeholder 4">
            <a:extLst>
              <a:ext uri="{FF2B5EF4-FFF2-40B4-BE49-F238E27FC236}">
                <a16:creationId xmlns:a16="http://schemas.microsoft.com/office/drawing/2014/main" id="{FD7ACBA9-C08D-7A47-BAE9-AE0F7068323C}"/>
              </a:ext>
            </a:extLst>
          </p:cNvPr>
          <p:cNvSpPr>
            <a:spLocks noGrp="1"/>
          </p:cNvSpPr>
          <p:nvPr>
            <p:ph type="ftr" sz="quarter" idx="11"/>
          </p:nvPr>
        </p:nvSpPr>
        <p:spPr>
          <a:xfrm>
            <a:off x="4038600" y="6356350"/>
            <a:ext cx="4114800" cy="365125"/>
          </a:xfrm>
          <a:prstGeom prst="rect">
            <a:avLst/>
          </a:prstGeom>
        </p:spPr>
        <p:txBody>
          <a:bodyPr/>
          <a:lstStyle>
            <a:lvl1pPr>
              <a:defRPr b="0" i="0">
                <a:latin typeface="Gotham Book" pitchFamily="2" charset="0"/>
                <a:cs typeface="Gotham Book" pitchFamily="2" charset="0"/>
              </a:defRPr>
            </a:lvl1pPr>
          </a:lstStyle>
          <a:p>
            <a:endParaRPr lang="en-US" dirty="0"/>
          </a:p>
        </p:txBody>
      </p:sp>
      <p:sp>
        <p:nvSpPr>
          <p:cNvPr id="10" name="Slide Number Placeholder 5">
            <a:extLst>
              <a:ext uri="{FF2B5EF4-FFF2-40B4-BE49-F238E27FC236}">
                <a16:creationId xmlns:a16="http://schemas.microsoft.com/office/drawing/2014/main" id="{C18EC664-1166-9C48-81AD-1AE761D89C4D}"/>
              </a:ext>
            </a:extLst>
          </p:cNvPr>
          <p:cNvSpPr>
            <a:spLocks noGrp="1"/>
          </p:cNvSpPr>
          <p:nvPr>
            <p:ph type="sldNum" sz="quarter" idx="12"/>
          </p:nvPr>
        </p:nvSpPr>
        <p:spPr>
          <a:xfrm>
            <a:off x="8610600" y="6356350"/>
            <a:ext cx="2743200" cy="365125"/>
          </a:xfrm>
          <a:prstGeom prst="rect">
            <a:avLst/>
          </a:prstGeom>
        </p:spPr>
        <p:txBody>
          <a:bodyPr/>
          <a:lstStyle/>
          <a:p>
            <a:fld id="{212AE4FD-89E1-4A3D-A7BE-42024533A9D7}" type="slidenum">
              <a:rPr lang="en-US" smtClean="0"/>
              <a:t>‹#›</a:t>
            </a:fld>
            <a:endParaRPr lang="en-US" dirty="0"/>
          </a:p>
        </p:txBody>
      </p:sp>
      <p:sp>
        <p:nvSpPr>
          <p:cNvPr id="11" name="Title 1">
            <a:extLst>
              <a:ext uri="{FF2B5EF4-FFF2-40B4-BE49-F238E27FC236}">
                <a16:creationId xmlns:a16="http://schemas.microsoft.com/office/drawing/2014/main" id="{21B6672E-1329-914D-AB31-B03B4CB0CF9A}"/>
              </a:ext>
            </a:extLst>
          </p:cNvPr>
          <p:cNvSpPr>
            <a:spLocks noGrp="1"/>
          </p:cNvSpPr>
          <p:nvPr>
            <p:ph type="title"/>
          </p:nvPr>
        </p:nvSpPr>
        <p:spPr>
          <a:xfrm>
            <a:off x="839788" y="457200"/>
            <a:ext cx="6648407" cy="1600200"/>
          </a:xfrm>
        </p:spPr>
        <p:txBody>
          <a:bodyPr anchor="b"/>
          <a:lstStyle>
            <a:lvl1pPr>
              <a:defRPr sz="3200" b="1" i="0">
                <a:solidFill>
                  <a:srgbClr val="58595B"/>
                </a:solidFill>
                <a:latin typeface="Gotham Ultra" pitchFamily="2" charset="0"/>
                <a:cs typeface="Gotham Ultra" pitchFamily="2" charset="0"/>
              </a:defRPr>
            </a:lvl1pPr>
          </a:lstStyle>
          <a:p>
            <a:r>
              <a:rPr lang="en-US" dirty="0"/>
              <a:t>Click to edit Master title style</a:t>
            </a:r>
          </a:p>
        </p:txBody>
      </p:sp>
      <p:sp>
        <p:nvSpPr>
          <p:cNvPr id="12" name="Text Placeholder 3">
            <a:extLst>
              <a:ext uri="{FF2B5EF4-FFF2-40B4-BE49-F238E27FC236}">
                <a16:creationId xmlns:a16="http://schemas.microsoft.com/office/drawing/2014/main" id="{D5E07665-FC96-0645-A2FE-F7984BD678C3}"/>
              </a:ext>
            </a:extLst>
          </p:cNvPr>
          <p:cNvSpPr>
            <a:spLocks noGrp="1"/>
          </p:cNvSpPr>
          <p:nvPr>
            <p:ph type="body" sz="half" idx="2"/>
          </p:nvPr>
        </p:nvSpPr>
        <p:spPr>
          <a:xfrm>
            <a:off x="839788" y="2286000"/>
            <a:ext cx="3932237" cy="3582988"/>
          </a:xfrm>
          <a:prstGeom prst="rect">
            <a:avLst/>
          </a:prstGeom>
        </p:spPr>
        <p:txBody>
          <a:bodyPr/>
          <a:lstStyle>
            <a:lvl1pPr marL="0" indent="0">
              <a:buNone/>
              <a:defRPr sz="1600" b="0" i="0">
                <a:solidFill>
                  <a:srgbClr val="58595B"/>
                </a:solidFill>
                <a:latin typeface="Gotham Book" pitchFamily="2" charset="0"/>
                <a:cs typeface="Gotham Book"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5" name="Content Placeholder 2">
            <a:extLst>
              <a:ext uri="{FF2B5EF4-FFF2-40B4-BE49-F238E27FC236}">
                <a16:creationId xmlns:a16="http://schemas.microsoft.com/office/drawing/2014/main" id="{DE67FC0C-4393-C443-BFB3-82F63F047B5A}"/>
              </a:ext>
            </a:extLst>
          </p:cNvPr>
          <p:cNvSpPr>
            <a:spLocks noGrp="1"/>
          </p:cNvSpPr>
          <p:nvPr>
            <p:ph sz="half" idx="13" hasCustomPrompt="1"/>
          </p:nvPr>
        </p:nvSpPr>
        <p:spPr>
          <a:xfrm>
            <a:off x="5084334" y="2286000"/>
            <a:ext cx="6269466" cy="3582988"/>
          </a:xfrm>
          <a:prstGeom prst="rect">
            <a:avLst/>
          </a:prstGeom>
        </p:spPr>
        <p:txBody>
          <a:bodyPr/>
          <a:lstStyle>
            <a:lvl1pPr>
              <a:defRPr sz="2400" b="0" i="0">
                <a:solidFill>
                  <a:srgbClr val="58595B"/>
                </a:solidFill>
                <a:latin typeface="Gotham Book" pitchFamily="2" charset="0"/>
                <a:cs typeface="Gotham Book" pitchFamily="2" charset="0"/>
              </a:defRPr>
            </a:lvl1pPr>
            <a:lvl2pPr>
              <a:defRPr sz="2000" b="0" i="0">
                <a:solidFill>
                  <a:srgbClr val="58595B"/>
                </a:solidFill>
                <a:latin typeface="Gotham Book" pitchFamily="2" charset="0"/>
                <a:cs typeface="Gotham Book" pitchFamily="2" charset="0"/>
              </a:defRPr>
            </a:lvl2pPr>
            <a:lvl3pPr>
              <a:defRPr sz="1800" b="0" i="0">
                <a:solidFill>
                  <a:srgbClr val="58595B"/>
                </a:solidFill>
                <a:latin typeface="Gotham Book" pitchFamily="2" charset="0"/>
                <a:cs typeface="Gotham Book" pitchFamily="2" charset="0"/>
              </a:defRPr>
            </a:lvl3pPr>
            <a:lvl4pPr>
              <a:defRPr sz="1600" b="0" i="0">
                <a:solidFill>
                  <a:srgbClr val="58595B"/>
                </a:solidFill>
                <a:latin typeface="Gotham Book" pitchFamily="2" charset="0"/>
                <a:cs typeface="Gotham Book" pitchFamily="2" charset="0"/>
              </a:defRPr>
            </a:lvl4pPr>
            <a:lvl5pPr>
              <a:defRPr sz="1600" b="0" i="0">
                <a:solidFill>
                  <a:srgbClr val="58595B"/>
                </a:solidFill>
                <a:latin typeface="Gotham Book" pitchFamily="2" charset="0"/>
                <a:cs typeface="Gotham Book"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levelç</a:t>
            </a:r>
            <a:endParaRPr lang="en-US" dirty="0"/>
          </a:p>
        </p:txBody>
      </p:sp>
      <p:cxnSp>
        <p:nvCxnSpPr>
          <p:cNvPr id="16" name="Straight Connector 15">
            <a:extLst>
              <a:ext uri="{FF2B5EF4-FFF2-40B4-BE49-F238E27FC236}">
                <a16:creationId xmlns:a16="http://schemas.microsoft.com/office/drawing/2014/main" id="{354786A4-9173-7644-8BF4-BF6D8835F496}"/>
              </a:ext>
            </a:extLst>
          </p:cNvPr>
          <p:cNvCxnSpPr/>
          <p:nvPr userDrawn="1"/>
        </p:nvCxnSpPr>
        <p:spPr>
          <a:xfrm>
            <a:off x="838200" y="2110091"/>
            <a:ext cx="10515600" cy="0"/>
          </a:xfrm>
          <a:prstGeom prst="line">
            <a:avLst/>
          </a:prstGeom>
          <a:ln w="101600">
            <a:solidFill>
              <a:srgbClr val="FF7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89789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i="0">
                <a:solidFill>
                  <a:srgbClr val="58595B"/>
                </a:solidFill>
                <a:latin typeface="Gotham Ultra" pitchFamily="2" charset="0"/>
                <a:cs typeface="Gotham Ultra" pitchFamily="2" charset="0"/>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b="0" i="0">
                <a:solidFill>
                  <a:schemeClr val="bg1">
                    <a:lumMod val="65000"/>
                  </a:schemeClr>
                </a:solidFill>
                <a:latin typeface="Gotham Light" pitchFamily="2" charset="0"/>
                <a:cs typeface="Gotham Light"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232212"/>
            <a:ext cx="3932237" cy="3636776"/>
          </a:xfrm>
          <a:prstGeom prst="rect">
            <a:avLst/>
          </a:prstGeom>
        </p:spPr>
        <p:txBody>
          <a:bodyPr/>
          <a:lstStyle>
            <a:lvl1pPr marL="0" indent="0">
              <a:buNone/>
              <a:defRPr sz="1600" b="0" i="0">
                <a:solidFill>
                  <a:srgbClr val="58595B"/>
                </a:solidFill>
                <a:latin typeface="Gotham Book" pitchFamily="2" charset="0"/>
                <a:cs typeface="Gotham Book"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Date Placeholder 3">
            <a:extLst>
              <a:ext uri="{FF2B5EF4-FFF2-40B4-BE49-F238E27FC236}">
                <a16:creationId xmlns:a16="http://schemas.microsoft.com/office/drawing/2014/main" id="{15B529FB-44C4-C94C-BCD1-D74633830ADF}"/>
              </a:ext>
            </a:extLst>
          </p:cNvPr>
          <p:cNvSpPr>
            <a:spLocks noGrp="1"/>
          </p:cNvSpPr>
          <p:nvPr>
            <p:ph type="dt" sz="half" idx="10"/>
          </p:nvPr>
        </p:nvSpPr>
        <p:spPr>
          <a:xfrm>
            <a:off x="838200" y="6356350"/>
            <a:ext cx="2743200" cy="365125"/>
          </a:xfrm>
          <a:prstGeom prst="rect">
            <a:avLst/>
          </a:prstGeom>
        </p:spPr>
        <p:txBody>
          <a:bodyPr/>
          <a:lstStyle>
            <a:lvl1pPr>
              <a:defRPr b="0" i="0">
                <a:latin typeface="Gotham Book" pitchFamily="2" charset="0"/>
                <a:cs typeface="Gotham Book" pitchFamily="2" charset="0"/>
              </a:defRPr>
            </a:lvl1pPr>
          </a:lstStyle>
          <a:p>
            <a:fld id="{45C6984A-4728-421E-B095-D1019AE9A57F}" type="datetimeFigureOut">
              <a:rPr lang="en-US" smtClean="0"/>
              <a:pPr/>
              <a:t>8/14/2024</a:t>
            </a:fld>
            <a:endParaRPr lang="en-US" dirty="0"/>
          </a:p>
        </p:txBody>
      </p:sp>
      <p:sp>
        <p:nvSpPr>
          <p:cNvPr id="9" name="Footer Placeholder 4">
            <a:extLst>
              <a:ext uri="{FF2B5EF4-FFF2-40B4-BE49-F238E27FC236}">
                <a16:creationId xmlns:a16="http://schemas.microsoft.com/office/drawing/2014/main" id="{AD38215E-B2EA-754F-AA3C-617D09B7DDEC}"/>
              </a:ext>
            </a:extLst>
          </p:cNvPr>
          <p:cNvSpPr>
            <a:spLocks noGrp="1"/>
          </p:cNvSpPr>
          <p:nvPr>
            <p:ph type="ftr" sz="quarter" idx="11"/>
          </p:nvPr>
        </p:nvSpPr>
        <p:spPr>
          <a:xfrm>
            <a:off x="4038600" y="6356350"/>
            <a:ext cx="4114800" cy="365125"/>
          </a:xfrm>
          <a:prstGeom prst="rect">
            <a:avLst/>
          </a:prstGeom>
        </p:spPr>
        <p:txBody>
          <a:bodyPr/>
          <a:lstStyle>
            <a:lvl1pPr>
              <a:defRPr b="0" i="0">
                <a:latin typeface="Gotham Book" pitchFamily="2" charset="0"/>
                <a:cs typeface="Gotham Book" pitchFamily="2" charset="0"/>
              </a:defRPr>
            </a:lvl1pPr>
          </a:lstStyle>
          <a:p>
            <a:endParaRPr lang="en-US" dirty="0"/>
          </a:p>
        </p:txBody>
      </p:sp>
      <p:sp>
        <p:nvSpPr>
          <p:cNvPr id="10" name="Slide Number Placeholder 5">
            <a:extLst>
              <a:ext uri="{FF2B5EF4-FFF2-40B4-BE49-F238E27FC236}">
                <a16:creationId xmlns:a16="http://schemas.microsoft.com/office/drawing/2014/main" id="{EFCB31B3-8D23-1C41-94A1-92BB2235B6D4}"/>
              </a:ext>
            </a:extLst>
          </p:cNvPr>
          <p:cNvSpPr>
            <a:spLocks noGrp="1"/>
          </p:cNvSpPr>
          <p:nvPr>
            <p:ph type="sldNum" sz="quarter" idx="12"/>
          </p:nvPr>
        </p:nvSpPr>
        <p:spPr>
          <a:xfrm>
            <a:off x="8610600" y="6356350"/>
            <a:ext cx="2743200" cy="365125"/>
          </a:xfrm>
          <a:prstGeom prst="rect">
            <a:avLst/>
          </a:prstGeom>
        </p:spPr>
        <p:txBody>
          <a:bodyPr/>
          <a:lstStyle/>
          <a:p>
            <a:fld id="{212AE4FD-89E1-4A3D-A7BE-42024533A9D7}" type="slidenum">
              <a:rPr lang="en-US" smtClean="0"/>
              <a:t>‹#›</a:t>
            </a:fld>
            <a:endParaRPr lang="en-US" dirty="0"/>
          </a:p>
        </p:txBody>
      </p:sp>
      <p:cxnSp>
        <p:nvCxnSpPr>
          <p:cNvPr id="11" name="Straight Connector 10">
            <a:extLst>
              <a:ext uri="{FF2B5EF4-FFF2-40B4-BE49-F238E27FC236}">
                <a16:creationId xmlns:a16="http://schemas.microsoft.com/office/drawing/2014/main" id="{21E38E54-7261-914D-866A-BB663286A951}"/>
              </a:ext>
            </a:extLst>
          </p:cNvPr>
          <p:cNvCxnSpPr>
            <a:cxnSpLocks/>
          </p:cNvCxnSpPr>
          <p:nvPr userDrawn="1"/>
        </p:nvCxnSpPr>
        <p:spPr>
          <a:xfrm>
            <a:off x="838200" y="2096644"/>
            <a:ext cx="3933825" cy="0"/>
          </a:xfrm>
          <a:prstGeom prst="line">
            <a:avLst/>
          </a:prstGeom>
          <a:ln w="101600">
            <a:solidFill>
              <a:srgbClr val="FF7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1167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21EFB-F66F-B644-BBC4-4C1CA130DE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6F9EB7-43CB-1C48-AA83-97EBDED880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C175EF-B848-8B40-9E3F-8E373F6BF3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8C8D35-5728-3749-935D-3B6493016A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36B1B2-DA2E-0F4E-80ED-FDF0C0FC11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6D3811-711F-CC4C-8847-79331A78EE1E}"/>
              </a:ext>
            </a:extLst>
          </p:cNvPr>
          <p:cNvSpPr>
            <a:spLocks noGrp="1"/>
          </p:cNvSpPr>
          <p:nvPr>
            <p:ph type="dt" sz="half" idx="10"/>
          </p:nvPr>
        </p:nvSpPr>
        <p:spPr/>
        <p:txBody>
          <a:bodyPr/>
          <a:lstStyle/>
          <a:p>
            <a:fld id="{E87EB79E-4BA7-B946-AED3-8FB5E2B2D070}" type="datetimeFigureOut">
              <a:rPr lang="en-US" smtClean="0"/>
              <a:t>8/14/2024</a:t>
            </a:fld>
            <a:endParaRPr lang="en-US"/>
          </a:p>
        </p:txBody>
      </p:sp>
      <p:sp>
        <p:nvSpPr>
          <p:cNvPr id="8" name="Footer Placeholder 7">
            <a:extLst>
              <a:ext uri="{FF2B5EF4-FFF2-40B4-BE49-F238E27FC236}">
                <a16:creationId xmlns:a16="http://schemas.microsoft.com/office/drawing/2014/main" id="{A5891CF2-0FA3-E144-9185-D40DB37A05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2FCF85-76BA-5340-95B9-57C5066C79BA}"/>
              </a:ext>
            </a:extLst>
          </p:cNvPr>
          <p:cNvSpPr>
            <a:spLocks noGrp="1"/>
          </p:cNvSpPr>
          <p:nvPr>
            <p:ph type="sldNum" sz="quarter" idx="12"/>
          </p:nvPr>
        </p:nvSpPr>
        <p:spPr/>
        <p:txBody>
          <a:bodyPr/>
          <a:lstStyle/>
          <a:p>
            <a:fld id="{62872B86-102D-014E-B1E1-31F542A4AF9B}" type="slidenum">
              <a:rPr lang="en-US" smtClean="0"/>
              <a:t>‹#›</a:t>
            </a:fld>
            <a:endParaRPr lang="en-US"/>
          </a:p>
        </p:txBody>
      </p:sp>
    </p:spTree>
    <p:extLst>
      <p:ext uri="{BB962C8B-B14F-4D97-AF65-F5344CB8AC3E}">
        <p14:creationId xmlns:p14="http://schemas.microsoft.com/office/powerpoint/2010/main" val="1050412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203EE-BC5A-AD47-A89C-C1C64DC9A0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4C4D7A-338F-6F45-B38B-09AD647F761A}"/>
              </a:ext>
            </a:extLst>
          </p:cNvPr>
          <p:cNvSpPr>
            <a:spLocks noGrp="1"/>
          </p:cNvSpPr>
          <p:nvPr>
            <p:ph type="dt" sz="half" idx="10"/>
          </p:nvPr>
        </p:nvSpPr>
        <p:spPr/>
        <p:txBody>
          <a:bodyPr/>
          <a:lstStyle/>
          <a:p>
            <a:fld id="{E87EB79E-4BA7-B946-AED3-8FB5E2B2D070}" type="datetimeFigureOut">
              <a:rPr lang="en-US" smtClean="0"/>
              <a:t>8/14/2024</a:t>
            </a:fld>
            <a:endParaRPr lang="en-US"/>
          </a:p>
        </p:txBody>
      </p:sp>
      <p:sp>
        <p:nvSpPr>
          <p:cNvPr id="4" name="Footer Placeholder 3">
            <a:extLst>
              <a:ext uri="{FF2B5EF4-FFF2-40B4-BE49-F238E27FC236}">
                <a16:creationId xmlns:a16="http://schemas.microsoft.com/office/drawing/2014/main" id="{14B569CC-312D-F842-B4AE-C415E8F1BE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717658-BC34-0548-B1FA-5C8A49A90E23}"/>
              </a:ext>
            </a:extLst>
          </p:cNvPr>
          <p:cNvSpPr>
            <a:spLocks noGrp="1"/>
          </p:cNvSpPr>
          <p:nvPr>
            <p:ph type="sldNum" sz="quarter" idx="12"/>
          </p:nvPr>
        </p:nvSpPr>
        <p:spPr/>
        <p:txBody>
          <a:bodyPr/>
          <a:lstStyle/>
          <a:p>
            <a:fld id="{62872B86-102D-014E-B1E1-31F542A4AF9B}" type="slidenum">
              <a:rPr lang="en-US" smtClean="0"/>
              <a:t>‹#›</a:t>
            </a:fld>
            <a:endParaRPr lang="en-US"/>
          </a:p>
        </p:txBody>
      </p:sp>
    </p:spTree>
    <p:extLst>
      <p:ext uri="{BB962C8B-B14F-4D97-AF65-F5344CB8AC3E}">
        <p14:creationId xmlns:p14="http://schemas.microsoft.com/office/powerpoint/2010/main" val="1185959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40F646-F234-4F4F-993B-5A44FDB6CF41}"/>
              </a:ext>
            </a:extLst>
          </p:cNvPr>
          <p:cNvSpPr>
            <a:spLocks noGrp="1"/>
          </p:cNvSpPr>
          <p:nvPr>
            <p:ph type="dt" sz="half" idx="10"/>
          </p:nvPr>
        </p:nvSpPr>
        <p:spPr/>
        <p:txBody>
          <a:bodyPr/>
          <a:lstStyle/>
          <a:p>
            <a:fld id="{E87EB79E-4BA7-B946-AED3-8FB5E2B2D070}" type="datetimeFigureOut">
              <a:rPr lang="en-US" smtClean="0"/>
              <a:t>8/14/2024</a:t>
            </a:fld>
            <a:endParaRPr lang="en-US"/>
          </a:p>
        </p:txBody>
      </p:sp>
      <p:sp>
        <p:nvSpPr>
          <p:cNvPr id="3" name="Footer Placeholder 2">
            <a:extLst>
              <a:ext uri="{FF2B5EF4-FFF2-40B4-BE49-F238E27FC236}">
                <a16:creationId xmlns:a16="http://schemas.microsoft.com/office/drawing/2014/main" id="{41236390-54D3-6440-8B5D-DBAC426008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C1FE37-A693-9C45-A6E6-414913EF4E1F}"/>
              </a:ext>
            </a:extLst>
          </p:cNvPr>
          <p:cNvSpPr>
            <a:spLocks noGrp="1"/>
          </p:cNvSpPr>
          <p:nvPr>
            <p:ph type="sldNum" sz="quarter" idx="12"/>
          </p:nvPr>
        </p:nvSpPr>
        <p:spPr/>
        <p:txBody>
          <a:bodyPr/>
          <a:lstStyle/>
          <a:p>
            <a:fld id="{62872B86-102D-014E-B1E1-31F542A4AF9B}" type="slidenum">
              <a:rPr lang="en-US" smtClean="0"/>
              <a:t>‹#›</a:t>
            </a:fld>
            <a:endParaRPr lang="en-US"/>
          </a:p>
        </p:txBody>
      </p:sp>
    </p:spTree>
    <p:extLst>
      <p:ext uri="{BB962C8B-B14F-4D97-AF65-F5344CB8AC3E}">
        <p14:creationId xmlns:p14="http://schemas.microsoft.com/office/powerpoint/2010/main" val="1742548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09C9F-556E-C74D-A326-66B0FE4166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CDB328-AAF9-4C43-AFC3-D522F6C709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37692B-491F-2345-99C6-EAF997EECC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AC9796-3B65-CA46-9B02-2CC8D023DC63}"/>
              </a:ext>
            </a:extLst>
          </p:cNvPr>
          <p:cNvSpPr>
            <a:spLocks noGrp="1"/>
          </p:cNvSpPr>
          <p:nvPr>
            <p:ph type="dt" sz="half" idx="10"/>
          </p:nvPr>
        </p:nvSpPr>
        <p:spPr/>
        <p:txBody>
          <a:bodyPr/>
          <a:lstStyle/>
          <a:p>
            <a:fld id="{E87EB79E-4BA7-B946-AED3-8FB5E2B2D070}" type="datetimeFigureOut">
              <a:rPr lang="en-US" smtClean="0"/>
              <a:t>8/14/2024</a:t>
            </a:fld>
            <a:endParaRPr lang="en-US"/>
          </a:p>
        </p:txBody>
      </p:sp>
      <p:sp>
        <p:nvSpPr>
          <p:cNvPr id="6" name="Footer Placeholder 5">
            <a:extLst>
              <a:ext uri="{FF2B5EF4-FFF2-40B4-BE49-F238E27FC236}">
                <a16:creationId xmlns:a16="http://schemas.microsoft.com/office/drawing/2014/main" id="{D57F4CF7-71AD-4D4F-B011-79BEAA0220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52F46F-91A1-D242-B28D-8FE8E08DC11A}"/>
              </a:ext>
            </a:extLst>
          </p:cNvPr>
          <p:cNvSpPr>
            <a:spLocks noGrp="1"/>
          </p:cNvSpPr>
          <p:nvPr>
            <p:ph type="sldNum" sz="quarter" idx="12"/>
          </p:nvPr>
        </p:nvSpPr>
        <p:spPr/>
        <p:txBody>
          <a:bodyPr/>
          <a:lstStyle/>
          <a:p>
            <a:fld id="{62872B86-102D-014E-B1E1-31F542A4AF9B}" type="slidenum">
              <a:rPr lang="en-US" smtClean="0"/>
              <a:t>‹#›</a:t>
            </a:fld>
            <a:endParaRPr lang="en-US"/>
          </a:p>
        </p:txBody>
      </p:sp>
    </p:spTree>
    <p:extLst>
      <p:ext uri="{BB962C8B-B14F-4D97-AF65-F5344CB8AC3E}">
        <p14:creationId xmlns:p14="http://schemas.microsoft.com/office/powerpoint/2010/main" val="939571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6EDF9-518D-7149-AFCA-E36A7E9F1F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E0CAE8-026E-9E47-AE82-911BD93003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D6870A-DB16-9D41-BD6C-15BC548B9A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5799AC-B2BC-4F44-B6FD-251461C01F43}"/>
              </a:ext>
            </a:extLst>
          </p:cNvPr>
          <p:cNvSpPr>
            <a:spLocks noGrp="1"/>
          </p:cNvSpPr>
          <p:nvPr>
            <p:ph type="dt" sz="half" idx="10"/>
          </p:nvPr>
        </p:nvSpPr>
        <p:spPr/>
        <p:txBody>
          <a:bodyPr/>
          <a:lstStyle/>
          <a:p>
            <a:fld id="{E87EB79E-4BA7-B946-AED3-8FB5E2B2D070}" type="datetimeFigureOut">
              <a:rPr lang="en-US" smtClean="0"/>
              <a:t>8/14/2024</a:t>
            </a:fld>
            <a:endParaRPr lang="en-US"/>
          </a:p>
        </p:txBody>
      </p:sp>
      <p:sp>
        <p:nvSpPr>
          <p:cNvPr id="6" name="Footer Placeholder 5">
            <a:extLst>
              <a:ext uri="{FF2B5EF4-FFF2-40B4-BE49-F238E27FC236}">
                <a16:creationId xmlns:a16="http://schemas.microsoft.com/office/drawing/2014/main" id="{3F712051-EDCA-7748-A630-F47CEC4804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406AF0-842C-234E-98BC-00BA4BD055BA}"/>
              </a:ext>
            </a:extLst>
          </p:cNvPr>
          <p:cNvSpPr>
            <a:spLocks noGrp="1"/>
          </p:cNvSpPr>
          <p:nvPr>
            <p:ph type="sldNum" sz="quarter" idx="12"/>
          </p:nvPr>
        </p:nvSpPr>
        <p:spPr/>
        <p:txBody>
          <a:bodyPr/>
          <a:lstStyle/>
          <a:p>
            <a:fld id="{62872B86-102D-014E-B1E1-31F542A4AF9B}" type="slidenum">
              <a:rPr lang="en-US" smtClean="0"/>
              <a:t>‹#›</a:t>
            </a:fld>
            <a:endParaRPr lang="en-US"/>
          </a:p>
        </p:txBody>
      </p:sp>
    </p:spTree>
    <p:extLst>
      <p:ext uri="{BB962C8B-B14F-4D97-AF65-F5344CB8AC3E}">
        <p14:creationId xmlns:p14="http://schemas.microsoft.com/office/powerpoint/2010/main" val="2815228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4.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3CD333-7D87-8949-9587-C20B24E615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5F6023-7038-9E44-A2C7-FBDDD5A6D0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35B378-DCC2-DE47-99DA-4F326FE1B9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7EB79E-4BA7-B946-AED3-8FB5E2B2D070}" type="datetimeFigureOut">
              <a:rPr lang="en-US" smtClean="0"/>
              <a:t>8/14/2024</a:t>
            </a:fld>
            <a:endParaRPr lang="en-US"/>
          </a:p>
        </p:txBody>
      </p:sp>
      <p:sp>
        <p:nvSpPr>
          <p:cNvPr id="5" name="Footer Placeholder 4">
            <a:extLst>
              <a:ext uri="{FF2B5EF4-FFF2-40B4-BE49-F238E27FC236}">
                <a16:creationId xmlns:a16="http://schemas.microsoft.com/office/drawing/2014/main" id="{11DAB8D9-0CCB-BC47-90EB-4E0284529C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A65460-A2E0-9C43-A109-3E465CF21F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872B86-102D-014E-B1E1-31F542A4AF9B}" type="slidenum">
              <a:rPr lang="en-US" smtClean="0"/>
              <a:t>‹#›</a:t>
            </a:fld>
            <a:endParaRPr lang="en-US"/>
          </a:p>
        </p:txBody>
      </p:sp>
    </p:spTree>
    <p:extLst>
      <p:ext uri="{BB962C8B-B14F-4D97-AF65-F5344CB8AC3E}">
        <p14:creationId xmlns:p14="http://schemas.microsoft.com/office/powerpoint/2010/main" val="304930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EE7E507F-4171-FB4A-B10C-0A5A7536EA59}"/>
              </a:ext>
            </a:extLst>
          </p:cNvPr>
          <p:cNvSpPr/>
          <p:nvPr userDrawn="1"/>
        </p:nvSpPr>
        <p:spPr>
          <a:xfrm>
            <a:off x="10915247" y="6455364"/>
            <a:ext cx="349776" cy="261610"/>
          </a:xfrm>
          <a:prstGeom prst="rect">
            <a:avLst/>
          </a:prstGeom>
        </p:spPr>
        <p:txBody>
          <a:bodyPr wrap="none">
            <a:spAutoFit/>
          </a:bodyPr>
          <a:lstStyle/>
          <a:p>
            <a:pPr algn="ctr"/>
            <a:fld id="{52D6D798-CB88-473E-97C8-67A016EA1979}" type="slidenum">
              <a:rPr lang="en-US" sz="110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11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 name="Rectangle 10">
            <a:extLst>
              <a:ext uri="{FF2B5EF4-FFF2-40B4-BE49-F238E27FC236}">
                <a16:creationId xmlns:a16="http://schemas.microsoft.com/office/drawing/2014/main" id="{71B90C99-E110-7543-BCE5-CDD5D5FFABE4}"/>
              </a:ext>
            </a:extLst>
          </p:cNvPr>
          <p:cNvSpPr/>
          <p:nvPr userDrawn="1"/>
        </p:nvSpPr>
        <p:spPr>
          <a:xfrm>
            <a:off x="10906701" y="6450648"/>
            <a:ext cx="349776" cy="261610"/>
          </a:xfrm>
          <a:prstGeom prst="rect">
            <a:avLst/>
          </a:prstGeom>
        </p:spPr>
        <p:txBody>
          <a:bodyPr wrap="none">
            <a:spAutoFit/>
          </a:bodyPr>
          <a:lstStyle/>
          <a:p>
            <a:pPr algn="ctr"/>
            <a:fld id="{52D6D798-CB88-473E-97C8-67A016EA1979}" type="slidenum">
              <a:rPr lang="en-US" sz="110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pPr algn="ctr"/>
              <a:t>‹#›</a:t>
            </a:fld>
            <a:endParaRPr lang="en-US" sz="11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78736833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4" r:id="rId12"/>
    <p:sldLayoutId id="2147483675" r:id="rId13"/>
    <p:sldLayoutId id="2147483676" r:id="rId14"/>
    <p:sldLayoutId id="2147483719"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b="0" i="0" kern="1200">
          <a:solidFill>
            <a:schemeClr val="tx1"/>
          </a:solidFill>
          <a:latin typeface="Gotham Medium"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Book"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otham Book"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Book"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Book"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Book"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58595B"/>
              </a:buClr>
              <a:buSzPts val="4400"/>
              <a:buFont typeface="Ultra"/>
              <a:buNone/>
              <a:defRPr sz="4400" b="1" i="0" u="none" strike="noStrike" cap="none">
                <a:solidFill>
                  <a:srgbClr val="58595B"/>
                </a:solidFill>
                <a:latin typeface="Ultra"/>
                <a:ea typeface="Ultra"/>
                <a:cs typeface="Ultra"/>
                <a:sym typeface="Ultr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rgbClr val="58595B"/>
              </a:buClr>
              <a:buSzPts val="2400"/>
              <a:buFont typeface="Arial"/>
              <a:buChar char="•"/>
              <a:defRPr sz="2400" b="0" i="0" u="none" strike="noStrike" cap="none">
                <a:solidFill>
                  <a:srgbClr val="58595B"/>
                </a:solidFill>
                <a:latin typeface="Arial"/>
                <a:ea typeface="Arial"/>
                <a:cs typeface="Arial"/>
                <a:sym typeface="Arial"/>
              </a:defRPr>
            </a:lvl1pPr>
            <a:lvl2pPr marL="914400" marR="0" lvl="1" indent="-355600" algn="l" rtl="0">
              <a:lnSpc>
                <a:spcPct val="90000"/>
              </a:lnSpc>
              <a:spcBef>
                <a:spcPts val="500"/>
              </a:spcBef>
              <a:spcAft>
                <a:spcPts val="0"/>
              </a:spcAft>
              <a:buClr>
                <a:srgbClr val="58595B"/>
              </a:buClr>
              <a:buSzPts val="2000"/>
              <a:buFont typeface="Arial"/>
              <a:buChar char="•"/>
              <a:defRPr sz="2000" b="0" i="0" u="none" strike="noStrike" cap="none">
                <a:solidFill>
                  <a:srgbClr val="58595B"/>
                </a:solidFill>
                <a:latin typeface="Arial"/>
                <a:ea typeface="Arial"/>
                <a:cs typeface="Arial"/>
                <a:sym typeface="Arial"/>
              </a:defRPr>
            </a:lvl2pPr>
            <a:lvl3pPr marL="1371600" marR="0" lvl="2" indent="-342900" algn="l" rtl="0">
              <a:lnSpc>
                <a:spcPct val="90000"/>
              </a:lnSpc>
              <a:spcBef>
                <a:spcPts val="500"/>
              </a:spcBef>
              <a:spcAft>
                <a:spcPts val="0"/>
              </a:spcAft>
              <a:buClr>
                <a:srgbClr val="58595B"/>
              </a:buClr>
              <a:buSzPts val="1800"/>
              <a:buFont typeface="Arial"/>
              <a:buChar char="•"/>
              <a:defRPr sz="1800" b="0" i="0" u="none" strike="noStrike" cap="none">
                <a:solidFill>
                  <a:srgbClr val="58595B"/>
                </a:solidFill>
                <a:latin typeface="Arial"/>
                <a:ea typeface="Arial"/>
                <a:cs typeface="Arial"/>
                <a:sym typeface="Arial"/>
              </a:defRPr>
            </a:lvl3pPr>
            <a:lvl4pPr marL="1828800" marR="0" lvl="3" indent="-330200" algn="l" rtl="0">
              <a:lnSpc>
                <a:spcPct val="90000"/>
              </a:lnSpc>
              <a:spcBef>
                <a:spcPts val="500"/>
              </a:spcBef>
              <a:spcAft>
                <a:spcPts val="0"/>
              </a:spcAft>
              <a:buClr>
                <a:srgbClr val="58595B"/>
              </a:buClr>
              <a:buSzPts val="1600"/>
              <a:buFont typeface="Arial"/>
              <a:buChar char="•"/>
              <a:defRPr sz="1600" b="0" i="0" u="none" strike="noStrike" cap="none">
                <a:solidFill>
                  <a:srgbClr val="58595B"/>
                </a:solidFill>
                <a:latin typeface="Arial"/>
                <a:ea typeface="Arial"/>
                <a:cs typeface="Arial"/>
                <a:sym typeface="Arial"/>
              </a:defRPr>
            </a:lvl4pPr>
            <a:lvl5pPr marL="2286000" marR="0" lvl="4" indent="-330200" algn="l" rtl="0">
              <a:lnSpc>
                <a:spcPct val="90000"/>
              </a:lnSpc>
              <a:spcBef>
                <a:spcPts val="500"/>
              </a:spcBef>
              <a:spcAft>
                <a:spcPts val="0"/>
              </a:spcAft>
              <a:buClr>
                <a:srgbClr val="58595B"/>
              </a:buClr>
              <a:buSzPts val="1600"/>
              <a:buFont typeface="Arial"/>
              <a:buChar char="•"/>
              <a:defRPr sz="1600" b="0" i="0" u="none" strike="noStrike" cap="none">
                <a:solidFill>
                  <a:srgbClr val="58595B"/>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32"/>
          <p:cNvSpPr/>
          <p:nvPr/>
        </p:nvSpPr>
        <p:spPr>
          <a:xfrm>
            <a:off x="11527266" y="6431314"/>
            <a:ext cx="315589" cy="315589"/>
          </a:xfrm>
          <a:prstGeom prst="ellipse">
            <a:avLst/>
          </a:prstGeom>
          <a:solidFill>
            <a:srgbClr val="FF81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 name="Google Shape;14;p32"/>
          <p:cNvSpPr/>
          <p:nvPr/>
        </p:nvSpPr>
        <p:spPr>
          <a:xfrm>
            <a:off x="11515691" y="6458303"/>
            <a:ext cx="349776" cy="43084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fld id="{00000000-1234-1234-1234-123412341234}" type="slidenum">
              <a:rPr lang="en-US" sz="1100" b="0" i="0" u="none" strike="noStrike" cap="none">
                <a:solidFill>
                  <a:schemeClr val="lt1"/>
                </a:solidFill>
                <a:latin typeface="Arial"/>
                <a:ea typeface="Arial"/>
                <a:cs typeface="Arial"/>
                <a:sym typeface="Arial"/>
              </a:rPr>
              <a:t>‹#›</a:t>
            </a:fld>
            <a:endParaRPr sz="1100" b="0" i="0" u="none" strike="noStrike" cap="none">
              <a:solidFill>
                <a:schemeClr val="lt1"/>
              </a:solidFill>
              <a:latin typeface="Arial"/>
              <a:ea typeface="Arial"/>
              <a:cs typeface="Arial"/>
              <a:sym typeface="Arial"/>
            </a:endParaRPr>
          </a:p>
        </p:txBody>
      </p:sp>
      <p:sp>
        <p:nvSpPr>
          <p:cNvPr id="15" name="Google Shape;15;p32"/>
          <p:cNvSpPr txBox="1"/>
          <p:nvPr/>
        </p:nvSpPr>
        <p:spPr>
          <a:xfrm>
            <a:off x="75812" y="6481387"/>
            <a:ext cx="1653017"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F6F70"/>
              </a:buClr>
              <a:buSzPts val="800"/>
              <a:buFont typeface="Arial"/>
              <a:buNone/>
            </a:pPr>
            <a:r>
              <a:rPr lang="en-US" sz="800" b="0" i="0" u="none" strike="noStrike" cap="none">
                <a:solidFill>
                  <a:srgbClr val="6F6F70"/>
                </a:solidFill>
                <a:latin typeface="Arial"/>
                <a:ea typeface="Arial"/>
                <a:cs typeface="Arial"/>
                <a:sym typeface="Arial"/>
              </a:rPr>
              <a:t> Undergraduate Admissions</a:t>
            </a:r>
            <a:endParaRPr sz="800" b="0" i="0" u="none" strike="noStrike" cap="none">
              <a:solidFill>
                <a:srgbClr val="6F6F70"/>
              </a:solidFill>
              <a:latin typeface="Arial"/>
              <a:ea typeface="Arial"/>
              <a:cs typeface="Arial"/>
              <a:sym typeface="Arial"/>
            </a:endParaRPr>
          </a:p>
        </p:txBody>
      </p:sp>
    </p:spTree>
    <p:extLst>
      <p:ext uri="{BB962C8B-B14F-4D97-AF65-F5344CB8AC3E}">
        <p14:creationId xmlns:p14="http://schemas.microsoft.com/office/powerpoint/2010/main" val="927692352"/>
      </p:ext>
    </p:extLst>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4" r:id="rId9"/>
    <p:sldLayoutId id="2147483705" r:id="rId10"/>
    <p:sldLayoutId id="214748371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Gotham Book" pitchFamily="2" charset="0"/>
                <a:cs typeface="Gotham Book" pitchFamily="2" charset="0"/>
              </a:defRPr>
            </a:lvl1pPr>
          </a:lstStyle>
          <a:p>
            <a:fld id="{45C6984A-4728-421E-B095-D1019AE9A57F}" type="datetimeFigureOut">
              <a:rPr lang="en-US" smtClean="0"/>
              <a:pPr/>
              <a:t>8/14/2024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Gotham Book" pitchFamily="2" charset="0"/>
                <a:cs typeface="Gotham Book" pitchFamily="2"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Gotham Book" pitchFamily="2" charset="0"/>
                <a:cs typeface="Gotham Book" pitchFamily="2" charset="0"/>
              </a:defRPr>
            </a:lvl1pPr>
          </a:lstStyle>
          <a:p>
            <a:fld id="{212AE4FD-89E1-4A3D-A7BE-42024533A9D7}" type="slidenum">
              <a:rPr lang="en-US" smtClean="0"/>
              <a:pPr/>
              <a:t>‹#›</a:t>
            </a:fld>
            <a:endParaRPr lang="en-US"/>
          </a:p>
        </p:txBody>
      </p:sp>
    </p:spTree>
    <p:extLst>
      <p:ext uri="{BB962C8B-B14F-4D97-AF65-F5344CB8AC3E}">
        <p14:creationId xmlns:p14="http://schemas.microsoft.com/office/powerpoint/2010/main" val="45072616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Lst>
  <p:txStyles>
    <p:titleStyle>
      <a:lvl1pPr algn="l" defTabSz="914400" rtl="0" eaLnBrk="1" latinLnBrk="0" hangingPunct="1">
        <a:lnSpc>
          <a:spcPct val="90000"/>
        </a:lnSpc>
        <a:spcBef>
          <a:spcPct val="0"/>
        </a:spcBef>
        <a:buNone/>
        <a:defRPr sz="4400" b="1" i="0" kern="1200">
          <a:solidFill>
            <a:srgbClr val="58595B"/>
          </a:solidFill>
          <a:latin typeface="Gotham Ultra" pitchFamily="2" charset="0"/>
          <a:ea typeface="+mj-ea"/>
          <a:cs typeface="Gotham Ultra"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58595B"/>
          </a:solidFill>
          <a:latin typeface="Gotham Book" pitchFamily="2" charset="0"/>
          <a:ea typeface="+mn-ea"/>
          <a:cs typeface="Gotham Boo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58595B"/>
          </a:solidFill>
          <a:latin typeface="Gotham Book" pitchFamily="2" charset="0"/>
          <a:ea typeface="+mn-ea"/>
          <a:cs typeface="Gotham Boo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Gotham Book" pitchFamily="2" charset="0"/>
          <a:ea typeface="+mn-ea"/>
          <a:cs typeface="Gotham Boo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0.xml"/><Relationship Id="rId1" Type="http://schemas.openxmlformats.org/officeDocument/2006/relationships/slideLayout" Target="../slideLayouts/slideLayout27.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9.jpeg"/><Relationship Id="rId7"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5.xml"/><Relationship Id="rId5" Type="http://schemas.openxmlformats.org/officeDocument/2006/relationships/image" Target="../media/image38.emf"/><Relationship Id="rId4" Type="http://schemas.openxmlformats.org/officeDocument/2006/relationships/image" Target="../media/image17.emf"/></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46.xml"/><Relationship Id="rId5" Type="http://schemas.openxmlformats.org/officeDocument/2006/relationships/image" Target="../media/image27.png"/><Relationship Id="rId4" Type="http://schemas.openxmlformats.org/officeDocument/2006/relationships/image" Target="../media/image17.emf"/></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17.emf"/><Relationship Id="rId2" Type="http://schemas.openxmlformats.org/officeDocument/2006/relationships/notesSlide" Target="../notesSlides/notesSlide20.xml"/><Relationship Id="rId1" Type="http://schemas.openxmlformats.org/officeDocument/2006/relationships/slideLayout" Target="../slideLayouts/slideLayout46.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38.xml"/><Relationship Id="rId5" Type="http://schemas.openxmlformats.org/officeDocument/2006/relationships/image" Target="../media/image43.png"/><Relationship Id="rId4" Type="http://schemas.openxmlformats.org/officeDocument/2006/relationships/image" Target="../media/image17.emf"/></Relationships>
</file>

<file path=ppt/slides/_rels/slide24.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slideLayout" Target="../slideLayouts/slideLayout25.xml"/><Relationship Id="rId7" Type="http://schemas.openxmlformats.org/officeDocument/2006/relationships/image" Target="../media/image17.e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6.png"/><Relationship Id="rId5" Type="http://schemas.openxmlformats.org/officeDocument/2006/relationships/image" Target="../media/image45.emf"/><Relationship Id="rId4" Type="http://schemas.openxmlformats.org/officeDocument/2006/relationships/image" Target="../media/image44.png"/><Relationship Id="rId9"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image" Target="../media/image17.emf"/><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8.xml"/><Relationship Id="rId4" Type="http://schemas.openxmlformats.org/officeDocument/2006/relationships/image" Target="../media/image17.emf"/></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8.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7.emf"/></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5.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5.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64444"/>
            <a:ext cx="12192000" cy="6963083"/>
          </a:xfrm>
          <a:prstGeom prst="rect">
            <a:avLst/>
          </a:prstGeom>
          <a:solidFill>
            <a:srgbClr val="FF7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p:cNvPicPr>
            <a:picLocks noChangeAspect="1"/>
          </p:cNvPicPr>
          <p:nvPr/>
        </p:nvPicPr>
        <p:blipFill>
          <a:blip r:embed="rId3"/>
          <a:stretch>
            <a:fillRect/>
          </a:stretch>
        </p:blipFill>
        <p:spPr>
          <a:xfrm>
            <a:off x="4303331" y="1700951"/>
            <a:ext cx="3596088" cy="3585256"/>
          </a:xfrm>
          <a:prstGeom prst="rect">
            <a:avLst/>
          </a:prstGeom>
        </p:spPr>
      </p:pic>
    </p:spTree>
    <p:extLst>
      <p:ext uri="{BB962C8B-B14F-4D97-AF65-F5344CB8AC3E}">
        <p14:creationId xmlns:p14="http://schemas.microsoft.com/office/powerpoint/2010/main" val="3856145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0DE970B-C1AF-F244-8012-B2E2358E35AF}"/>
              </a:ext>
            </a:extLst>
          </p:cNvPr>
          <p:cNvSpPr>
            <a:spLocks noGrp="1"/>
          </p:cNvSpPr>
          <p:nvPr>
            <p:ph type="title"/>
          </p:nvPr>
        </p:nvSpPr>
        <p:spPr>
          <a:xfrm>
            <a:off x="838200" y="365125"/>
            <a:ext cx="10515600" cy="1325563"/>
          </a:xfrm>
        </p:spPr>
        <p:txBody>
          <a:bodyPr/>
          <a:lstStyle/>
          <a:p>
            <a:r>
              <a:rPr lang="en-US" dirty="0">
                <a:latin typeface="Arial Black" panose="020B0604020202020204" pitchFamily="34" charset="0"/>
                <a:cs typeface="Arial Black" panose="020B0604020202020204" pitchFamily="34" charset="0"/>
              </a:rPr>
              <a:t>Important Dates</a:t>
            </a:r>
          </a:p>
        </p:txBody>
      </p:sp>
      <p:sp>
        <p:nvSpPr>
          <p:cNvPr id="5" name="Content Placeholder 2">
            <a:extLst>
              <a:ext uri="{FF2B5EF4-FFF2-40B4-BE49-F238E27FC236}">
                <a16:creationId xmlns:a16="http://schemas.microsoft.com/office/drawing/2014/main" id="{73FCFFFB-1268-E144-9068-425EE363832E}"/>
              </a:ext>
            </a:extLst>
          </p:cNvPr>
          <p:cNvSpPr txBox="1">
            <a:spLocks/>
          </p:cNvSpPr>
          <p:nvPr/>
        </p:nvSpPr>
        <p:spPr>
          <a:xfrm>
            <a:off x="4177146" y="1825625"/>
            <a:ext cx="383770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58595B"/>
                </a:solidFill>
                <a:latin typeface="Gotham Book" pitchFamily="2" charset="0"/>
                <a:ea typeface="+mn-ea"/>
                <a:cs typeface="Gotham Boo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58595B"/>
                </a:solidFill>
                <a:latin typeface="Gotham Book" pitchFamily="2" charset="0"/>
                <a:ea typeface="+mn-ea"/>
                <a:cs typeface="Gotham Boo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Gotham Book" pitchFamily="2" charset="0"/>
                <a:ea typeface="+mn-ea"/>
                <a:cs typeface="Gotham Boo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1" name="TextBox 7">
            <a:extLst>
              <a:ext uri="{FF2B5EF4-FFF2-40B4-BE49-F238E27FC236}">
                <a16:creationId xmlns:a16="http://schemas.microsoft.com/office/drawing/2014/main" id="{EECB83CB-C2D4-597F-4DB4-F73BEC1D42DF}"/>
              </a:ext>
            </a:extLst>
          </p:cNvPr>
          <p:cNvSpPr txBox="1"/>
          <p:nvPr/>
        </p:nvSpPr>
        <p:spPr>
          <a:xfrm>
            <a:off x="-148456" y="4218100"/>
            <a:ext cx="3528661" cy="20621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nSpc>
                <a:spcPts val="1600"/>
              </a:lnSpc>
              <a:defRPr sz="900">
                <a:solidFill>
                  <a:srgbClr val="0D0D0D"/>
                </a:solidFill>
                <a:latin typeface="+mn-lt"/>
                <a:ea typeface="+mn-ea"/>
                <a:cs typeface="+mn-cs"/>
                <a:sym typeface="Helvetica"/>
              </a:defRPr>
            </a:lvl1pPr>
          </a:lstStyle>
          <a:p>
            <a:pPr lvl="0" algn="ctr" hangingPunct="0">
              <a:lnSpc>
                <a:spcPct val="100000"/>
              </a:lnSpc>
              <a:buClr>
                <a:srgbClr val="FF8200"/>
              </a:buClr>
              <a:buSzPct val="90000"/>
              <a:defRPr>
                <a:latin typeface="+mn-lt"/>
                <a:ea typeface="+mn-ea"/>
                <a:cs typeface="+mn-cs"/>
                <a:sym typeface="Helvetica"/>
              </a:defRPr>
            </a:pPr>
            <a:r>
              <a:rPr lang="en-US" sz="1600" b="1" dirty="0">
                <a:solidFill>
                  <a:srgbClr val="4B4B4B"/>
                </a:solidFill>
                <a:latin typeface="Arial" panose="020B0604020202020204" pitchFamily="34" charset="0"/>
                <a:cs typeface="Arial" panose="020B0604020202020204" pitchFamily="34" charset="0"/>
              </a:rPr>
              <a:t>November 1</a:t>
            </a:r>
          </a:p>
          <a:p>
            <a:pPr lvl="0" algn="ctr" hangingPunct="0">
              <a:lnSpc>
                <a:spcPct val="100000"/>
              </a:lnSpc>
              <a:buClr>
                <a:srgbClr val="FF8200"/>
              </a:buClr>
              <a:buSzPct val="90000"/>
              <a:defRPr>
                <a:latin typeface="+mn-lt"/>
                <a:ea typeface="+mn-ea"/>
                <a:cs typeface="+mn-cs"/>
                <a:sym typeface="Helvetica"/>
              </a:defRPr>
            </a:pPr>
            <a:r>
              <a:rPr lang="en-US" sz="1600" dirty="0">
                <a:solidFill>
                  <a:srgbClr val="4B4B4B"/>
                </a:solidFill>
                <a:latin typeface="Arial" panose="020B0604020202020204" pitchFamily="34" charset="0"/>
                <a:cs typeface="Arial" panose="020B0604020202020204" pitchFamily="34" charset="0"/>
              </a:rPr>
              <a:t>Early Action Admission</a:t>
            </a:r>
          </a:p>
          <a:p>
            <a:pPr lvl="0" algn="ctr" hangingPunct="0">
              <a:lnSpc>
                <a:spcPct val="100000"/>
              </a:lnSpc>
              <a:buClr>
                <a:srgbClr val="FF8200"/>
              </a:buClr>
              <a:buSzPct val="90000"/>
              <a:defRPr>
                <a:latin typeface="+mn-lt"/>
                <a:ea typeface="+mn-ea"/>
                <a:cs typeface="+mn-cs"/>
                <a:sym typeface="Helvetica"/>
              </a:defRPr>
            </a:pPr>
            <a:r>
              <a:rPr lang="en-US" sz="1600" dirty="0">
                <a:solidFill>
                  <a:srgbClr val="4B4B4B"/>
                </a:solidFill>
                <a:latin typeface="Arial" panose="020B0604020202020204" pitchFamily="34" charset="0"/>
                <a:cs typeface="Arial" panose="020B0604020202020204" pitchFamily="34" charset="0"/>
              </a:rPr>
              <a:t>Deadline</a:t>
            </a:r>
          </a:p>
          <a:p>
            <a:pPr lvl="0" algn="ctr" hangingPunct="0">
              <a:lnSpc>
                <a:spcPct val="100000"/>
              </a:lnSpc>
              <a:buClr>
                <a:srgbClr val="FF8200"/>
              </a:buClr>
              <a:buSzPct val="90000"/>
              <a:defRPr>
                <a:latin typeface="+mn-lt"/>
                <a:ea typeface="+mn-ea"/>
                <a:cs typeface="+mn-cs"/>
                <a:sym typeface="Helvetica"/>
              </a:defRPr>
            </a:pPr>
            <a:endParaRPr lang="en-US" sz="1600" dirty="0">
              <a:solidFill>
                <a:srgbClr val="4B4B4B"/>
              </a:solidFill>
              <a:latin typeface="Arial" panose="020B0604020202020204" pitchFamily="34" charset="0"/>
              <a:cs typeface="Arial" panose="020B0604020202020204" pitchFamily="34" charset="0"/>
            </a:endParaRPr>
          </a:p>
          <a:p>
            <a:pPr lvl="0" algn="ctr" hangingPunct="0">
              <a:lnSpc>
                <a:spcPct val="100000"/>
              </a:lnSpc>
              <a:buClr>
                <a:srgbClr val="FF8200"/>
              </a:buClr>
              <a:buSzPct val="90000"/>
              <a:defRPr>
                <a:latin typeface="+mn-lt"/>
                <a:ea typeface="+mn-ea"/>
                <a:cs typeface="+mn-cs"/>
                <a:sym typeface="Helvetica"/>
              </a:defRPr>
            </a:pPr>
            <a:r>
              <a:rPr lang="en-US" sz="1600" b="1" dirty="0">
                <a:solidFill>
                  <a:srgbClr val="4B4B4B"/>
                </a:solidFill>
                <a:latin typeface="Arial" panose="020B0604020202020204" pitchFamily="34" charset="0"/>
                <a:cs typeface="Arial" panose="020B0604020202020204" pitchFamily="34" charset="0"/>
              </a:rPr>
              <a:t>December 16</a:t>
            </a:r>
          </a:p>
          <a:p>
            <a:pPr lvl="0" algn="ctr" hangingPunct="0">
              <a:lnSpc>
                <a:spcPct val="100000"/>
              </a:lnSpc>
              <a:buClr>
                <a:srgbClr val="FF8200"/>
              </a:buClr>
              <a:buSzPct val="90000"/>
              <a:defRPr>
                <a:latin typeface="+mn-lt"/>
                <a:ea typeface="+mn-ea"/>
                <a:cs typeface="+mn-cs"/>
                <a:sym typeface="Helvetica"/>
              </a:defRPr>
            </a:pPr>
            <a:r>
              <a:rPr lang="en-US" sz="1600" dirty="0">
                <a:solidFill>
                  <a:srgbClr val="4B4B4B"/>
                </a:solidFill>
                <a:latin typeface="Arial" panose="020B0604020202020204" pitchFamily="34" charset="0"/>
                <a:cs typeface="Arial" panose="020B0604020202020204" pitchFamily="34" charset="0"/>
              </a:rPr>
              <a:t>Regular Admission Application Deadline</a:t>
            </a:r>
          </a:p>
          <a:p>
            <a:pPr lvl="0" algn="ctr" hangingPunct="0">
              <a:lnSpc>
                <a:spcPct val="100000"/>
              </a:lnSpc>
              <a:buClr>
                <a:srgbClr val="FF8200"/>
              </a:buClr>
              <a:buSzPct val="90000"/>
              <a:defRPr>
                <a:latin typeface="+mn-lt"/>
                <a:ea typeface="+mn-ea"/>
                <a:cs typeface="+mn-cs"/>
                <a:sym typeface="Helvetica"/>
              </a:defRPr>
            </a:pPr>
            <a:endParaRPr lang="en-US" sz="1600" dirty="0">
              <a:solidFill>
                <a:srgbClr val="4B4B4B"/>
              </a:solidFill>
              <a:latin typeface="Arial" panose="020B0604020202020204" pitchFamily="34" charset="0"/>
              <a:cs typeface="Arial" panose="020B0604020202020204" pitchFamily="34" charset="0"/>
            </a:endParaRPr>
          </a:p>
        </p:txBody>
      </p:sp>
      <p:sp>
        <p:nvSpPr>
          <p:cNvPr id="22" name="Straight Connector 24">
            <a:extLst>
              <a:ext uri="{FF2B5EF4-FFF2-40B4-BE49-F238E27FC236}">
                <a16:creationId xmlns:a16="http://schemas.microsoft.com/office/drawing/2014/main" id="{438A25D0-66E4-4FDE-5F12-B96FDD9D9AB1}"/>
              </a:ext>
            </a:extLst>
          </p:cNvPr>
          <p:cNvSpPr/>
          <p:nvPr/>
        </p:nvSpPr>
        <p:spPr>
          <a:xfrm>
            <a:off x="-20171" y="3608420"/>
            <a:ext cx="7319597" cy="4934"/>
          </a:xfrm>
          <a:prstGeom prst="line">
            <a:avLst/>
          </a:prstGeom>
          <a:ln w="6350">
            <a:solidFill>
              <a:srgbClr val="4B4B4B"/>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 name="TextBox 4">
            <a:extLst>
              <a:ext uri="{FF2B5EF4-FFF2-40B4-BE49-F238E27FC236}">
                <a16:creationId xmlns:a16="http://schemas.microsoft.com/office/drawing/2014/main" id="{764F75BF-A241-6DC9-601E-68832E570484}"/>
              </a:ext>
            </a:extLst>
          </p:cNvPr>
          <p:cNvSpPr txBox="1"/>
          <p:nvPr/>
        </p:nvSpPr>
        <p:spPr>
          <a:xfrm>
            <a:off x="483215" y="2065573"/>
            <a:ext cx="2265318"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2800" b="1">
                <a:latin typeface="+mn-lt"/>
                <a:ea typeface="+mn-ea"/>
                <a:cs typeface="+mn-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400" u="none" strike="noStrike" kern="0" cap="none" normalizeH="0" baseline="0" noProof="0" dirty="0">
                <a:ln>
                  <a:noFill/>
                </a:ln>
                <a:solidFill>
                  <a:srgbClr val="4B4B4B"/>
                </a:solidFill>
                <a:effectLst/>
                <a:uLnTx/>
                <a:uFillTx/>
                <a:latin typeface="Arial" panose="020B0604020202020204" pitchFamily="34" charset="0"/>
                <a:cs typeface="Arial" panose="020B0604020202020204" pitchFamily="34" charset="0"/>
                <a:sym typeface="Helvetica"/>
              </a:rPr>
              <a:t>ADMISSION DEADLINES</a:t>
            </a:r>
          </a:p>
        </p:txBody>
      </p:sp>
      <p:sp>
        <p:nvSpPr>
          <p:cNvPr id="26" name="TextBox 7">
            <a:extLst>
              <a:ext uri="{FF2B5EF4-FFF2-40B4-BE49-F238E27FC236}">
                <a16:creationId xmlns:a16="http://schemas.microsoft.com/office/drawing/2014/main" id="{B746D10B-059E-FFE5-A263-BF397978E769}"/>
              </a:ext>
            </a:extLst>
          </p:cNvPr>
          <p:cNvSpPr txBox="1"/>
          <p:nvPr/>
        </p:nvSpPr>
        <p:spPr>
          <a:xfrm>
            <a:off x="2693905" y="4218100"/>
            <a:ext cx="3528661" cy="20621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nSpc>
                <a:spcPts val="1600"/>
              </a:lnSpc>
              <a:defRPr sz="900">
                <a:solidFill>
                  <a:srgbClr val="0D0D0D"/>
                </a:solidFill>
                <a:latin typeface="+mn-lt"/>
                <a:ea typeface="+mn-ea"/>
                <a:cs typeface="+mn-cs"/>
                <a:sym typeface="Helvetica"/>
              </a:defRPr>
            </a:lvl1pPr>
          </a:lstStyle>
          <a:p>
            <a:pPr lvl="0" algn="ctr" hangingPunct="0">
              <a:lnSpc>
                <a:spcPct val="100000"/>
              </a:lnSpc>
              <a:buClr>
                <a:srgbClr val="FF8200"/>
              </a:buClr>
              <a:buSzPct val="90000"/>
              <a:defRPr>
                <a:latin typeface="+mn-lt"/>
                <a:ea typeface="+mn-ea"/>
                <a:cs typeface="+mn-cs"/>
                <a:sym typeface="Helvetica"/>
              </a:defRPr>
            </a:pPr>
            <a:r>
              <a:rPr lang="en-US" sz="1600" b="1" dirty="0">
                <a:solidFill>
                  <a:srgbClr val="4B4B4B"/>
                </a:solidFill>
                <a:latin typeface="Arial" panose="020B0604020202020204" pitchFamily="34" charset="0"/>
                <a:cs typeface="Arial" panose="020B0604020202020204" pitchFamily="34" charset="0"/>
              </a:rPr>
              <a:t>November 15</a:t>
            </a:r>
          </a:p>
          <a:p>
            <a:pPr lvl="0" algn="ctr" hangingPunct="0">
              <a:lnSpc>
                <a:spcPct val="100000"/>
              </a:lnSpc>
              <a:buClr>
                <a:srgbClr val="FF8200"/>
              </a:buClr>
              <a:buSzPct val="90000"/>
              <a:defRPr>
                <a:latin typeface="+mn-lt"/>
                <a:ea typeface="+mn-ea"/>
                <a:cs typeface="+mn-cs"/>
                <a:sym typeface="Helvetica"/>
              </a:defRPr>
            </a:pPr>
            <a:r>
              <a:rPr lang="en-US" sz="1600" dirty="0">
                <a:solidFill>
                  <a:srgbClr val="4B4B4B"/>
                </a:solidFill>
                <a:latin typeface="Arial" panose="020B0604020202020204" pitchFamily="34" charset="0"/>
                <a:cs typeface="Arial" panose="020B0604020202020204" pitchFamily="34" charset="0"/>
              </a:rPr>
              <a:t>Early Action</a:t>
            </a:r>
          </a:p>
          <a:p>
            <a:pPr lvl="0" algn="ctr" hangingPunct="0">
              <a:lnSpc>
                <a:spcPct val="100000"/>
              </a:lnSpc>
              <a:buClr>
                <a:srgbClr val="FF8200"/>
              </a:buClr>
              <a:buSzPct val="90000"/>
              <a:defRPr>
                <a:latin typeface="+mn-lt"/>
                <a:ea typeface="+mn-ea"/>
                <a:cs typeface="+mn-cs"/>
                <a:sym typeface="Helvetica"/>
              </a:defRPr>
            </a:pPr>
            <a:r>
              <a:rPr lang="en-US" sz="1600" dirty="0">
                <a:solidFill>
                  <a:srgbClr val="4B4B4B"/>
                </a:solidFill>
                <a:latin typeface="Arial" panose="020B0604020202020204" pitchFamily="34" charset="0"/>
                <a:cs typeface="Arial" panose="020B0604020202020204" pitchFamily="34" charset="0"/>
              </a:rPr>
              <a:t>Completion Deadline</a:t>
            </a:r>
          </a:p>
          <a:p>
            <a:pPr lvl="0" algn="ctr" hangingPunct="0">
              <a:lnSpc>
                <a:spcPct val="100000"/>
              </a:lnSpc>
              <a:buClr>
                <a:srgbClr val="FF8200"/>
              </a:buClr>
              <a:buSzPct val="90000"/>
              <a:defRPr>
                <a:latin typeface="+mn-lt"/>
                <a:ea typeface="+mn-ea"/>
                <a:cs typeface="+mn-cs"/>
                <a:sym typeface="Helvetica"/>
              </a:defRPr>
            </a:pPr>
            <a:endParaRPr lang="en-US" sz="1600" dirty="0">
              <a:solidFill>
                <a:srgbClr val="4B4B4B"/>
              </a:solidFill>
              <a:latin typeface="Arial" panose="020B0604020202020204" pitchFamily="34" charset="0"/>
              <a:cs typeface="Arial" panose="020B0604020202020204" pitchFamily="34" charset="0"/>
            </a:endParaRPr>
          </a:p>
          <a:p>
            <a:pPr lvl="0" algn="ctr" hangingPunct="0">
              <a:lnSpc>
                <a:spcPct val="100000"/>
              </a:lnSpc>
              <a:buClr>
                <a:srgbClr val="FF8200"/>
              </a:buClr>
              <a:buSzPct val="90000"/>
              <a:defRPr>
                <a:latin typeface="+mn-lt"/>
                <a:ea typeface="+mn-ea"/>
                <a:cs typeface="+mn-cs"/>
                <a:sym typeface="Helvetica"/>
              </a:defRPr>
            </a:pPr>
            <a:r>
              <a:rPr lang="en-US" sz="1600" b="1" dirty="0">
                <a:solidFill>
                  <a:srgbClr val="4B4B4B"/>
                </a:solidFill>
                <a:latin typeface="Arial" panose="020B0604020202020204" pitchFamily="34" charset="0"/>
                <a:cs typeface="Arial" panose="020B0604020202020204" pitchFamily="34" charset="0"/>
              </a:rPr>
              <a:t>January 17</a:t>
            </a:r>
          </a:p>
          <a:p>
            <a:pPr lvl="0" algn="ctr" hangingPunct="0">
              <a:lnSpc>
                <a:spcPct val="100000"/>
              </a:lnSpc>
              <a:buClr>
                <a:srgbClr val="FF8200"/>
              </a:buClr>
              <a:buSzPct val="90000"/>
              <a:defRPr>
                <a:latin typeface="+mn-lt"/>
                <a:ea typeface="+mn-ea"/>
                <a:cs typeface="+mn-cs"/>
                <a:sym typeface="Helvetica"/>
              </a:defRPr>
            </a:pPr>
            <a:r>
              <a:rPr lang="en-US" sz="1600" dirty="0">
                <a:solidFill>
                  <a:srgbClr val="4B4B4B"/>
                </a:solidFill>
                <a:latin typeface="Arial" panose="020B0604020202020204" pitchFamily="34" charset="0"/>
                <a:cs typeface="Arial" panose="020B0604020202020204" pitchFamily="34" charset="0"/>
              </a:rPr>
              <a:t>Regular Application</a:t>
            </a:r>
          </a:p>
          <a:p>
            <a:pPr lvl="0" algn="ctr" hangingPunct="0">
              <a:lnSpc>
                <a:spcPct val="100000"/>
              </a:lnSpc>
              <a:buClr>
                <a:srgbClr val="FF8200"/>
              </a:buClr>
              <a:buSzPct val="90000"/>
              <a:defRPr>
                <a:latin typeface="+mn-lt"/>
                <a:ea typeface="+mn-ea"/>
                <a:cs typeface="+mn-cs"/>
                <a:sym typeface="Helvetica"/>
              </a:defRPr>
            </a:pPr>
            <a:r>
              <a:rPr lang="en-US" sz="1600" dirty="0">
                <a:solidFill>
                  <a:srgbClr val="4B4B4B"/>
                </a:solidFill>
                <a:latin typeface="Arial" panose="020B0604020202020204" pitchFamily="34" charset="0"/>
                <a:cs typeface="Arial" panose="020B0604020202020204" pitchFamily="34" charset="0"/>
              </a:rPr>
              <a:t>Completion Deadline</a:t>
            </a:r>
          </a:p>
          <a:p>
            <a:pPr lvl="0" algn="ctr" hangingPunct="0">
              <a:lnSpc>
                <a:spcPct val="100000"/>
              </a:lnSpc>
              <a:buClr>
                <a:srgbClr val="FF8200"/>
              </a:buClr>
              <a:buSzPct val="90000"/>
              <a:defRPr>
                <a:latin typeface="+mn-lt"/>
                <a:ea typeface="+mn-ea"/>
                <a:cs typeface="+mn-cs"/>
                <a:sym typeface="Helvetica"/>
              </a:defRPr>
            </a:pPr>
            <a:endParaRPr lang="en-US" sz="1600" dirty="0">
              <a:solidFill>
                <a:srgbClr val="4B4B4B"/>
              </a:solidFill>
              <a:latin typeface="Arial" panose="020B0604020202020204" pitchFamily="34" charset="0"/>
              <a:cs typeface="Arial" panose="020B0604020202020204" pitchFamily="34" charset="0"/>
            </a:endParaRPr>
          </a:p>
        </p:txBody>
      </p:sp>
      <p:sp>
        <p:nvSpPr>
          <p:cNvPr id="29" name="TextBox 4">
            <a:extLst>
              <a:ext uri="{FF2B5EF4-FFF2-40B4-BE49-F238E27FC236}">
                <a16:creationId xmlns:a16="http://schemas.microsoft.com/office/drawing/2014/main" id="{1DE7A1C2-89AF-5513-F1CA-FAF39620E171}"/>
              </a:ext>
            </a:extLst>
          </p:cNvPr>
          <p:cNvSpPr txBox="1"/>
          <p:nvPr/>
        </p:nvSpPr>
        <p:spPr>
          <a:xfrm>
            <a:off x="3325576" y="2066099"/>
            <a:ext cx="2265318"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2800" b="1">
                <a:latin typeface="+mn-lt"/>
                <a:ea typeface="+mn-ea"/>
                <a:cs typeface="+mn-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400" u="none" strike="noStrike" kern="0" cap="none" normalizeH="0" baseline="0" noProof="0" dirty="0">
                <a:ln>
                  <a:noFill/>
                </a:ln>
                <a:solidFill>
                  <a:srgbClr val="4B4B4B"/>
                </a:solidFill>
                <a:effectLst/>
                <a:uLnTx/>
                <a:uFillTx/>
                <a:latin typeface="Arial" panose="020B0604020202020204" pitchFamily="34" charset="0"/>
                <a:cs typeface="Arial" panose="020B0604020202020204" pitchFamily="34" charset="0"/>
                <a:sym typeface="Helvetica"/>
              </a:rPr>
              <a:t>COMPLETION DEADLINES</a:t>
            </a:r>
          </a:p>
        </p:txBody>
      </p:sp>
      <p:sp>
        <p:nvSpPr>
          <p:cNvPr id="40" name="Rectangle 39">
            <a:extLst>
              <a:ext uri="{FF2B5EF4-FFF2-40B4-BE49-F238E27FC236}">
                <a16:creationId xmlns:a16="http://schemas.microsoft.com/office/drawing/2014/main" id="{BD5C0691-4602-81BE-A1C8-E80FB0DF8F3D}"/>
              </a:ext>
            </a:extLst>
          </p:cNvPr>
          <p:cNvSpPr/>
          <p:nvPr/>
        </p:nvSpPr>
        <p:spPr>
          <a:xfrm>
            <a:off x="9371437" y="1892964"/>
            <a:ext cx="2665225" cy="40836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E8CA747F-66A2-2925-07B3-24ACDD685287}"/>
              </a:ext>
            </a:extLst>
          </p:cNvPr>
          <p:cNvSpPr txBox="1"/>
          <p:nvPr/>
        </p:nvSpPr>
        <p:spPr>
          <a:xfrm>
            <a:off x="9701141" y="4740205"/>
            <a:ext cx="2019547" cy="680956"/>
          </a:xfrm>
          <a:prstGeom prst="rect">
            <a:avLst/>
          </a:prstGeom>
          <a:noFill/>
        </p:spPr>
        <p:txBody>
          <a:bodyPr wrap="square">
            <a:spAutoFit/>
          </a:bodyPr>
          <a:lstStyle/>
          <a:p>
            <a:pPr marL="0" indent="0" algn="ctr">
              <a:lnSpc>
                <a:spcPct val="110000"/>
              </a:lnSpc>
              <a:spcBef>
                <a:spcPts val="0"/>
              </a:spcBef>
              <a:buNone/>
            </a:pPr>
            <a:r>
              <a:rPr lang="en-US" b="1" dirty="0">
                <a:solidFill>
                  <a:srgbClr val="58595B"/>
                </a:solidFill>
                <a:latin typeface="Arial" panose="020B0604020202020204" pitchFamily="34" charset="0"/>
                <a:cs typeface="Arial" panose="020B0604020202020204" pitchFamily="34" charset="0"/>
              </a:rPr>
              <a:t>tiny.utk.edu/ FYDATES</a:t>
            </a:r>
          </a:p>
        </p:txBody>
      </p:sp>
      <p:sp>
        <p:nvSpPr>
          <p:cNvPr id="24" name="Content Placeholder 8">
            <a:extLst>
              <a:ext uri="{FF2B5EF4-FFF2-40B4-BE49-F238E27FC236}">
                <a16:creationId xmlns:a16="http://schemas.microsoft.com/office/drawing/2014/main" id="{6A26714A-31B6-114A-AB19-6E473F9B2C70}"/>
              </a:ext>
            </a:extLst>
          </p:cNvPr>
          <p:cNvSpPr txBox="1">
            <a:spLocks/>
          </p:cNvSpPr>
          <p:nvPr/>
        </p:nvSpPr>
        <p:spPr>
          <a:xfrm>
            <a:off x="9593723" y="2207177"/>
            <a:ext cx="2234384" cy="4083684"/>
          </a:xfrm>
          <a:prstGeom prst="rect">
            <a:avLst/>
          </a:prstGeom>
        </p:spPr>
        <p:txBody>
          <a:bodyPr vert="horz" lIns="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58595B"/>
                </a:solidFill>
                <a:latin typeface="Gotham Book" pitchFamily="2" charset="0"/>
                <a:ea typeface="+mn-ea"/>
                <a:cs typeface="Gotham Boo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58595B"/>
                </a:solidFill>
                <a:latin typeface="Gotham Book" pitchFamily="2" charset="0"/>
                <a:ea typeface="+mn-ea"/>
                <a:cs typeface="Gotham Boo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Gotham Book" pitchFamily="2" charset="0"/>
                <a:ea typeface="+mn-ea"/>
                <a:cs typeface="Gotham Boo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a:latin typeface="Arial" panose="020B0604020202020204" pitchFamily="34" charset="0"/>
                <a:cs typeface="Arial" panose="020B0604020202020204" pitchFamily="34" charset="0"/>
              </a:rPr>
              <a:t>VIEW A FULL LIST OF DATES!</a:t>
            </a:r>
          </a:p>
        </p:txBody>
      </p:sp>
      <p:pic>
        <p:nvPicPr>
          <p:cNvPr id="43" name="Picture 42">
            <a:extLst>
              <a:ext uri="{FF2B5EF4-FFF2-40B4-BE49-F238E27FC236}">
                <a16:creationId xmlns:a16="http://schemas.microsoft.com/office/drawing/2014/main" id="{F5200572-B48E-6CF4-B984-419F7791C0CA}"/>
              </a:ext>
            </a:extLst>
          </p:cNvPr>
          <p:cNvPicPr>
            <a:picLocks noChangeAspect="1"/>
          </p:cNvPicPr>
          <p:nvPr/>
        </p:nvPicPr>
        <p:blipFill>
          <a:blip r:embed="rId3"/>
          <a:stretch>
            <a:fillRect/>
          </a:stretch>
        </p:blipFill>
        <p:spPr>
          <a:xfrm>
            <a:off x="10095973" y="3204569"/>
            <a:ext cx="1216152" cy="1216152"/>
          </a:xfrm>
          <a:prstGeom prst="rect">
            <a:avLst/>
          </a:prstGeom>
        </p:spPr>
      </p:pic>
      <p:pic>
        <p:nvPicPr>
          <p:cNvPr id="3" name="Picture 2" descr="A black and orange grid with a check mark&#10;&#10;Description automatically generated">
            <a:extLst>
              <a:ext uri="{FF2B5EF4-FFF2-40B4-BE49-F238E27FC236}">
                <a16:creationId xmlns:a16="http://schemas.microsoft.com/office/drawing/2014/main" id="{B1F3B109-DC92-2707-FEAF-F4CC771A764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313848" y="245852"/>
            <a:ext cx="1042416" cy="1042416"/>
          </a:xfrm>
          <a:prstGeom prst="rect">
            <a:avLst/>
          </a:prstGeom>
        </p:spPr>
      </p:pic>
      <p:pic>
        <p:nvPicPr>
          <p:cNvPr id="6" name="Picture 5" descr="A clock with a black background&#10;&#10;Description automatically generated">
            <a:extLst>
              <a:ext uri="{FF2B5EF4-FFF2-40B4-BE49-F238E27FC236}">
                <a16:creationId xmlns:a16="http://schemas.microsoft.com/office/drawing/2014/main" id="{9942638F-6E23-2620-A2AC-77D79F098AB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81534" y="3170250"/>
            <a:ext cx="868680" cy="868680"/>
          </a:xfrm>
          <a:prstGeom prst="rect">
            <a:avLst/>
          </a:prstGeom>
        </p:spPr>
      </p:pic>
      <p:pic>
        <p:nvPicPr>
          <p:cNvPr id="7" name="Picture 6" descr="A clock with a black background&#10;&#10;Description automatically generated">
            <a:extLst>
              <a:ext uri="{FF2B5EF4-FFF2-40B4-BE49-F238E27FC236}">
                <a16:creationId xmlns:a16="http://schemas.microsoft.com/office/drawing/2014/main" id="{88C77D5D-E74B-5D33-44D5-F041D2034DB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23895" y="3154291"/>
            <a:ext cx="868680" cy="868680"/>
          </a:xfrm>
          <a:prstGeom prst="rect">
            <a:avLst/>
          </a:prstGeom>
        </p:spPr>
      </p:pic>
      <p:sp>
        <p:nvSpPr>
          <p:cNvPr id="2" name="TextBox 7">
            <a:extLst>
              <a:ext uri="{FF2B5EF4-FFF2-40B4-BE49-F238E27FC236}">
                <a16:creationId xmlns:a16="http://schemas.microsoft.com/office/drawing/2014/main" id="{0BABF037-17B2-EBE4-1218-79F5BDCEB47F}"/>
              </a:ext>
            </a:extLst>
          </p:cNvPr>
          <p:cNvSpPr txBox="1"/>
          <p:nvPr/>
        </p:nvSpPr>
        <p:spPr>
          <a:xfrm>
            <a:off x="5859908" y="4232204"/>
            <a:ext cx="3528661" cy="23083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nSpc>
                <a:spcPts val="1600"/>
              </a:lnSpc>
              <a:defRPr sz="900">
                <a:solidFill>
                  <a:srgbClr val="0D0D0D"/>
                </a:solidFill>
                <a:latin typeface="+mn-lt"/>
                <a:ea typeface="+mn-ea"/>
                <a:cs typeface="+mn-cs"/>
                <a:sym typeface="Helvetica"/>
              </a:defRPr>
            </a:lvl1pPr>
          </a:lstStyle>
          <a:p>
            <a:pPr lvl="0" algn="ctr" hangingPunct="0">
              <a:lnSpc>
                <a:spcPct val="100000"/>
              </a:lnSpc>
              <a:buClr>
                <a:srgbClr val="FF8200"/>
              </a:buClr>
              <a:buSzPct val="90000"/>
              <a:defRPr>
                <a:latin typeface="+mn-lt"/>
                <a:ea typeface="+mn-ea"/>
                <a:cs typeface="+mn-cs"/>
                <a:sym typeface="Helvetica"/>
              </a:defRPr>
            </a:pPr>
            <a:r>
              <a:rPr lang="en-US" sz="1600" b="1" dirty="0">
                <a:solidFill>
                  <a:srgbClr val="4B4B4B"/>
                </a:solidFill>
                <a:latin typeface="Arial" panose="020B0604020202020204" pitchFamily="34" charset="0"/>
                <a:cs typeface="Arial" panose="020B0604020202020204" pitchFamily="34" charset="0"/>
              </a:rPr>
              <a:t>December 4</a:t>
            </a:r>
          </a:p>
          <a:p>
            <a:pPr lvl="0" algn="ctr" hangingPunct="0">
              <a:lnSpc>
                <a:spcPct val="100000"/>
              </a:lnSpc>
              <a:buClr>
                <a:srgbClr val="FF8200"/>
              </a:buClr>
              <a:buSzPct val="90000"/>
              <a:defRPr>
                <a:latin typeface="+mn-lt"/>
                <a:ea typeface="+mn-ea"/>
                <a:cs typeface="+mn-cs"/>
                <a:sym typeface="Helvetica"/>
              </a:defRPr>
            </a:pPr>
            <a:r>
              <a:rPr lang="en-US" sz="1600" dirty="0">
                <a:solidFill>
                  <a:srgbClr val="4B4B4B"/>
                </a:solidFill>
                <a:latin typeface="Arial" panose="020B0604020202020204" pitchFamily="34" charset="0"/>
                <a:cs typeface="Arial" panose="020B0604020202020204" pitchFamily="34" charset="0"/>
              </a:rPr>
              <a:t>In-State Early Action Release</a:t>
            </a:r>
          </a:p>
          <a:p>
            <a:pPr lvl="0" algn="ctr" hangingPunct="0">
              <a:lnSpc>
                <a:spcPct val="100000"/>
              </a:lnSpc>
              <a:buClr>
                <a:srgbClr val="FF8200"/>
              </a:buClr>
              <a:buSzPct val="90000"/>
              <a:defRPr>
                <a:latin typeface="+mn-lt"/>
                <a:ea typeface="+mn-ea"/>
                <a:cs typeface="+mn-cs"/>
                <a:sym typeface="Helvetica"/>
              </a:defRPr>
            </a:pPr>
            <a:endParaRPr lang="en-US" sz="1600" dirty="0">
              <a:solidFill>
                <a:srgbClr val="4B4B4B"/>
              </a:solidFill>
              <a:latin typeface="Arial" panose="020B0604020202020204" pitchFamily="34" charset="0"/>
              <a:cs typeface="Arial" panose="020B0604020202020204" pitchFamily="34" charset="0"/>
            </a:endParaRPr>
          </a:p>
          <a:p>
            <a:pPr lvl="0" algn="ctr" hangingPunct="0">
              <a:lnSpc>
                <a:spcPct val="100000"/>
              </a:lnSpc>
              <a:buClr>
                <a:srgbClr val="FF8200"/>
              </a:buClr>
              <a:buSzPct val="90000"/>
              <a:defRPr>
                <a:latin typeface="+mn-lt"/>
                <a:ea typeface="+mn-ea"/>
                <a:cs typeface="+mn-cs"/>
                <a:sym typeface="Helvetica"/>
              </a:defRPr>
            </a:pPr>
            <a:r>
              <a:rPr lang="en-US" sz="1600" b="1" dirty="0">
                <a:solidFill>
                  <a:srgbClr val="4B4B4B"/>
                </a:solidFill>
                <a:latin typeface="Arial" panose="020B0604020202020204" pitchFamily="34" charset="0"/>
                <a:cs typeface="Arial" panose="020B0604020202020204" pitchFamily="34" charset="0"/>
              </a:rPr>
              <a:t>December 17</a:t>
            </a:r>
          </a:p>
          <a:p>
            <a:pPr lvl="0" algn="ctr" hangingPunct="0">
              <a:lnSpc>
                <a:spcPct val="100000"/>
              </a:lnSpc>
              <a:buClr>
                <a:srgbClr val="FF8200"/>
              </a:buClr>
              <a:buSzPct val="90000"/>
              <a:defRPr>
                <a:latin typeface="+mn-lt"/>
                <a:ea typeface="+mn-ea"/>
                <a:cs typeface="+mn-cs"/>
                <a:sym typeface="Helvetica"/>
              </a:defRPr>
            </a:pPr>
            <a:r>
              <a:rPr lang="en-US" sz="1600" dirty="0">
                <a:solidFill>
                  <a:srgbClr val="4B4B4B"/>
                </a:solidFill>
                <a:latin typeface="Arial" panose="020B0604020202020204" pitchFamily="34" charset="0"/>
                <a:cs typeface="Arial" panose="020B0604020202020204" pitchFamily="34" charset="0"/>
              </a:rPr>
              <a:t>Out-of-State Early Action Release</a:t>
            </a:r>
          </a:p>
          <a:p>
            <a:pPr lvl="0" algn="ctr" hangingPunct="0">
              <a:lnSpc>
                <a:spcPct val="100000"/>
              </a:lnSpc>
              <a:buClr>
                <a:srgbClr val="FF8200"/>
              </a:buClr>
              <a:buSzPct val="90000"/>
              <a:defRPr>
                <a:latin typeface="+mn-lt"/>
                <a:ea typeface="+mn-ea"/>
                <a:cs typeface="+mn-cs"/>
                <a:sym typeface="Helvetica"/>
              </a:defRPr>
            </a:pPr>
            <a:endParaRPr lang="en-US" sz="1600" dirty="0">
              <a:solidFill>
                <a:srgbClr val="4B4B4B"/>
              </a:solidFill>
              <a:latin typeface="Arial" panose="020B0604020202020204" pitchFamily="34" charset="0"/>
              <a:cs typeface="Arial" panose="020B0604020202020204" pitchFamily="34" charset="0"/>
            </a:endParaRPr>
          </a:p>
          <a:p>
            <a:pPr lvl="0" algn="ctr" hangingPunct="0">
              <a:lnSpc>
                <a:spcPct val="100000"/>
              </a:lnSpc>
              <a:buClr>
                <a:srgbClr val="FF8200"/>
              </a:buClr>
              <a:buSzPct val="90000"/>
              <a:defRPr>
                <a:latin typeface="+mn-lt"/>
                <a:ea typeface="+mn-ea"/>
                <a:cs typeface="+mn-cs"/>
                <a:sym typeface="Helvetica"/>
              </a:defRPr>
            </a:pPr>
            <a:r>
              <a:rPr lang="en-US" sz="1600" b="1" dirty="0">
                <a:solidFill>
                  <a:srgbClr val="4B4B4B"/>
                </a:solidFill>
                <a:latin typeface="Arial" panose="020B0604020202020204" pitchFamily="34" charset="0"/>
                <a:cs typeface="Arial" panose="020B0604020202020204" pitchFamily="34" charset="0"/>
              </a:rPr>
              <a:t>March 4</a:t>
            </a:r>
          </a:p>
          <a:p>
            <a:pPr lvl="0" algn="ctr" hangingPunct="0">
              <a:lnSpc>
                <a:spcPct val="100000"/>
              </a:lnSpc>
              <a:buClr>
                <a:srgbClr val="FF8200"/>
              </a:buClr>
              <a:buSzPct val="90000"/>
              <a:defRPr>
                <a:latin typeface="+mn-lt"/>
                <a:ea typeface="+mn-ea"/>
                <a:cs typeface="+mn-cs"/>
                <a:sym typeface="Helvetica"/>
              </a:defRPr>
            </a:pPr>
            <a:r>
              <a:rPr lang="en-US" sz="1600" dirty="0">
                <a:solidFill>
                  <a:srgbClr val="4B4B4B"/>
                </a:solidFill>
                <a:latin typeface="Arial" panose="020B0604020202020204" pitchFamily="34" charset="0"/>
                <a:cs typeface="Arial" panose="020B0604020202020204" pitchFamily="34" charset="0"/>
              </a:rPr>
              <a:t>Regular Decision Release</a:t>
            </a:r>
          </a:p>
          <a:p>
            <a:pPr lvl="0" algn="ctr" hangingPunct="0">
              <a:lnSpc>
                <a:spcPct val="100000"/>
              </a:lnSpc>
              <a:buClr>
                <a:srgbClr val="FF8200"/>
              </a:buClr>
              <a:buSzPct val="90000"/>
              <a:defRPr>
                <a:latin typeface="+mn-lt"/>
                <a:ea typeface="+mn-ea"/>
                <a:cs typeface="+mn-cs"/>
                <a:sym typeface="Helvetica"/>
              </a:defRPr>
            </a:pPr>
            <a:endParaRPr lang="en-US" sz="1600" dirty="0">
              <a:solidFill>
                <a:srgbClr val="4B4B4B"/>
              </a:solidFill>
              <a:latin typeface="Arial" panose="020B0604020202020204" pitchFamily="34" charset="0"/>
              <a:cs typeface="Arial" panose="020B0604020202020204" pitchFamily="34" charset="0"/>
            </a:endParaRPr>
          </a:p>
        </p:txBody>
      </p:sp>
      <p:sp>
        <p:nvSpPr>
          <p:cNvPr id="4" name="TextBox 4">
            <a:extLst>
              <a:ext uri="{FF2B5EF4-FFF2-40B4-BE49-F238E27FC236}">
                <a16:creationId xmlns:a16="http://schemas.microsoft.com/office/drawing/2014/main" id="{42FB35F7-A91E-8909-FD22-3AE886B45362}"/>
              </a:ext>
            </a:extLst>
          </p:cNvPr>
          <p:cNvSpPr txBox="1"/>
          <p:nvPr/>
        </p:nvSpPr>
        <p:spPr>
          <a:xfrm>
            <a:off x="6222566" y="2040525"/>
            <a:ext cx="2896989"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2800" b="1">
                <a:latin typeface="+mn-lt"/>
                <a:ea typeface="+mn-ea"/>
                <a:cs typeface="+mn-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400" u="none" strike="noStrike" kern="0" cap="none" normalizeH="0" baseline="0" noProof="0" dirty="0">
                <a:ln>
                  <a:noFill/>
                </a:ln>
                <a:solidFill>
                  <a:srgbClr val="4B4B4B"/>
                </a:solidFill>
                <a:effectLst/>
                <a:uLnTx/>
                <a:uFillTx/>
                <a:latin typeface="Arial" panose="020B0604020202020204" pitchFamily="34" charset="0"/>
                <a:cs typeface="Arial" panose="020B0604020202020204" pitchFamily="34" charset="0"/>
                <a:sym typeface="Helvetica"/>
              </a:rPr>
              <a:t>DECISION RELEASE DATES</a:t>
            </a:r>
          </a:p>
        </p:txBody>
      </p:sp>
      <p:pic>
        <p:nvPicPr>
          <p:cNvPr id="9" name="Picture 8" descr="A clock with a black background&#10;&#10;Description automatically generated">
            <a:extLst>
              <a:ext uri="{FF2B5EF4-FFF2-40B4-BE49-F238E27FC236}">
                <a16:creationId xmlns:a16="http://schemas.microsoft.com/office/drawing/2014/main" id="{C7F550F1-23B2-EF19-A39C-4A2C83BCF22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189898" y="3168395"/>
            <a:ext cx="868680" cy="868680"/>
          </a:xfrm>
          <a:prstGeom prst="rect">
            <a:avLst/>
          </a:prstGeom>
        </p:spPr>
      </p:pic>
    </p:spTree>
    <p:extLst>
      <p:ext uri="{BB962C8B-B14F-4D97-AF65-F5344CB8AC3E}">
        <p14:creationId xmlns:p14="http://schemas.microsoft.com/office/powerpoint/2010/main" val="2423169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84332-5527-1447-0738-36D331E919CC}"/>
              </a:ext>
            </a:extLst>
          </p:cNvPr>
          <p:cNvSpPr>
            <a:spLocks noGrp="1"/>
          </p:cNvSpPr>
          <p:nvPr>
            <p:ph type="title"/>
          </p:nvPr>
        </p:nvSpPr>
        <p:spPr>
          <a:xfrm>
            <a:off x="1054767" y="744283"/>
            <a:ext cx="10082465" cy="1325563"/>
          </a:xfrm>
        </p:spPr>
        <p:txBody>
          <a:bodyPr>
            <a:normAutofit fontScale="90000"/>
          </a:bodyPr>
          <a:lstStyle/>
          <a:p>
            <a:pPr algn="ctr"/>
            <a:r>
              <a:rPr lang="en-US" sz="4800" b="1" dirty="0">
                <a:solidFill>
                  <a:srgbClr val="58595B"/>
                </a:solidFill>
                <a:latin typeface="Arial Black" panose="020B0604020202020204" pitchFamily="34" charset="0"/>
                <a:cs typeface="Arial Black" panose="020B0604020202020204" pitchFamily="34" charset="0"/>
              </a:rPr>
              <a:t>MAY 1</a:t>
            </a:r>
            <a:br>
              <a:rPr lang="en-US" sz="4800" b="1" dirty="0">
                <a:solidFill>
                  <a:srgbClr val="58595B"/>
                </a:solidFill>
                <a:latin typeface="Arial Black" panose="020B0604020202020204" pitchFamily="34" charset="0"/>
                <a:cs typeface="Arial Black" panose="020B0604020202020204" pitchFamily="34" charset="0"/>
              </a:rPr>
            </a:br>
            <a:r>
              <a:rPr lang="en-US" sz="4800" dirty="0">
                <a:solidFill>
                  <a:srgbClr val="58595B"/>
                </a:solidFill>
                <a:latin typeface="Arial" panose="020B0604020202020204" pitchFamily="34" charset="0"/>
                <a:cs typeface="Arial" panose="020B0604020202020204" pitchFamily="34" charset="0"/>
              </a:rPr>
              <a:t>Confirmation Deadline</a:t>
            </a:r>
          </a:p>
        </p:txBody>
      </p:sp>
      <p:sp>
        <p:nvSpPr>
          <p:cNvPr id="33" name="TextBox 32">
            <a:extLst>
              <a:ext uri="{FF2B5EF4-FFF2-40B4-BE49-F238E27FC236}">
                <a16:creationId xmlns:a16="http://schemas.microsoft.com/office/drawing/2014/main" id="{CCA9D32B-80CA-A072-C673-663047213237}"/>
              </a:ext>
            </a:extLst>
          </p:cNvPr>
          <p:cNvSpPr txBox="1"/>
          <p:nvPr/>
        </p:nvSpPr>
        <p:spPr>
          <a:xfrm>
            <a:off x="2253343" y="1554238"/>
            <a:ext cx="184731" cy="307777"/>
          </a:xfrm>
          <a:prstGeom prst="rect">
            <a:avLst/>
          </a:prstGeom>
          <a:noFill/>
        </p:spPr>
        <p:txBody>
          <a:bodyPr wrap="none" rtlCol="0">
            <a:spAutoFit/>
          </a:bodyPr>
          <a:lstStyle/>
          <a:p>
            <a:endParaRPr lang="en-US" dirty="0">
              <a:latin typeface="Gotham Book" pitchFamily="2" charset="0"/>
              <a:cs typeface="Gotham Book" pitchFamily="2" charset="0"/>
            </a:endParaRPr>
          </a:p>
        </p:txBody>
      </p:sp>
      <p:sp>
        <p:nvSpPr>
          <p:cNvPr id="8" name="Rectangle 92">
            <a:extLst>
              <a:ext uri="{FF2B5EF4-FFF2-40B4-BE49-F238E27FC236}">
                <a16:creationId xmlns:a16="http://schemas.microsoft.com/office/drawing/2014/main" id="{5AF372A9-4701-DE07-C0EA-B4A6DE9D6756}"/>
              </a:ext>
            </a:extLst>
          </p:cNvPr>
          <p:cNvSpPr/>
          <p:nvPr/>
        </p:nvSpPr>
        <p:spPr>
          <a:xfrm>
            <a:off x="662609" y="4845827"/>
            <a:ext cx="11529392" cy="2012173"/>
          </a:xfrm>
          <a:prstGeom prst="rect">
            <a:avLst/>
          </a:prstGeom>
          <a:solidFill>
            <a:srgbClr val="FF8200"/>
          </a:solidFill>
          <a:ln w="12700">
            <a:miter lim="400000"/>
          </a:ln>
        </p:spPr>
        <p:txBody>
          <a:bodyPr lIns="45719" rIns="45719" anchor="ctr"/>
          <a:lstStyle/>
          <a:p>
            <a:pPr marL="0" marR="0" lvl="0" indent="0" algn="ctr" defTabSz="91440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pic>
        <p:nvPicPr>
          <p:cNvPr id="9" name="Picture 8">
            <a:extLst>
              <a:ext uri="{FF2B5EF4-FFF2-40B4-BE49-F238E27FC236}">
                <a16:creationId xmlns:a16="http://schemas.microsoft.com/office/drawing/2014/main" id="{84E1045F-E901-CF1C-9286-F6832F3C8A0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657197" y="3035335"/>
            <a:ext cx="2619059" cy="3155341"/>
          </a:xfrm>
          <a:prstGeom prst="rect">
            <a:avLst/>
          </a:prstGeom>
        </p:spPr>
      </p:pic>
      <p:pic>
        <p:nvPicPr>
          <p:cNvPr id="10" name="Picture 9">
            <a:extLst>
              <a:ext uri="{FF2B5EF4-FFF2-40B4-BE49-F238E27FC236}">
                <a16:creationId xmlns:a16="http://schemas.microsoft.com/office/drawing/2014/main" id="{77EB017A-F3C2-A969-FA1C-FD4AED860474}"/>
              </a:ext>
            </a:extLst>
          </p:cNvPr>
          <p:cNvPicPr>
            <a:picLocks noChangeAspect="1"/>
          </p:cNvPicPr>
          <p:nvPr/>
        </p:nvPicPr>
        <p:blipFill rotWithShape="1">
          <a:blip r:embed="rId4">
            <a:extLst>
              <a:ext uri="{28A0092B-C50C-407E-A947-70E740481C1C}">
                <a14:useLocalDpi xmlns:a14="http://schemas.microsoft.com/office/drawing/2010/main"/>
              </a:ext>
            </a:extLst>
          </a:blip>
          <a:srcRect b="-535"/>
          <a:stretch/>
        </p:blipFill>
        <p:spPr>
          <a:xfrm>
            <a:off x="1134698" y="3060473"/>
            <a:ext cx="2606752" cy="3146946"/>
          </a:xfrm>
          <a:prstGeom prst="rect">
            <a:avLst/>
          </a:prstGeom>
        </p:spPr>
      </p:pic>
      <p:pic>
        <p:nvPicPr>
          <p:cNvPr id="11" name="Picture 10">
            <a:extLst>
              <a:ext uri="{FF2B5EF4-FFF2-40B4-BE49-F238E27FC236}">
                <a16:creationId xmlns:a16="http://schemas.microsoft.com/office/drawing/2014/main" id="{27BFBC94-AE23-0A16-F12E-516A33CD1FC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436576" y="3035335"/>
            <a:ext cx="2595107" cy="3100313"/>
          </a:xfrm>
          <a:prstGeom prst="rect">
            <a:avLst/>
          </a:prstGeom>
        </p:spPr>
      </p:pic>
      <p:pic>
        <p:nvPicPr>
          <p:cNvPr id="12" name="Picture 11">
            <a:extLst>
              <a:ext uri="{FF2B5EF4-FFF2-40B4-BE49-F238E27FC236}">
                <a16:creationId xmlns:a16="http://schemas.microsoft.com/office/drawing/2014/main" id="{61E2953E-011D-02A2-7A49-CC5BDA0A3239}"/>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3901770" y="3060474"/>
            <a:ext cx="2595107" cy="3155340"/>
          </a:xfrm>
          <a:prstGeom prst="rect">
            <a:avLst/>
          </a:prstGeom>
        </p:spPr>
      </p:pic>
      <p:pic>
        <p:nvPicPr>
          <p:cNvPr id="13" name="Picture 12">
            <a:extLst>
              <a:ext uri="{FF2B5EF4-FFF2-40B4-BE49-F238E27FC236}">
                <a16:creationId xmlns:a16="http://schemas.microsoft.com/office/drawing/2014/main" id="{0110201D-88E7-4557-20C9-891AF1CC1DCD}"/>
              </a:ext>
            </a:extLst>
          </p:cNvPr>
          <p:cNvPicPr>
            <a:picLocks noChangeAspect="1"/>
          </p:cNvPicPr>
          <p:nvPr/>
        </p:nvPicPr>
        <p:blipFill>
          <a:blip r:embed="rId7"/>
          <a:stretch>
            <a:fillRect/>
          </a:stretch>
        </p:blipFill>
        <p:spPr>
          <a:xfrm>
            <a:off x="11019136" y="4391043"/>
            <a:ext cx="2345728" cy="909568"/>
          </a:xfrm>
          <a:prstGeom prst="rect">
            <a:avLst/>
          </a:prstGeom>
        </p:spPr>
      </p:pic>
      <p:pic>
        <p:nvPicPr>
          <p:cNvPr id="16" name="Picture 15" descr="A logo of a flag&#10;&#10;Description automatically generated">
            <a:extLst>
              <a:ext uri="{FF2B5EF4-FFF2-40B4-BE49-F238E27FC236}">
                <a16:creationId xmlns:a16="http://schemas.microsoft.com/office/drawing/2014/main" id="{CE8C3F9F-D464-CB82-BCFA-48E4C0207FD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03830" y="2455695"/>
            <a:ext cx="1209556" cy="1209556"/>
          </a:xfrm>
          <a:prstGeom prst="rect">
            <a:avLst/>
          </a:prstGeom>
        </p:spPr>
      </p:pic>
    </p:spTree>
    <p:extLst>
      <p:ext uri="{BB962C8B-B14F-4D97-AF65-F5344CB8AC3E}">
        <p14:creationId xmlns:p14="http://schemas.microsoft.com/office/powerpoint/2010/main" val="215811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0DE970B-C1AF-F244-8012-B2E2358E35AF}"/>
              </a:ext>
            </a:extLst>
          </p:cNvPr>
          <p:cNvSpPr>
            <a:spLocks noGrp="1"/>
          </p:cNvSpPr>
          <p:nvPr>
            <p:ph type="title"/>
          </p:nvPr>
        </p:nvSpPr>
        <p:spPr>
          <a:xfrm>
            <a:off x="838200" y="365125"/>
            <a:ext cx="10515600" cy="1325563"/>
          </a:xfrm>
        </p:spPr>
        <p:txBody>
          <a:bodyPr/>
          <a:lstStyle/>
          <a:p>
            <a:r>
              <a:rPr lang="en-US" dirty="0">
                <a:latin typeface="Arial Black" panose="020B0604020202020204" pitchFamily="34" charset="0"/>
                <a:cs typeface="Arial Black" panose="020B0604020202020204" pitchFamily="34" charset="0"/>
              </a:rPr>
              <a:t>Application Updates</a:t>
            </a:r>
          </a:p>
        </p:txBody>
      </p:sp>
      <p:sp>
        <p:nvSpPr>
          <p:cNvPr id="5" name="Content Placeholder 2">
            <a:extLst>
              <a:ext uri="{FF2B5EF4-FFF2-40B4-BE49-F238E27FC236}">
                <a16:creationId xmlns:a16="http://schemas.microsoft.com/office/drawing/2014/main" id="{73FCFFFB-1268-E144-9068-425EE363832E}"/>
              </a:ext>
            </a:extLst>
          </p:cNvPr>
          <p:cNvSpPr txBox="1">
            <a:spLocks/>
          </p:cNvSpPr>
          <p:nvPr/>
        </p:nvSpPr>
        <p:spPr>
          <a:xfrm>
            <a:off x="4177146" y="1825625"/>
            <a:ext cx="383770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58595B"/>
                </a:solidFill>
                <a:latin typeface="Gotham Book" pitchFamily="2" charset="0"/>
                <a:ea typeface="+mn-ea"/>
                <a:cs typeface="Gotham Boo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58595B"/>
                </a:solidFill>
                <a:latin typeface="Gotham Book" pitchFamily="2" charset="0"/>
                <a:ea typeface="+mn-ea"/>
                <a:cs typeface="Gotham Boo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Gotham Book" pitchFamily="2" charset="0"/>
                <a:ea typeface="+mn-ea"/>
                <a:cs typeface="Gotham Boo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4" name="Content Placeholder 8">
            <a:extLst>
              <a:ext uri="{FF2B5EF4-FFF2-40B4-BE49-F238E27FC236}">
                <a16:creationId xmlns:a16="http://schemas.microsoft.com/office/drawing/2014/main" id="{6A26714A-31B6-114A-AB19-6E473F9B2C70}"/>
              </a:ext>
            </a:extLst>
          </p:cNvPr>
          <p:cNvSpPr txBox="1">
            <a:spLocks/>
          </p:cNvSpPr>
          <p:nvPr/>
        </p:nvSpPr>
        <p:spPr>
          <a:xfrm>
            <a:off x="1546016" y="1763456"/>
            <a:ext cx="10525279" cy="4110439"/>
          </a:xfrm>
          <a:prstGeom prst="rect">
            <a:avLst/>
          </a:prstGeom>
        </p:spPr>
        <p:txBody>
          <a:bodyPr vert="horz" lIns="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58595B"/>
                </a:solidFill>
                <a:latin typeface="Gotham Book" pitchFamily="2" charset="0"/>
                <a:ea typeface="+mn-ea"/>
                <a:cs typeface="Gotham Boo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58595B"/>
                </a:solidFill>
                <a:latin typeface="Gotham Book" pitchFamily="2" charset="0"/>
                <a:ea typeface="+mn-ea"/>
                <a:cs typeface="Gotham Boo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Gotham Book" pitchFamily="2" charset="0"/>
                <a:ea typeface="+mn-ea"/>
                <a:cs typeface="Gotham Boo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dirty="0">
                <a:latin typeface="Arial" panose="020B0604020202020204" pitchFamily="34" charset="0"/>
                <a:cs typeface="Arial" panose="020B0604020202020204" pitchFamily="34" charset="0"/>
              </a:rPr>
              <a:t>Application Fee = </a:t>
            </a:r>
            <a:r>
              <a:rPr lang="en-US" b="1" dirty="0">
                <a:latin typeface="Arial" panose="020B0604020202020204" pitchFamily="34" charset="0"/>
                <a:cs typeface="Arial" panose="020B0604020202020204" pitchFamily="34" charset="0"/>
              </a:rPr>
              <a:t>$75</a:t>
            </a:r>
          </a:p>
          <a:p>
            <a:pPr marL="0" indent="0">
              <a:lnSpc>
                <a:spcPct val="150000"/>
              </a:lnSpc>
              <a:buNone/>
            </a:pPr>
            <a:r>
              <a:rPr lang="en-US" b="1" dirty="0">
                <a:latin typeface="Arial" panose="020B0604020202020204" pitchFamily="34" charset="0"/>
                <a:cs typeface="Arial" panose="020B0604020202020204" pitchFamily="34" charset="0"/>
              </a:rPr>
              <a:t>New </a:t>
            </a:r>
            <a:r>
              <a:rPr lang="en-US" dirty="0">
                <a:latin typeface="Arial" panose="020B0604020202020204" pitchFamily="34" charset="0"/>
                <a:cs typeface="Arial" panose="020B0604020202020204" pitchFamily="34" charset="0"/>
              </a:rPr>
              <a:t>Application Fee Waiver form available in </a:t>
            </a:r>
            <a:r>
              <a:rPr lang="en-US" b="1" dirty="0" err="1">
                <a:solidFill>
                  <a:srgbClr val="006E97"/>
                </a:solidFill>
                <a:latin typeface="Arial" panose="020B0604020202020204" pitchFamily="34" charset="0"/>
                <a:cs typeface="Arial" panose="020B0604020202020204" pitchFamily="34" charset="0"/>
              </a:rPr>
              <a:t>Slate.org</a:t>
            </a:r>
            <a:endParaRPr lang="en-US" dirty="0">
              <a:latin typeface="Arial" panose="020B0604020202020204" pitchFamily="34" charset="0"/>
              <a:cs typeface="Arial" panose="020B0604020202020204" pitchFamily="34" charset="0"/>
            </a:endParaRPr>
          </a:p>
          <a:p>
            <a:pPr marL="0" indent="0">
              <a:lnSpc>
                <a:spcPct val="150000"/>
              </a:lnSpc>
              <a:buNone/>
            </a:pPr>
            <a:r>
              <a:rPr lang="en-US" dirty="0">
                <a:latin typeface="Arial" panose="020B0604020202020204" pitchFamily="34" charset="0"/>
                <a:cs typeface="Arial" panose="020B0604020202020204" pitchFamily="34" charset="0"/>
              </a:rPr>
              <a:t>Top 10% Form available in </a:t>
            </a:r>
            <a:r>
              <a:rPr lang="en-US" b="1" dirty="0" err="1">
                <a:solidFill>
                  <a:srgbClr val="006E97"/>
                </a:solidFill>
                <a:latin typeface="Arial" panose="020B0604020202020204" pitchFamily="34" charset="0"/>
                <a:cs typeface="Arial" panose="020B0604020202020204" pitchFamily="34" charset="0"/>
              </a:rPr>
              <a:t>Slate.org</a:t>
            </a:r>
            <a:endParaRPr lang="en-US" b="1" dirty="0">
              <a:solidFill>
                <a:srgbClr val="006E97"/>
              </a:solidFill>
              <a:latin typeface="Arial" panose="020B0604020202020204" pitchFamily="34" charset="0"/>
              <a:cs typeface="Arial" panose="020B0604020202020204" pitchFamily="34" charset="0"/>
            </a:endParaRPr>
          </a:p>
          <a:p>
            <a:pPr marL="0" indent="0">
              <a:lnSpc>
                <a:spcPct val="150000"/>
              </a:lnSpc>
              <a:buNone/>
            </a:pPr>
            <a:r>
              <a:rPr lang="en-US" dirty="0">
                <a:latin typeface="Arial" panose="020B0604020202020204" pitchFamily="34" charset="0"/>
                <a:cs typeface="Arial" panose="020B0604020202020204" pitchFamily="34" charset="0"/>
              </a:rPr>
              <a:t>Free Application Week | September 16-20</a:t>
            </a:r>
          </a:p>
          <a:p>
            <a:pPr marL="0" indent="0">
              <a:lnSpc>
                <a:spcPct val="150000"/>
              </a:lnSpc>
              <a:buNone/>
            </a:pPr>
            <a:r>
              <a:rPr lang="en-US" dirty="0">
                <a:latin typeface="Arial" panose="020B0604020202020204" pitchFamily="34" charset="0"/>
                <a:cs typeface="Arial" panose="020B0604020202020204" pitchFamily="34" charset="0"/>
              </a:rPr>
              <a:t>University Honors Essay Deadline | November 20, 11:59 p.m. (ET)</a:t>
            </a:r>
          </a:p>
          <a:p>
            <a:pPr marL="0" indent="0">
              <a:lnSpc>
                <a:spcPct val="150000"/>
              </a:lnSpc>
              <a:buNone/>
            </a:pPr>
            <a:r>
              <a:rPr lang="en-US" dirty="0">
                <a:latin typeface="Arial" panose="020B0604020202020204" pitchFamily="34" charset="0"/>
                <a:cs typeface="Arial" panose="020B0604020202020204" pitchFamily="34" charset="0"/>
              </a:rPr>
              <a:t>Admissions letters will be available digitally in students' Go Vols Portal</a:t>
            </a:r>
          </a:p>
        </p:txBody>
      </p:sp>
      <p:pic>
        <p:nvPicPr>
          <p:cNvPr id="12" name="Picture 11" descr="A check mark in a box&#10;&#10;Description automatically generated">
            <a:extLst>
              <a:ext uri="{FF2B5EF4-FFF2-40B4-BE49-F238E27FC236}">
                <a16:creationId xmlns:a16="http://schemas.microsoft.com/office/drawing/2014/main" id="{D688605F-4E90-91BE-F2E3-FC867AE7D69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200" y="1825625"/>
            <a:ext cx="560332" cy="560332"/>
          </a:xfrm>
          <a:prstGeom prst="rect">
            <a:avLst/>
          </a:prstGeom>
        </p:spPr>
      </p:pic>
    </p:spTree>
    <p:extLst>
      <p:ext uri="{BB962C8B-B14F-4D97-AF65-F5344CB8AC3E}">
        <p14:creationId xmlns:p14="http://schemas.microsoft.com/office/powerpoint/2010/main" val="3865648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0DE970B-C1AF-F244-8012-B2E2358E35AF}"/>
              </a:ext>
            </a:extLst>
          </p:cNvPr>
          <p:cNvSpPr>
            <a:spLocks noGrp="1"/>
          </p:cNvSpPr>
          <p:nvPr>
            <p:ph type="title"/>
          </p:nvPr>
        </p:nvSpPr>
        <p:spPr>
          <a:xfrm>
            <a:off x="671532" y="295322"/>
            <a:ext cx="11844933" cy="1325563"/>
          </a:xfrm>
        </p:spPr>
        <p:txBody>
          <a:bodyPr>
            <a:normAutofit/>
          </a:bodyPr>
          <a:lstStyle/>
          <a:p>
            <a:r>
              <a:rPr lang="en-US" sz="3600" dirty="0">
                <a:latin typeface="Arial Black" panose="020B0604020202020204" pitchFamily="34" charset="0"/>
                <a:cs typeface="Arial Black" panose="020B0604020202020204" pitchFamily="34" charset="0"/>
              </a:rPr>
              <a:t>New In-state Guaranteed Admission Policy</a:t>
            </a:r>
          </a:p>
        </p:txBody>
      </p:sp>
      <p:sp>
        <p:nvSpPr>
          <p:cNvPr id="5" name="Content Placeholder 2">
            <a:extLst>
              <a:ext uri="{FF2B5EF4-FFF2-40B4-BE49-F238E27FC236}">
                <a16:creationId xmlns:a16="http://schemas.microsoft.com/office/drawing/2014/main" id="{73FCFFFB-1268-E144-9068-425EE363832E}"/>
              </a:ext>
            </a:extLst>
          </p:cNvPr>
          <p:cNvSpPr txBox="1">
            <a:spLocks/>
          </p:cNvSpPr>
          <p:nvPr/>
        </p:nvSpPr>
        <p:spPr>
          <a:xfrm>
            <a:off x="4177146" y="1825625"/>
            <a:ext cx="383770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58595B"/>
                </a:solidFill>
                <a:latin typeface="Gotham Book" pitchFamily="2" charset="0"/>
                <a:ea typeface="+mn-ea"/>
                <a:cs typeface="Gotham Boo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58595B"/>
                </a:solidFill>
                <a:latin typeface="Gotham Book" pitchFamily="2" charset="0"/>
                <a:ea typeface="+mn-ea"/>
                <a:cs typeface="Gotham Boo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Gotham Book" pitchFamily="2" charset="0"/>
                <a:ea typeface="+mn-ea"/>
                <a:cs typeface="Gotham Boo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40" name="Rectangle 39">
            <a:extLst>
              <a:ext uri="{FF2B5EF4-FFF2-40B4-BE49-F238E27FC236}">
                <a16:creationId xmlns:a16="http://schemas.microsoft.com/office/drawing/2014/main" id="{BD5C0691-4602-81BE-A1C8-E80FB0DF8F3D}"/>
              </a:ext>
            </a:extLst>
          </p:cNvPr>
          <p:cNvSpPr/>
          <p:nvPr/>
        </p:nvSpPr>
        <p:spPr>
          <a:xfrm>
            <a:off x="9223953" y="1959452"/>
            <a:ext cx="2665225" cy="40836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E8CA747F-66A2-2925-07B3-24ACDD685287}"/>
              </a:ext>
            </a:extLst>
          </p:cNvPr>
          <p:cNvSpPr txBox="1"/>
          <p:nvPr/>
        </p:nvSpPr>
        <p:spPr>
          <a:xfrm>
            <a:off x="9375535" y="4843216"/>
            <a:ext cx="2436916" cy="982770"/>
          </a:xfrm>
          <a:prstGeom prst="rect">
            <a:avLst/>
          </a:prstGeom>
          <a:noFill/>
        </p:spPr>
        <p:txBody>
          <a:bodyPr wrap="square">
            <a:spAutoFit/>
          </a:bodyPr>
          <a:lstStyle/>
          <a:p>
            <a:pPr marL="0" indent="0" algn="ctr">
              <a:lnSpc>
                <a:spcPct val="110000"/>
              </a:lnSpc>
              <a:spcBef>
                <a:spcPts val="0"/>
              </a:spcBef>
              <a:buNone/>
            </a:pPr>
            <a:r>
              <a:rPr lang="en-US" b="1" dirty="0" err="1">
                <a:solidFill>
                  <a:srgbClr val="58595B"/>
                </a:solidFill>
                <a:latin typeface="Arial" panose="020B0604020202020204" pitchFamily="34" charset="0"/>
                <a:cs typeface="Arial" panose="020B0604020202020204" pitchFamily="34" charset="0"/>
              </a:rPr>
              <a:t>admissions.utk.edu</a:t>
            </a:r>
            <a:r>
              <a:rPr lang="en-US" b="1" dirty="0">
                <a:solidFill>
                  <a:srgbClr val="58595B"/>
                </a:solidFill>
                <a:latin typeface="Arial" panose="020B0604020202020204" pitchFamily="34" charset="0"/>
                <a:cs typeface="Arial" panose="020B0604020202020204" pitchFamily="34" charset="0"/>
              </a:rPr>
              <a:t>/guaranteed-admission</a:t>
            </a:r>
          </a:p>
        </p:txBody>
      </p:sp>
      <p:sp>
        <p:nvSpPr>
          <p:cNvPr id="24" name="Content Placeholder 8">
            <a:extLst>
              <a:ext uri="{FF2B5EF4-FFF2-40B4-BE49-F238E27FC236}">
                <a16:creationId xmlns:a16="http://schemas.microsoft.com/office/drawing/2014/main" id="{6A26714A-31B6-114A-AB19-6E473F9B2C70}"/>
              </a:ext>
            </a:extLst>
          </p:cNvPr>
          <p:cNvSpPr txBox="1">
            <a:spLocks/>
          </p:cNvSpPr>
          <p:nvPr/>
        </p:nvSpPr>
        <p:spPr>
          <a:xfrm>
            <a:off x="9446239" y="2273665"/>
            <a:ext cx="2234384" cy="4083684"/>
          </a:xfrm>
          <a:prstGeom prst="rect">
            <a:avLst/>
          </a:prstGeom>
        </p:spPr>
        <p:txBody>
          <a:bodyPr vert="horz" lIns="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58595B"/>
                </a:solidFill>
                <a:latin typeface="Gotham Book" pitchFamily="2" charset="0"/>
                <a:ea typeface="+mn-ea"/>
                <a:cs typeface="Gotham Boo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58595B"/>
                </a:solidFill>
                <a:latin typeface="Gotham Book" pitchFamily="2" charset="0"/>
                <a:ea typeface="+mn-ea"/>
                <a:cs typeface="Gotham Boo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Gotham Book" pitchFamily="2" charset="0"/>
                <a:ea typeface="+mn-ea"/>
                <a:cs typeface="Gotham Boo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a:latin typeface="Arial" panose="020B0604020202020204" pitchFamily="34" charset="0"/>
                <a:cs typeface="Arial" panose="020B0604020202020204" pitchFamily="34" charset="0"/>
              </a:rPr>
              <a:t>More Policy Details</a:t>
            </a:r>
          </a:p>
        </p:txBody>
      </p:sp>
      <p:sp>
        <p:nvSpPr>
          <p:cNvPr id="10" name="Content Placeholder 8">
            <a:extLst>
              <a:ext uri="{FF2B5EF4-FFF2-40B4-BE49-F238E27FC236}">
                <a16:creationId xmlns:a16="http://schemas.microsoft.com/office/drawing/2014/main" id="{F2679FCB-15A4-1015-690B-EAA0E24572DF}"/>
              </a:ext>
            </a:extLst>
          </p:cNvPr>
          <p:cNvSpPr txBox="1">
            <a:spLocks/>
          </p:cNvSpPr>
          <p:nvPr/>
        </p:nvSpPr>
        <p:spPr>
          <a:xfrm>
            <a:off x="805061" y="2117795"/>
            <a:ext cx="3034553" cy="1162080"/>
          </a:xfrm>
          <a:prstGeom prst="rect">
            <a:avLst/>
          </a:prstGeom>
        </p:spPr>
        <p:txBody>
          <a:bodyPr vert="horz" lIns="0" tIns="0" rIns="0" bIns="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58595B"/>
                </a:solidFill>
                <a:latin typeface="Gotham Book" pitchFamily="2" charset="0"/>
                <a:ea typeface="+mn-ea"/>
                <a:cs typeface="Gotham Boo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58595B"/>
                </a:solidFill>
                <a:latin typeface="Gotham Book" pitchFamily="2" charset="0"/>
                <a:ea typeface="+mn-ea"/>
                <a:cs typeface="Gotham Boo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Gotham Book" pitchFamily="2" charset="0"/>
                <a:ea typeface="+mn-ea"/>
                <a:cs typeface="Gotham Boo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b="1" dirty="0">
                <a:latin typeface="Arial Black" panose="020B0604020202020204" pitchFamily="34" charset="0"/>
                <a:cs typeface="Arial Black" panose="020B0604020202020204" pitchFamily="34" charset="0"/>
              </a:rPr>
              <a:t>4.0 UT CORE GPA</a:t>
            </a:r>
          </a:p>
        </p:txBody>
      </p:sp>
      <p:sp>
        <p:nvSpPr>
          <p:cNvPr id="11" name="Content Placeholder 8">
            <a:extLst>
              <a:ext uri="{FF2B5EF4-FFF2-40B4-BE49-F238E27FC236}">
                <a16:creationId xmlns:a16="http://schemas.microsoft.com/office/drawing/2014/main" id="{CCE3C33D-7CB0-F883-1132-52A3646B749C}"/>
              </a:ext>
            </a:extLst>
          </p:cNvPr>
          <p:cNvSpPr txBox="1">
            <a:spLocks/>
          </p:cNvSpPr>
          <p:nvPr/>
        </p:nvSpPr>
        <p:spPr>
          <a:xfrm>
            <a:off x="5648043" y="2130080"/>
            <a:ext cx="2846294" cy="3205827"/>
          </a:xfrm>
          <a:prstGeom prst="rect">
            <a:avLst/>
          </a:prstGeom>
        </p:spPr>
        <p:txBody>
          <a:bodyPr vert="horz" lIns="0" tIns="0" rIns="0" bIns="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58595B"/>
                </a:solidFill>
                <a:latin typeface="Gotham Book" pitchFamily="2" charset="0"/>
                <a:ea typeface="+mn-ea"/>
                <a:cs typeface="Gotham Boo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58595B"/>
                </a:solidFill>
                <a:latin typeface="Gotham Book" pitchFamily="2" charset="0"/>
                <a:ea typeface="+mn-ea"/>
                <a:cs typeface="Gotham Boo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Gotham Book" pitchFamily="2" charset="0"/>
                <a:ea typeface="+mn-ea"/>
                <a:cs typeface="Gotham Boo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b="1" dirty="0">
                <a:latin typeface="Arial Black" panose="020B0604020202020204" pitchFamily="34" charset="0"/>
                <a:cs typeface="Arial Black" panose="020B0604020202020204" pitchFamily="34" charset="0"/>
              </a:rPr>
              <a:t>TOP 10%</a:t>
            </a:r>
          </a:p>
        </p:txBody>
      </p:sp>
      <p:sp>
        <p:nvSpPr>
          <p:cNvPr id="12" name="Content Placeholder 8">
            <a:extLst>
              <a:ext uri="{FF2B5EF4-FFF2-40B4-BE49-F238E27FC236}">
                <a16:creationId xmlns:a16="http://schemas.microsoft.com/office/drawing/2014/main" id="{4B06ED98-3514-192C-8658-316BA834B3CE}"/>
              </a:ext>
            </a:extLst>
          </p:cNvPr>
          <p:cNvSpPr txBox="1">
            <a:spLocks/>
          </p:cNvSpPr>
          <p:nvPr/>
        </p:nvSpPr>
        <p:spPr>
          <a:xfrm>
            <a:off x="805061" y="2858634"/>
            <a:ext cx="3482301" cy="3513079"/>
          </a:xfrm>
          <a:prstGeom prst="rect">
            <a:avLst/>
          </a:prstGeom>
        </p:spPr>
        <p:txBody>
          <a:bodyPr vert="horz" lIns="0" tIns="0" rIns="0" bIns="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58595B"/>
                </a:solidFill>
                <a:latin typeface="Gotham Book" pitchFamily="2" charset="0"/>
                <a:ea typeface="+mn-ea"/>
                <a:cs typeface="Gotham Boo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58595B"/>
                </a:solidFill>
                <a:latin typeface="Gotham Book" pitchFamily="2" charset="0"/>
                <a:ea typeface="+mn-ea"/>
                <a:cs typeface="Gotham Boo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Gotham Book" pitchFamily="2" charset="0"/>
                <a:ea typeface="+mn-ea"/>
                <a:cs typeface="Gotham Boo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solidFill>
                  <a:schemeClr val="tx1">
                    <a:lumMod val="75000"/>
                    <a:lumOff val="25000"/>
                  </a:schemeClr>
                </a:solidFill>
                <a:latin typeface="Arial" panose="020B0604020202020204" pitchFamily="34" charset="0"/>
                <a:cs typeface="Arial" panose="020B0604020202020204" pitchFamily="34" charset="0"/>
              </a:rPr>
              <a:t>UT calculated core GPA</a:t>
            </a:r>
          </a:p>
          <a:p>
            <a:r>
              <a:rPr lang="en-US" sz="2200" dirty="0">
                <a:solidFill>
                  <a:schemeClr val="tx1">
                    <a:lumMod val="75000"/>
                    <a:lumOff val="25000"/>
                  </a:schemeClr>
                </a:solidFill>
                <a:latin typeface="Arial" panose="020B0604020202020204" pitchFamily="34" charset="0"/>
                <a:cs typeface="Arial" panose="020B0604020202020204" pitchFamily="34" charset="0"/>
              </a:rPr>
              <a:t>Minimum composite super score of 24 ACT or higher </a:t>
            </a:r>
            <a:r>
              <a:rPr lang="en-US" sz="2200" i="1" dirty="0">
                <a:solidFill>
                  <a:schemeClr val="tx1">
                    <a:lumMod val="75000"/>
                    <a:lumOff val="25000"/>
                  </a:schemeClr>
                </a:solidFill>
                <a:latin typeface="Arial" panose="020B0604020202020204" pitchFamily="34" charset="0"/>
                <a:cs typeface="Arial" panose="020B0604020202020204" pitchFamily="34" charset="0"/>
              </a:rPr>
              <a:t>(SAT 1160)</a:t>
            </a:r>
          </a:p>
          <a:p>
            <a:r>
              <a:rPr lang="en-US" sz="2200" dirty="0">
                <a:solidFill>
                  <a:schemeClr val="tx1">
                    <a:lumMod val="75000"/>
                    <a:lumOff val="25000"/>
                  </a:schemeClr>
                </a:solidFill>
                <a:latin typeface="Arial" panose="020B0604020202020204" pitchFamily="34" charset="0"/>
                <a:cs typeface="Arial" panose="020B0604020202020204" pitchFamily="34" charset="0"/>
              </a:rPr>
              <a:t>Math subject score must be 19 or higher</a:t>
            </a:r>
            <a:br>
              <a:rPr lang="en-US" sz="2200" dirty="0">
                <a:solidFill>
                  <a:schemeClr val="tx1">
                    <a:lumMod val="75000"/>
                    <a:lumOff val="25000"/>
                  </a:schemeClr>
                </a:solidFill>
                <a:latin typeface="Arial" panose="020B0604020202020204" pitchFamily="34" charset="0"/>
                <a:cs typeface="Arial" panose="020B0604020202020204" pitchFamily="34" charset="0"/>
              </a:rPr>
            </a:br>
            <a:r>
              <a:rPr lang="en-US" sz="2200" i="1" dirty="0">
                <a:solidFill>
                  <a:schemeClr val="tx1">
                    <a:lumMod val="75000"/>
                    <a:lumOff val="25000"/>
                  </a:schemeClr>
                </a:solidFill>
                <a:latin typeface="Arial" panose="020B0604020202020204" pitchFamily="34" charset="0"/>
                <a:cs typeface="Arial" panose="020B0604020202020204" pitchFamily="34" charset="0"/>
              </a:rPr>
              <a:t>(SAT Math 510)</a:t>
            </a:r>
          </a:p>
          <a:p>
            <a:r>
              <a:rPr lang="en-US" sz="2200" dirty="0">
                <a:solidFill>
                  <a:schemeClr val="tx1">
                    <a:lumMod val="75000"/>
                    <a:lumOff val="25000"/>
                  </a:schemeClr>
                </a:solidFill>
                <a:latin typeface="Arial" panose="020B0604020202020204" pitchFamily="34" charset="0"/>
                <a:cs typeface="Arial" panose="020B0604020202020204" pitchFamily="34" charset="0"/>
              </a:rPr>
              <a:t>English subject score must be 19 or higher</a:t>
            </a:r>
            <a:br>
              <a:rPr lang="en-US" sz="2200" dirty="0">
                <a:solidFill>
                  <a:schemeClr val="tx1">
                    <a:lumMod val="75000"/>
                    <a:lumOff val="25000"/>
                  </a:schemeClr>
                </a:solidFill>
                <a:latin typeface="Arial" panose="020B0604020202020204" pitchFamily="34" charset="0"/>
                <a:cs typeface="Arial" panose="020B0604020202020204" pitchFamily="34" charset="0"/>
              </a:rPr>
            </a:br>
            <a:r>
              <a:rPr lang="en-US" sz="2200" i="1" dirty="0">
                <a:solidFill>
                  <a:schemeClr val="tx1">
                    <a:lumMod val="75000"/>
                    <a:lumOff val="25000"/>
                  </a:schemeClr>
                </a:solidFill>
                <a:latin typeface="Arial" panose="020B0604020202020204" pitchFamily="34" charset="0"/>
                <a:cs typeface="Arial" panose="020B0604020202020204" pitchFamily="34" charset="0"/>
              </a:rPr>
              <a:t>(SAT ER+W 500)</a:t>
            </a:r>
          </a:p>
          <a:p>
            <a:endParaRPr lang="en-US" sz="2200" dirty="0"/>
          </a:p>
        </p:txBody>
      </p:sp>
      <p:sp>
        <p:nvSpPr>
          <p:cNvPr id="13" name="Content Placeholder 8">
            <a:extLst>
              <a:ext uri="{FF2B5EF4-FFF2-40B4-BE49-F238E27FC236}">
                <a16:creationId xmlns:a16="http://schemas.microsoft.com/office/drawing/2014/main" id="{53E1A738-58F4-F8EC-6F8C-D564A700F9AA}"/>
              </a:ext>
            </a:extLst>
          </p:cNvPr>
          <p:cNvSpPr txBox="1">
            <a:spLocks/>
          </p:cNvSpPr>
          <p:nvPr/>
        </p:nvSpPr>
        <p:spPr>
          <a:xfrm>
            <a:off x="5662827" y="2864515"/>
            <a:ext cx="3141461" cy="3534627"/>
          </a:xfrm>
          <a:prstGeom prst="rect">
            <a:avLst/>
          </a:prstGeom>
        </p:spPr>
        <p:txBody>
          <a:bodyPr vert="horz" lIns="0" tIns="0" rIns="0" bIns="0" rtlCol="0" anchor="t" anchorCtr="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58595B"/>
                </a:solidFill>
                <a:latin typeface="Gotham Book" pitchFamily="2" charset="0"/>
                <a:ea typeface="+mn-ea"/>
                <a:cs typeface="Gotham Boo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58595B"/>
                </a:solidFill>
                <a:latin typeface="Gotham Book" pitchFamily="2" charset="0"/>
                <a:ea typeface="+mn-ea"/>
                <a:cs typeface="Gotham Boo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Gotham Book" pitchFamily="2" charset="0"/>
                <a:ea typeface="+mn-ea"/>
                <a:cs typeface="Gotham Boo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lumMod val="75000"/>
                    <a:lumOff val="25000"/>
                  </a:schemeClr>
                </a:solidFill>
                <a:latin typeface="Arial" panose="020B0604020202020204" pitchFamily="34" charset="0"/>
                <a:cs typeface="Arial" panose="020B0604020202020204" pitchFamily="34" charset="0"/>
              </a:rPr>
              <a:t>Post Junior Year</a:t>
            </a:r>
          </a:p>
          <a:p>
            <a:r>
              <a:rPr lang="en-US" dirty="0">
                <a:solidFill>
                  <a:schemeClr val="tx1">
                    <a:lumMod val="75000"/>
                    <a:lumOff val="25000"/>
                  </a:schemeClr>
                </a:solidFill>
                <a:latin typeface="Arial" panose="020B0604020202020204" pitchFamily="34" charset="0"/>
                <a:cs typeface="Arial" panose="020B0604020202020204" pitchFamily="34" charset="0"/>
              </a:rPr>
              <a:t>Minimum composite super score of 24 ACT or higher </a:t>
            </a:r>
            <a:r>
              <a:rPr lang="en-US" i="1" dirty="0">
                <a:solidFill>
                  <a:schemeClr val="tx1">
                    <a:lumMod val="75000"/>
                    <a:lumOff val="25000"/>
                  </a:schemeClr>
                </a:solidFill>
                <a:latin typeface="Arial" panose="020B0604020202020204" pitchFamily="34" charset="0"/>
                <a:cs typeface="Arial" panose="020B0604020202020204" pitchFamily="34" charset="0"/>
              </a:rPr>
              <a:t>(SAT 1160)</a:t>
            </a:r>
          </a:p>
          <a:p>
            <a:r>
              <a:rPr lang="en-US" dirty="0">
                <a:solidFill>
                  <a:schemeClr val="tx1">
                    <a:lumMod val="75000"/>
                    <a:lumOff val="25000"/>
                  </a:schemeClr>
                </a:solidFill>
                <a:latin typeface="Arial" panose="020B0604020202020204" pitchFamily="34" charset="0"/>
                <a:cs typeface="Arial" panose="020B0604020202020204" pitchFamily="34" charset="0"/>
              </a:rPr>
              <a:t>Math subject score must be 19 or higher</a:t>
            </a:r>
            <a:br>
              <a:rPr lang="en-US" dirty="0">
                <a:solidFill>
                  <a:schemeClr val="tx1">
                    <a:lumMod val="75000"/>
                    <a:lumOff val="25000"/>
                  </a:schemeClr>
                </a:solidFill>
                <a:latin typeface="Arial" panose="020B0604020202020204" pitchFamily="34" charset="0"/>
                <a:cs typeface="Arial" panose="020B0604020202020204" pitchFamily="34" charset="0"/>
              </a:rPr>
            </a:br>
            <a:r>
              <a:rPr lang="en-US" i="1" dirty="0">
                <a:solidFill>
                  <a:schemeClr val="tx1">
                    <a:lumMod val="75000"/>
                    <a:lumOff val="25000"/>
                  </a:schemeClr>
                </a:solidFill>
                <a:latin typeface="Arial" panose="020B0604020202020204" pitchFamily="34" charset="0"/>
                <a:cs typeface="Arial" panose="020B0604020202020204" pitchFamily="34" charset="0"/>
              </a:rPr>
              <a:t>(SAT Math 510)</a:t>
            </a:r>
          </a:p>
          <a:p>
            <a:r>
              <a:rPr lang="en-US" dirty="0">
                <a:solidFill>
                  <a:schemeClr val="tx1">
                    <a:lumMod val="75000"/>
                    <a:lumOff val="25000"/>
                  </a:schemeClr>
                </a:solidFill>
                <a:latin typeface="Arial" panose="020B0604020202020204" pitchFamily="34" charset="0"/>
                <a:cs typeface="Arial" panose="020B0604020202020204" pitchFamily="34" charset="0"/>
              </a:rPr>
              <a:t>English subject score must be 19 or higher</a:t>
            </a:r>
            <a:br>
              <a:rPr lang="en-US" dirty="0">
                <a:solidFill>
                  <a:schemeClr val="tx1">
                    <a:lumMod val="75000"/>
                    <a:lumOff val="25000"/>
                  </a:schemeClr>
                </a:solidFill>
                <a:latin typeface="Arial" panose="020B0604020202020204" pitchFamily="34" charset="0"/>
                <a:cs typeface="Arial" panose="020B0604020202020204" pitchFamily="34" charset="0"/>
              </a:rPr>
            </a:br>
            <a:r>
              <a:rPr lang="en-US" i="1" dirty="0">
                <a:solidFill>
                  <a:schemeClr val="tx1">
                    <a:lumMod val="75000"/>
                    <a:lumOff val="25000"/>
                  </a:schemeClr>
                </a:solidFill>
                <a:latin typeface="Arial" panose="020B0604020202020204" pitchFamily="34" charset="0"/>
                <a:cs typeface="Arial" panose="020B0604020202020204" pitchFamily="34" charset="0"/>
              </a:rPr>
              <a:t>(SAT ER+W 500)</a:t>
            </a:r>
          </a:p>
          <a:p>
            <a:endParaRPr lang="en-US" dirty="0">
              <a:solidFill>
                <a:schemeClr val="tx1">
                  <a:lumMod val="75000"/>
                  <a:lumOff val="25000"/>
                </a:schemeClr>
              </a:solidFill>
            </a:endParaRPr>
          </a:p>
        </p:txBody>
      </p:sp>
      <p:cxnSp>
        <p:nvCxnSpPr>
          <p:cNvPr id="14" name="Straight Connector 13">
            <a:extLst>
              <a:ext uri="{FF2B5EF4-FFF2-40B4-BE49-F238E27FC236}">
                <a16:creationId xmlns:a16="http://schemas.microsoft.com/office/drawing/2014/main" id="{D569CECE-1E87-3CAC-FC8D-D7A46B8D388E}"/>
              </a:ext>
            </a:extLst>
          </p:cNvPr>
          <p:cNvCxnSpPr>
            <a:cxnSpLocks/>
          </p:cNvCxnSpPr>
          <p:nvPr/>
        </p:nvCxnSpPr>
        <p:spPr>
          <a:xfrm>
            <a:off x="805061" y="2562065"/>
            <a:ext cx="3177004" cy="0"/>
          </a:xfrm>
          <a:prstGeom prst="line">
            <a:avLst/>
          </a:prstGeom>
          <a:ln w="44450">
            <a:solidFill>
              <a:srgbClr val="FF82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7C886E8-7082-208B-42A8-852C6BBC78EF}"/>
              </a:ext>
            </a:extLst>
          </p:cNvPr>
          <p:cNvCxnSpPr>
            <a:cxnSpLocks/>
          </p:cNvCxnSpPr>
          <p:nvPr/>
        </p:nvCxnSpPr>
        <p:spPr>
          <a:xfrm>
            <a:off x="5643945" y="2550904"/>
            <a:ext cx="2956940" cy="0"/>
          </a:xfrm>
          <a:prstGeom prst="line">
            <a:avLst/>
          </a:prstGeom>
          <a:ln w="44450">
            <a:solidFill>
              <a:srgbClr val="FF82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28DC08A-3577-CDA4-1B98-7D5BF9173DCA}"/>
              </a:ext>
            </a:extLst>
          </p:cNvPr>
          <p:cNvSpPr txBox="1"/>
          <p:nvPr/>
        </p:nvSpPr>
        <p:spPr>
          <a:xfrm>
            <a:off x="4491576" y="3897501"/>
            <a:ext cx="905342" cy="523220"/>
          </a:xfrm>
          <a:prstGeom prst="rect">
            <a:avLst/>
          </a:prstGeom>
          <a:noFill/>
        </p:spPr>
        <p:txBody>
          <a:bodyPr wrap="square">
            <a:spAutoFit/>
          </a:bodyPr>
          <a:lstStyle/>
          <a:p>
            <a:r>
              <a:rPr lang="en-US" sz="2800" b="1" dirty="0">
                <a:solidFill>
                  <a:srgbClr val="58595B"/>
                </a:solidFill>
                <a:latin typeface="Arial Black" panose="020B0604020202020204" pitchFamily="34" charset="0"/>
                <a:cs typeface="Arial Black" panose="020B0604020202020204" pitchFamily="34" charset="0"/>
              </a:rPr>
              <a:t>OR</a:t>
            </a:r>
            <a:endParaRPr lang="en-US" sz="2800" dirty="0">
              <a:solidFill>
                <a:srgbClr val="58595B"/>
              </a:solidFill>
            </a:endParaRPr>
          </a:p>
        </p:txBody>
      </p:sp>
      <p:grpSp>
        <p:nvGrpSpPr>
          <p:cNvPr id="20" name="Group 19">
            <a:extLst>
              <a:ext uri="{FF2B5EF4-FFF2-40B4-BE49-F238E27FC236}">
                <a16:creationId xmlns:a16="http://schemas.microsoft.com/office/drawing/2014/main" id="{EA7DC00B-AF1B-5E1D-3A10-A750A09D0BEA}"/>
              </a:ext>
            </a:extLst>
          </p:cNvPr>
          <p:cNvGrpSpPr/>
          <p:nvPr/>
        </p:nvGrpSpPr>
        <p:grpSpPr>
          <a:xfrm>
            <a:off x="4351048" y="1947117"/>
            <a:ext cx="956565" cy="956565"/>
            <a:chOff x="9776121" y="639137"/>
            <a:chExt cx="837634" cy="837634"/>
          </a:xfrm>
          <a:solidFill>
            <a:srgbClr val="FF8100"/>
          </a:solidFill>
        </p:grpSpPr>
        <p:sp>
          <p:nvSpPr>
            <p:cNvPr id="25" name="5-Point Star 28">
              <a:extLst>
                <a:ext uri="{FF2B5EF4-FFF2-40B4-BE49-F238E27FC236}">
                  <a16:creationId xmlns:a16="http://schemas.microsoft.com/office/drawing/2014/main" id="{4AB08D2A-FAAA-47E1-E3B1-15B7955E4F4A}"/>
                </a:ext>
              </a:extLst>
            </p:cNvPr>
            <p:cNvSpPr/>
            <p:nvPr/>
          </p:nvSpPr>
          <p:spPr>
            <a:xfrm rot="1840830">
              <a:off x="10222583" y="817831"/>
              <a:ext cx="353636" cy="315979"/>
            </a:xfrm>
            <a:prstGeom prst="star5">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27" name="Donut 29">
              <a:extLst>
                <a:ext uri="{FF2B5EF4-FFF2-40B4-BE49-F238E27FC236}">
                  <a16:creationId xmlns:a16="http://schemas.microsoft.com/office/drawing/2014/main" id="{072D4067-9483-1A7D-C0AD-2C7DBCAE986C}"/>
                </a:ext>
              </a:extLst>
            </p:cNvPr>
            <p:cNvSpPr/>
            <p:nvPr/>
          </p:nvSpPr>
          <p:spPr>
            <a:xfrm>
              <a:off x="9776121" y="639137"/>
              <a:ext cx="837634" cy="837634"/>
            </a:xfrm>
            <a:prstGeom prst="donut">
              <a:avLst>
                <a:gd name="adj" fmla="val 4875"/>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8" name="5-Point Star 30">
              <a:extLst>
                <a:ext uri="{FF2B5EF4-FFF2-40B4-BE49-F238E27FC236}">
                  <a16:creationId xmlns:a16="http://schemas.microsoft.com/office/drawing/2014/main" id="{97E5EAAF-1D5C-A1A9-2449-03F671DA46E9}"/>
                </a:ext>
              </a:extLst>
            </p:cNvPr>
            <p:cNvSpPr/>
            <p:nvPr/>
          </p:nvSpPr>
          <p:spPr>
            <a:xfrm rot="20622256">
              <a:off x="9851208" y="768546"/>
              <a:ext cx="353636" cy="315979"/>
            </a:xfrm>
            <a:prstGeom prst="star5">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30" name="5-Point Star 31">
              <a:extLst>
                <a:ext uri="{FF2B5EF4-FFF2-40B4-BE49-F238E27FC236}">
                  <a16:creationId xmlns:a16="http://schemas.microsoft.com/office/drawing/2014/main" id="{FF618980-A940-C273-DFAF-6B0CBFFDA569}"/>
                </a:ext>
              </a:extLst>
            </p:cNvPr>
            <p:cNvSpPr/>
            <p:nvPr/>
          </p:nvSpPr>
          <p:spPr>
            <a:xfrm rot="617728">
              <a:off x="9989900" y="1087012"/>
              <a:ext cx="353636" cy="315979"/>
            </a:xfrm>
            <a:prstGeom prst="star5">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grpSp>
      <p:pic>
        <p:nvPicPr>
          <p:cNvPr id="34" name="Picture 33" descr="A qr code with orange squares&#10;&#10;Description automatically generated">
            <a:extLst>
              <a:ext uri="{FF2B5EF4-FFF2-40B4-BE49-F238E27FC236}">
                <a16:creationId xmlns:a16="http://schemas.microsoft.com/office/drawing/2014/main" id="{861B2811-5964-A44A-4F7B-0A9DC233F967}"/>
              </a:ext>
            </a:extLst>
          </p:cNvPr>
          <p:cNvPicPr>
            <a:picLocks noChangeAspect="1"/>
          </p:cNvPicPr>
          <p:nvPr/>
        </p:nvPicPr>
        <p:blipFill>
          <a:blip r:embed="rId3"/>
          <a:stretch>
            <a:fillRect/>
          </a:stretch>
        </p:blipFill>
        <p:spPr>
          <a:xfrm>
            <a:off x="9820096" y="3124244"/>
            <a:ext cx="1423331" cy="1423331"/>
          </a:xfrm>
          <a:prstGeom prst="rect">
            <a:avLst/>
          </a:prstGeom>
        </p:spPr>
      </p:pic>
    </p:spTree>
    <p:extLst>
      <p:ext uri="{BB962C8B-B14F-4D97-AF65-F5344CB8AC3E}">
        <p14:creationId xmlns:p14="http://schemas.microsoft.com/office/powerpoint/2010/main" val="155432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0DE970B-C1AF-F244-8012-B2E2358E35AF}"/>
              </a:ext>
            </a:extLst>
          </p:cNvPr>
          <p:cNvSpPr>
            <a:spLocks noGrp="1"/>
          </p:cNvSpPr>
          <p:nvPr>
            <p:ph type="title"/>
          </p:nvPr>
        </p:nvSpPr>
        <p:spPr>
          <a:xfrm>
            <a:off x="838200" y="365125"/>
            <a:ext cx="10515600" cy="1325563"/>
          </a:xfrm>
        </p:spPr>
        <p:txBody>
          <a:bodyPr/>
          <a:lstStyle/>
          <a:p>
            <a:r>
              <a:rPr lang="en-US" dirty="0">
                <a:latin typeface="Arial Black" panose="020B0604020202020204" pitchFamily="34" charset="0"/>
                <a:cs typeface="Arial Black" panose="020B0604020202020204" pitchFamily="34" charset="0"/>
              </a:rPr>
              <a:t>Reporting Top 10%</a:t>
            </a:r>
          </a:p>
        </p:txBody>
      </p:sp>
      <p:sp>
        <p:nvSpPr>
          <p:cNvPr id="5" name="Content Placeholder 2">
            <a:extLst>
              <a:ext uri="{FF2B5EF4-FFF2-40B4-BE49-F238E27FC236}">
                <a16:creationId xmlns:a16="http://schemas.microsoft.com/office/drawing/2014/main" id="{73FCFFFB-1268-E144-9068-425EE363832E}"/>
              </a:ext>
            </a:extLst>
          </p:cNvPr>
          <p:cNvSpPr txBox="1">
            <a:spLocks/>
          </p:cNvSpPr>
          <p:nvPr/>
        </p:nvSpPr>
        <p:spPr>
          <a:xfrm>
            <a:off x="4177146" y="1825625"/>
            <a:ext cx="383770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58595B"/>
                </a:solidFill>
                <a:latin typeface="Gotham Book" pitchFamily="2" charset="0"/>
                <a:ea typeface="+mn-ea"/>
                <a:cs typeface="Gotham Boo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58595B"/>
                </a:solidFill>
                <a:latin typeface="Gotham Book" pitchFamily="2" charset="0"/>
                <a:ea typeface="+mn-ea"/>
                <a:cs typeface="Gotham Boo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Gotham Book" pitchFamily="2" charset="0"/>
                <a:ea typeface="+mn-ea"/>
                <a:cs typeface="Gotham Boo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2" name="Picture 1">
            <a:extLst>
              <a:ext uri="{FF2B5EF4-FFF2-40B4-BE49-F238E27FC236}">
                <a16:creationId xmlns:a16="http://schemas.microsoft.com/office/drawing/2014/main" id="{36170499-01E9-0DF2-110D-A9A8722D7822}"/>
              </a:ext>
            </a:extLst>
          </p:cNvPr>
          <p:cNvPicPr>
            <a:picLocks noChangeAspect="1"/>
          </p:cNvPicPr>
          <p:nvPr/>
        </p:nvPicPr>
        <p:blipFill>
          <a:blip r:embed="rId3"/>
          <a:stretch>
            <a:fillRect/>
          </a:stretch>
        </p:blipFill>
        <p:spPr>
          <a:xfrm>
            <a:off x="159942" y="1703719"/>
            <a:ext cx="11872115" cy="4100181"/>
          </a:xfrm>
          <a:prstGeom prst="rect">
            <a:avLst/>
          </a:prstGeom>
          <a:ln>
            <a:solidFill>
              <a:srgbClr val="58595B"/>
            </a:solidFill>
          </a:ln>
          <a:effectLst/>
        </p:spPr>
      </p:pic>
    </p:spTree>
    <p:extLst>
      <p:ext uri="{BB962C8B-B14F-4D97-AF65-F5344CB8AC3E}">
        <p14:creationId xmlns:p14="http://schemas.microsoft.com/office/powerpoint/2010/main" val="4153608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0DE970B-C1AF-F244-8012-B2E2358E35AF}"/>
              </a:ext>
            </a:extLst>
          </p:cNvPr>
          <p:cNvSpPr>
            <a:spLocks noGrp="1"/>
          </p:cNvSpPr>
          <p:nvPr>
            <p:ph type="title"/>
          </p:nvPr>
        </p:nvSpPr>
        <p:spPr>
          <a:xfrm>
            <a:off x="838200" y="365125"/>
            <a:ext cx="10515600" cy="1325563"/>
          </a:xfrm>
        </p:spPr>
        <p:txBody>
          <a:bodyPr/>
          <a:lstStyle/>
          <a:p>
            <a:r>
              <a:rPr lang="en-US" dirty="0">
                <a:latin typeface="Arial Black" panose="020B0604020202020204" pitchFamily="34" charset="0"/>
                <a:cs typeface="Arial Black" panose="020B0604020202020204" pitchFamily="34" charset="0"/>
              </a:rPr>
              <a:t>Reporting Top 10%</a:t>
            </a:r>
          </a:p>
        </p:txBody>
      </p:sp>
      <p:sp>
        <p:nvSpPr>
          <p:cNvPr id="5" name="Content Placeholder 2">
            <a:extLst>
              <a:ext uri="{FF2B5EF4-FFF2-40B4-BE49-F238E27FC236}">
                <a16:creationId xmlns:a16="http://schemas.microsoft.com/office/drawing/2014/main" id="{73FCFFFB-1268-E144-9068-425EE363832E}"/>
              </a:ext>
            </a:extLst>
          </p:cNvPr>
          <p:cNvSpPr txBox="1">
            <a:spLocks/>
          </p:cNvSpPr>
          <p:nvPr/>
        </p:nvSpPr>
        <p:spPr>
          <a:xfrm>
            <a:off x="4177146" y="1825625"/>
            <a:ext cx="383770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58595B"/>
                </a:solidFill>
                <a:latin typeface="Gotham Book" pitchFamily="2" charset="0"/>
                <a:ea typeface="+mn-ea"/>
                <a:cs typeface="Gotham Boo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58595B"/>
                </a:solidFill>
                <a:latin typeface="Gotham Book" pitchFamily="2" charset="0"/>
                <a:ea typeface="+mn-ea"/>
                <a:cs typeface="Gotham Boo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Gotham Book" pitchFamily="2" charset="0"/>
                <a:ea typeface="+mn-ea"/>
                <a:cs typeface="Gotham Boo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3" name="Picture 2">
            <a:extLst>
              <a:ext uri="{FF2B5EF4-FFF2-40B4-BE49-F238E27FC236}">
                <a16:creationId xmlns:a16="http://schemas.microsoft.com/office/drawing/2014/main" id="{63E02DD5-D142-AEED-3C3C-BB644D5BFD26}"/>
              </a:ext>
            </a:extLst>
          </p:cNvPr>
          <p:cNvPicPr>
            <a:picLocks noChangeAspect="1"/>
          </p:cNvPicPr>
          <p:nvPr/>
        </p:nvPicPr>
        <p:blipFill>
          <a:blip r:embed="rId3"/>
          <a:stretch>
            <a:fillRect/>
          </a:stretch>
        </p:blipFill>
        <p:spPr>
          <a:xfrm>
            <a:off x="593980" y="1690688"/>
            <a:ext cx="11004039" cy="4988317"/>
          </a:xfrm>
          <a:prstGeom prst="rect">
            <a:avLst/>
          </a:prstGeom>
          <a:ln>
            <a:solidFill>
              <a:srgbClr val="58595B"/>
            </a:solidFill>
          </a:ln>
          <a:effectLst/>
        </p:spPr>
      </p:pic>
    </p:spTree>
    <p:extLst>
      <p:ext uri="{BB962C8B-B14F-4D97-AF65-F5344CB8AC3E}">
        <p14:creationId xmlns:p14="http://schemas.microsoft.com/office/powerpoint/2010/main" val="1568858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0DE970B-C1AF-F244-8012-B2E2358E35AF}"/>
              </a:ext>
            </a:extLst>
          </p:cNvPr>
          <p:cNvSpPr>
            <a:spLocks noGrp="1"/>
          </p:cNvSpPr>
          <p:nvPr>
            <p:ph type="title"/>
          </p:nvPr>
        </p:nvSpPr>
        <p:spPr>
          <a:xfrm>
            <a:off x="690661" y="365125"/>
            <a:ext cx="11860161" cy="1325563"/>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dirty="0">
                <a:solidFill>
                  <a:srgbClr val="58595B"/>
                </a:solidFill>
                <a:latin typeface="Arial Black" panose="020B0604020202020204" pitchFamily="34" charset="0"/>
                <a:ea typeface="Tahoma" pitchFamily="34" charset="0"/>
                <a:cs typeface="Arial Black" panose="020B0604020202020204" pitchFamily="34" charset="0"/>
              </a:rPr>
              <a:t>Self-Reported Academic Record Reminders</a:t>
            </a:r>
            <a:endParaRPr kumimoji="0" lang="en-US" sz="3600" u="none" strike="noStrike" kern="1200" cap="none" spc="0" normalizeH="0" baseline="0" noProof="0" dirty="0">
              <a:ln>
                <a:noFill/>
              </a:ln>
              <a:solidFill>
                <a:srgbClr val="58595B"/>
              </a:solidFill>
              <a:effectLst/>
              <a:uLnTx/>
              <a:uFillTx/>
              <a:latin typeface="Arial Black" panose="020B0604020202020204" pitchFamily="34" charset="0"/>
              <a:ea typeface="Tahoma" pitchFamily="34" charset="0"/>
              <a:cs typeface="Arial Black" panose="020B0604020202020204" pitchFamily="34" charset="0"/>
            </a:endParaRPr>
          </a:p>
        </p:txBody>
      </p:sp>
      <p:sp>
        <p:nvSpPr>
          <p:cNvPr id="24" name="Content Placeholder 8">
            <a:extLst>
              <a:ext uri="{FF2B5EF4-FFF2-40B4-BE49-F238E27FC236}">
                <a16:creationId xmlns:a16="http://schemas.microsoft.com/office/drawing/2014/main" id="{6A26714A-31B6-114A-AB19-6E473F9B2C70}"/>
              </a:ext>
            </a:extLst>
          </p:cNvPr>
          <p:cNvSpPr txBox="1">
            <a:spLocks/>
          </p:cNvSpPr>
          <p:nvPr/>
        </p:nvSpPr>
        <p:spPr>
          <a:xfrm>
            <a:off x="970827" y="1690688"/>
            <a:ext cx="11727533" cy="5367626"/>
          </a:xfrm>
          <a:prstGeom prst="rect">
            <a:avLst/>
          </a:prstGeom>
        </p:spPr>
        <p:txBody>
          <a:bodyPr vert="horz" lIns="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58595B"/>
                </a:solidFill>
                <a:latin typeface="Gotham Book" pitchFamily="2" charset="0"/>
                <a:ea typeface="+mn-ea"/>
                <a:cs typeface="Gotham Boo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58595B"/>
                </a:solidFill>
                <a:latin typeface="Gotham Book" pitchFamily="2" charset="0"/>
                <a:ea typeface="+mn-ea"/>
                <a:cs typeface="Gotham Boo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Gotham Book" pitchFamily="2" charset="0"/>
                <a:ea typeface="+mn-ea"/>
                <a:cs typeface="Gotham Boo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ct val="20000"/>
              </a:spcBef>
              <a:spcAft>
                <a:spcPts val="0"/>
              </a:spcAft>
              <a:buClrTx/>
              <a:buSzTx/>
              <a:buFontTx/>
              <a:buNone/>
              <a:tabLst/>
              <a:defRPr/>
            </a:pPr>
            <a:r>
              <a:rPr lang="en-US" dirty="0">
                <a:solidFill>
                  <a:srgbClr val="59595A"/>
                </a:solidFill>
                <a:latin typeface="Arial" panose="020B0604020202020204" pitchFamily="34" charset="0"/>
                <a:cs typeface="Arial" panose="020B0604020202020204" pitchFamily="34" charset="0"/>
              </a:rPr>
              <a:t>Multiple grading scales during HS = enter letter grades, not numerical grades</a:t>
            </a:r>
          </a:p>
          <a:p>
            <a:pPr marL="0" indent="0">
              <a:lnSpc>
                <a:spcPct val="150000"/>
              </a:lnSpc>
              <a:spcBef>
                <a:spcPct val="20000"/>
              </a:spcBef>
              <a:buNone/>
              <a:defRPr/>
            </a:pPr>
            <a:r>
              <a:rPr lang="en-US" dirty="0">
                <a:solidFill>
                  <a:srgbClr val="59595A"/>
                </a:solidFill>
                <a:latin typeface="Arial" panose="020B0604020202020204" pitchFamily="34" charset="0"/>
                <a:cs typeface="Arial" panose="020B0604020202020204" pitchFamily="34" charset="0"/>
              </a:rPr>
              <a:t>Enter all tests and subject scores, do not enter a super score</a:t>
            </a:r>
            <a:endParaRPr kumimoji="0" lang="en-US" sz="2400"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endParaRPr>
          </a:p>
          <a:p>
            <a:pPr marL="0" indent="0">
              <a:lnSpc>
                <a:spcPct val="150000"/>
              </a:lnSpc>
              <a:spcBef>
                <a:spcPct val="20000"/>
              </a:spcBef>
              <a:buNone/>
              <a:defRPr/>
            </a:pPr>
            <a:r>
              <a:rPr lang="en-US" dirty="0">
                <a:solidFill>
                  <a:srgbClr val="59595A"/>
                </a:solidFill>
                <a:latin typeface="Arial" panose="020B0604020202020204" pitchFamily="34" charset="0"/>
                <a:cs typeface="Arial" panose="020B0604020202020204" pitchFamily="34" charset="0"/>
              </a:rPr>
              <a:t>Core courses taken in 8</a:t>
            </a:r>
            <a:r>
              <a:rPr lang="en-US" baseline="30000" dirty="0">
                <a:solidFill>
                  <a:srgbClr val="59595A"/>
                </a:solidFill>
                <a:latin typeface="Arial" panose="020B0604020202020204" pitchFamily="34" charset="0"/>
                <a:cs typeface="Arial" panose="020B0604020202020204" pitchFamily="34" charset="0"/>
              </a:rPr>
              <a:t>th</a:t>
            </a:r>
            <a:r>
              <a:rPr lang="en-US" dirty="0">
                <a:solidFill>
                  <a:srgbClr val="59595A"/>
                </a:solidFill>
                <a:latin typeface="Arial" panose="020B0604020202020204" pitchFamily="34" charset="0"/>
                <a:cs typeface="Arial" panose="020B0604020202020204" pitchFamily="34" charset="0"/>
              </a:rPr>
              <a:t> grade should be entered with 9</a:t>
            </a:r>
            <a:r>
              <a:rPr lang="en-US" baseline="30000" dirty="0">
                <a:solidFill>
                  <a:srgbClr val="59595A"/>
                </a:solidFill>
                <a:latin typeface="Arial" panose="020B0604020202020204" pitchFamily="34" charset="0"/>
                <a:cs typeface="Arial" panose="020B0604020202020204" pitchFamily="34" charset="0"/>
              </a:rPr>
              <a:t>th</a:t>
            </a:r>
            <a:r>
              <a:rPr lang="en-US" dirty="0">
                <a:solidFill>
                  <a:srgbClr val="59595A"/>
                </a:solidFill>
                <a:latin typeface="Arial" panose="020B0604020202020204" pitchFamily="34" charset="0"/>
                <a:cs typeface="Arial" panose="020B0604020202020204" pitchFamily="34" charset="0"/>
              </a:rPr>
              <a:t> grade courses</a:t>
            </a:r>
            <a:r>
              <a:rPr kumimoji="0" lang="en-US" sz="2400" b="0" i="0" u="none" strike="noStrike" kern="1200" cap="none" spc="0" normalizeH="0" baseline="0" noProof="0" dirty="0">
                <a:ln>
                  <a:noFill/>
                </a:ln>
                <a:solidFill>
                  <a:srgbClr val="59595A"/>
                </a:solidFill>
                <a:effectLst/>
                <a:uLnTx/>
                <a:uFillTx/>
                <a:latin typeface="Arial" panose="020B0604020202020204" pitchFamily="34" charset="0"/>
                <a:ea typeface="+mn-ea"/>
                <a:cs typeface="Arial" panose="020B0604020202020204" pitchFamily="34" charset="0"/>
              </a:rPr>
              <a:t> </a:t>
            </a:r>
          </a:p>
          <a:p>
            <a:pPr marL="0" indent="0">
              <a:lnSpc>
                <a:spcPct val="100000"/>
              </a:lnSpc>
              <a:spcBef>
                <a:spcPct val="20000"/>
              </a:spcBef>
              <a:buNone/>
              <a:defRPr/>
            </a:pPr>
            <a:r>
              <a:rPr lang="en-US" dirty="0">
                <a:solidFill>
                  <a:srgbClr val="59595A"/>
                </a:solidFill>
                <a:latin typeface="Arial" panose="020B0604020202020204" pitchFamily="34" charset="0"/>
                <a:cs typeface="Arial" panose="020B0604020202020204" pitchFamily="34" charset="0"/>
              </a:rPr>
              <a:t>Applicant’s full name and current school must be visible on the unofficial academic record included with the SRAR</a:t>
            </a:r>
            <a:endParaRPr kumimoji="0" lang="en-US" sz="2400" b="0" i="0" u="none" strike="noStrike" kern="1200" cap="none" spc="0" normalizeH="0" baseline="0" noProof="0" dirty="0">
              <a:ln>
                <a:noFill/>
              </a:ln>
              <a:solidFill>
                <a:prstClr val="white"/>
              </a:solidFill>
              <a:effectLst/>
              <a:uLnTx/>
              <a:uFillTx/>
              <a:latin typeface="Gotham Book" pitchFamily="2" charset="0"/>
              <a:ea typeface="+mn-ea"/>
              <a:cs typeface="+mn-cs"/>
            </a:endParaRPr>
          </a:p>
          <a:p>
            <a:pPr marL="0" indent="0">
              <a:lnSpc>
                <a:spcPct val="150000"/>
              </a:lnSpc>
              <a:spcBef>
                <a:spcPct val="20000"/>
              </a:spcBef>
              <a:buNone/>
              <a:defRPr/>
            </a:pPr>
            <a:r>
              <a:rPr lang="en-US" dirty="0">
                <a:solidFill>
                  <a:srgbClr val="59595A"/>
                </a:solidFill>
                <a:latin typeface="Arial" panose="020B0604020202020204" pitchFamily="34" charset="0"/>
                <a:cs typeface="Arial" panose="020B0604020202020204" pitchFamily="34" charset="0"/>
              </a:rPr>
              <a:t>Computer Science will not count as a math course in UT’s Core GPA calculation</a:t>
            </a:r>
            <a:endParaRPr kumimoji="0" lang="en-US" sz="2400" b="0"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endParaRPr>
          </a:p>
          <a:p>
            <a:pPr marL="0" indent="0">
              <a:lnSpc>
                <a:spcPct val="150000"/>
              </a:lnSpc>
              <a:spcBef>
                <a:spcPct val="20000"/>
              </a:spcBef>
              <a:buNone/>
              <a:defRPr/>
            </a:pPr>
            <a:r>
              <a:rPr lang="en-US" dirty="0">
                <a:solidFill>
                  <a:srgbClr val="59595A"/>
                </a:solidFill>
                <a:latin typeface="Arial" panose="020B0604020202020204" pitchFamily="34" charset="0"/>
                <a:cs typeface="Arial" panose="020B0604020202020204" pitchFamily="34" charset="0"/>
              </a:rPr>
              <a:t>Select “Full Year” for core courses receiving a full credit, taken in one semester  </a:t>
            </a:r>
            <a:r>
              <a:rPr kumimoji="0" lang="en-US" sz="2400" b="0" i="0" u="none" strike="noStrike" kern="1200" cap="none" spc="0" normalizeH="0" baseline="0" noProof="0" dirty="0">
                <a:ln>
                  <a:noFill/>
                </a:ln>
                <a:solidFill>
                  <a:srgbClr val="59595A"/>
                </a:solidFill>
                <a:effectLst/>
                <a:uLnTx/>
                <a:uFillTx/>
                <a:latin typeface="Arial" panose="020B0604020202020204" pitchFamily="34" charset="0"/>
                <a:ea typeface="+mn-ea"/>
                <a:cs typeface="Arial" panose="020B0604020202020204" pitchFamily="34" charset="0"/>
              </a:rPr>
              <a:t> </a:t>
            </a:r>
          </a:p>
          <a:p>
            <a:pPr marL="0" indent="0">
              <a:lnSpc>
                <a:spcPct val="150000"/>
              </a:lnSpc>
              <a:spcBef>
                <a:spcPct val="20000"/>
              </a:spcBef>
              <a:buNone/>
              <a:defRPr/>
            </a:pPr>
            <a:r>
              <a:rPr lang="en-US" dirty="0">
                <a:solidFill>
                  <a:srgbClr val="59595A"/>
                </a:solidFill>
                <a:latin typeface="Arial" panose="020B0604020202020204" pitchFamily="34" charset="0"/>
                <a:cs typeface="Arial" panose="020B0604020202020204" pitchFamily="34" charset="0"/>
              </a:rPr>
              <a:t>Enter all courses, including senior year in-progress  </a:t>
            </a:r>
            <a:r>
              <a:rPr kumimoji="0" lang="en-US" sz="2400" b="0" i="0" u="none" strike="noStrike" kern="1200" cap="none" spc="0" normalizeH="0" baseline="0" noProof="0" dirty="0">
                <a:ln>
                  <a:noFill/>
                </a:ln>
                <a:solidFill>
                  <a:srgbClr val="59595A"/>
                </a:solidFill>
                <a:effectLst/>
                <a:uLnTx/>
                <a:uFillTx/>
                <a:latin typeface="Arial" panose="020B0604020202020204" pitchFamily="34" charset="0"/>
                <a:ea typeface="+mn-ea"/>
                <a:cs typeface="Arial" panose="020B0604020202020204" pitchFamily="34" charset="0"/>
              </a:rPr>
              <a:t> </a:t>
            </a:r>
          </a:p>
        </p:txBody>
      </p:sp>
      <p:pic>
        <p:nvPicPr>
          <p:cNvPr id="12" name="Picture 11" descr="A check mark in a box&#10;&#10;Description automatically generated">
            <a:extLst>
              <a:ext uri="{FF2B5EF4-FFF2-40B4-BE49-F238E27FC236}">
                <a16:creationId xmlns:a16="http://schemas.microsoft.com/office/drawing/2014/main" id="{D688605F-4E90-91BE-F2E3-FC867AE7D69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0495" y="1690688"/>
            <a:ext cx="560332" cy="560332"/>
          </a:xfrm>
          <a:prstGeom prst="rect">
            <a:avLst/>
          </a:prstGeom>
        </p:spPr>
      </p:pic>
      <p:pic>
        <p:nvPicPr>
          <p:cNvPr id="2" name="Picture 1" descr="A check mark in a box&#10;&#10;Description automatically generated">
            <a:extLst>
              <a:ext uri="{FF2B5EF4-FFF2-40B4-BE49-F238E27FC236}">
                <a16:creationId xmlns:a16="http://schemas.microsoft.com/office/drawing/2014/main" id="{6CAE2198-E84A-C52C-377E-7DCE78FA7A0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0495" y="2324760"/>
            <a:ext cx="560332" cy="560332"/>
          </a:xfrm>
          <a:prstGeom prst="rect">
            <a:avLst/>
          </a:prstGeom>
        </p:spPr>
      </p:pic>
      <p:pic>
        <p:nvPicPr>
          <p:cNvPr id="3" name="Picture 2" descr="A check mark in a box&#10;&#10;Description automatically generated">
            <a:extLst>
              <a:ext uri="{FF2B5EF4-FFF2-40B4-BE49-F238E27FC236}">
                <a16:creationId xmlns:a16="http://schemas.microsoft.com/office/drawing/2014/main" id="{F02D0F76-03F6-1505-EBC3-68B657DCE61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0495" y="2936801"/>
            <a:ext cx="560332" cy="560332"/>
          </a:xfrm>
          <a:prstGeom prst="rect">
            <a:avLst/>
          </a:prstGeom>
        </p:spPr>
      </p:pic>
      <p:pic>
        <p:nvPicPr>
          <p:cNvPr id="4" name="Picture 3" descr="A check mark in a box&#10;&#10;Description automatically generated">
            <a:extLst>
              <a:ext uri="{FF2B5EF4-FFF2-40B4-BE49-F238E27FC236}">
                <a16:creationId xmlns:a16="http://schemas.microsoft.com/office/drawing/2014/main" id="{CA9E7012-7E48-C7EB-D286-1B8A70B13FA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0495" y="3548842"/>
            <a:ext cx="560332" cy="560332"/>
          </a:xfrm>
          <a:prstGeom prst="rect">
            <a:avLst/>
          </a:prstGeom>
        </p:spPr>
      </p:pic>
      <p:pic>
        <p:nvPicPr>
          <p:cNvPr id="6" name="Picture 5" descr="A check mark in a box&#10;&#10;Description automatically generated">
            <a:extLst>
              <a:ext uri="{FF2B5EF4-FFF2-40B4-BE49-F238E27FC236}">
                <a16:creationId xmlns:a16="http://schemas.microsoft.com/office/drawing/2014/main" id="{2BD70000-6D79-F4C2-BFF6-CB5E57F2EEB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0495" y="4416307"/>
            <a:ext cx="560332" cy="560332"/>
          </a:xfrm>
          <a:prstGeom prst="rect">
            <a:avLst/>
          </a:prstGeom>
        </p:spPr>
      </p:pic>
      <p:pic>
        <p:nvPicPr>
          <p:cNvPr id="7" name="Picture 6" descr="A check mark in a box&#10;&#10;Description automatically generated">
            <a:extLst>
              <a:ext uri="{FF2B5EF4-FFF2-40B4-BE49-F238E27FC236}">
                <a16:creationId xmlns:a16="http://schemas.microsoft.com/office/drawing/2014/main" id="{9A7694C4-7135-23F6-3C03-2DBF409BFFB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0495" y="5050379"/>
            <a:ext cx="560332" cy="560332"/>
          </a:xfrm>
          <a:prstGeom prst="rect">
            <a:avLst/>
          </a:prstGeom>
        </p:spPr>
      </p:pic>
      <p:pic>
        <p:nvPicPr>
          <p:cNvPr id="9" name="Picture 8" descr="A check mark in a box&#10;&#10;Description automatically generated">
            <a:extLst>
              <a:ext uri="{FF2B5EF4-FFF2-40B4-BE49-F238E27FC236}">
                <a16:creationId xmlns:a16="http://schemas.microsoft.com/office/drawing/2014/main" id="{D165FDC9-AF15-9444-479B-D72FB20ECD7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0495" y="5684451"/>
            <a:ext cx="560332" cy="560332"/>
          </a:xfrm>
          <a:prstGeom prst="rect">
            <a:avLst/>
          </a:prstGeom>
        </p:spPr>
      </p:pic>
    </p:spTree>
    <p:extLst>
      <p:ext uri="{BB962C8B-B14F-4D97-AF65-F5344CB8AC3E}">
        <p14:creationId xmlns:p14="http://schemas.microsoft.com/office/powerpoint/2010/main" val="2162633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B02741A8-116F-5F4E-FBC9-DA9326ACD3CA}"/>
              </a:ext>
            </a:extLst>
          </p:cNvPr>
          <p:cNvCxnSpPr>
            <a:cxnSpLocks/>
          </p:cNvCxnSpPr>
          <p:nvPr/>
        </p:nvCxnSpPr>
        <p:spPr>
          <a:xfrm>
            <a:off x="5622878" y="1326242"/>
            <a:ext cx="6086900" cy="0"/>
          </a:xfrm>
          <a:prstGeom prst="line">
            <a:avLst/>
          </a:prstGeom>
          <a:ln w="101600">
            <a:solidFill>
              <a:srgbClr val="FF7900"/>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6F183E2-5F5E-1A47-ACBC-3BDE594A69A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5147007" cy="6857995"/>
          </a:xfrm>
          <a:prstGeom prst="rect">
            <a:avLst/>
          </a:prstGeom>
        </p:spPr>
      </p:pic>
      <p:pic>
        <p:nvPicPr>
          <p:cNvPr id="27" name="Picture 26">
            <a:extLst>
              <a:ext uri="{FF2B5EF4-FFF2-40B4-BE49-F238E27FC236}">
                <a16:creationId xmlns:a16="http://schemas.microsoft.com/office/drawing/2014/main" id="{3976F2BD-C27F-D8DC-9E81-22AF9F6B88E6}"/>
              </a:ext>
            </a:extLst>
          </p:cNvPr>
          <p:cNvPicPr>
            <a:picLocks noChangeAspect="1"/>
          </p:cNvPicPr>
          <p:nvPr/>
        </p:nvPicPr>
        <p:blipFill>
          <a:blip r:embed="rId4"/>
          <a:stretch>
            <a:fillRect/>
          </a:stretch>
        </p:blipFill>
        <p:spPr>
          <a:xfrm>
            <a:off x="3162045" y="337659"/>
            <a:ext cx="2345728" cy="909568"/>
          </a:xfrm>
          <a:prstGeom prst="rect">
            <a:avLst/>
          </a:prstGeom>
        </p:spPr>
      </p:pic>
      <p:sp>
        <p:nvSpPr>
          <p:cNvPr id="2" name="Title 1">
            <a:extLst>
              <a:ext uri="{FF2B5EF4-FFF2-40B4-BE49-F238E27FC236}">
                <a16:creationId xmlns:a16="http://schemas.microsoft.com/office/drawing/2014/main" id="{5FA68D69-87BE-0000-DDE6-5B311044FFDC}"/>
              </a:ext>
            </a:extLst>
          </p:cNvPr>
          <p:cNvSpPr txBox="1">
            <a:spLocks/>
          </p:cNvSpPr>
          <p:nvPr/>
        </p:nvSpPr>
        <p:spPr>
          <a:xfrm>
            <a:off x="5622878" y="463615"/>
            <a:ext cx="10413905" cy="1325563"/>
          </a:xfrm>
          <a:prstGeom prst="rect">
            <a:avLst/>
          </a:prstGeom>
        </p:spPr>
        <p:txBody>
          <a:bodyPr/>
          <a:lstStyle>
            <a:lvl1pPr algn="l" defTabSz="914400" rtl="0" eaLnBrk="1" latinLnBrk="0" hangingPunct="1">
              <a:lnSpc>
                <a:spcPct val="90000"/>
              </a:lnSpc>
              <a:spcBef>
                <a:spcPct val="0"/>
              </a:spcBef>
              <a:buNone/>
              <a:defRPr sz="4400" b="1" i="0" kern="1200">
                <a:solidFill>
                  <a:srgbClr val="58595B"/>
                </a:solidFill>
                <a:latin typeface="Gotham Ultra" pitchFamily="2" charset="0"/>
                <a:ea typeface="+mj-ea"/>
                <a:cs typeface="Gotham Ultra" pitchFamily="2" charset="0"/>
              </a:defRPr>
            </a:lvl1pPr>
          </a:lstStyle>
          <a:p>
            <a:r>
              <a:rPr lang="en-US" dirty="0">
                <a:latin typeface="Arial Black" panose="020B0604020202020204" pitchFamily="34" charset="0"/>
                <a:cs typeface="Arial Black" panose="020B0604020202020204" pitchFamily="34" charset="0"/>
              </a:rPr>
              <a:t>SCHOLARSHIPS</a:t>
            </a:r>
          </a:p>
        </p:txBody>
      </p:sp>
      <p:sp>
        <p:nvSpPr>
          <p:cNvPr id="15" name="Content Placeholder 8">
            <a:extLst>
              <a:ext uri="{FF2B5EF4-FFF2-40B4-BE49-F238E27FC236}">
                <a16:creationId xmlns:a16="http://schemas.microsoft.com/office/drawing/2014/main" id="{D46DFC2A-BA8B-AEB9-BD9F-3ED66084256E}"/>
              </a:ext>
            </a:extLst>
          </p:cNvPr>
          <p:cNvSpPr txBox="1">
            <a:spLocks/>
          </p:cNvSpPr>
          <p:nvPr/>
        </p:nvSpPr>
        <p:spPr>
          <a:xfrm>
            <a:off x="5622878" y="1703930"/>
            <a:ext cx="5859438" cy="3043658"/>
          </a:xfrm>
          <a:prstGeom prst="rect">
            <a:avLst/>
          </a:prstGeom>
        </p:spPr>
        <p:txBody>
          <a:bodyPr vert="horz" lIns="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58595B"/>
                </a:solidFill>
                <a:latin typeface="Gotham Book" pitchFamily="2" charset="0"/>
                <a:ea typeface="+mn-ea"/>
                <a:cs typeface="Gotham Boo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58595B"/>
                </a:solidFill>
                <a:latin typeface="Gotham Book" pitchFamily="2" charset="0"/>
                <a:ea typeface="+mn-ea"/>
                <a:cs typeface="Gotham Boo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Gotham Book" pitchFamily="2" charset="0"/>
                <a:ea typeface="+mn-ea"/>
                <a:cs typeface="Gotham Boo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u="none" strike="noStrike" dirty="0">
                <a:effectLst/>
                <a:latin typeface="Arial" panose="020B0604020202020204" pitchFamily="34" charset="0"/>
                <a:cs typeface="Arial" panose="020B0604020202020204" pitchFamily="34" charset="0"/>
              </a:rPr>
              <a:t>UT provides a variety of scholarships for students! The criteria for the individual scholarships vary, and there are scholarships awarded for academic merit, financial need, and more. </a:t>
            </a:r>
          </a:p>
        </p:txBody>
      </p:sp>
      <p:sp>
        <p:nvSpPr>
          <p:cNvPr id="28" name="Rectangle 27">
            <a:extLst>
              <a:ext uri="{FF2B5EF4-FFF2-40B4-BE49-F238E27FC236}">
                <a16:creationId xmlns:a16="http://schemas.microsoft.com/office/drawing/2014/main" id="{937A80AA-D9A0-0253-049D-E838A7AB79F2}"/>
              </a:ext>
            </a:extLst>
          </p:cNvPr>
          <p:cNvSpPr/>
          <p:nvPr/>
        </p:nvSpPr>
        <p:spPr>
          <a:xfrm>
            <a:off x="5622878" y="3068912"/>
            <a:ext cx="5859438" cy="16180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78CC9DE-7EB2-448C-24F2-B60F4BC325B7}"/>
              </a:ext>
            </a:extLst>
          </p:cNvPr>
          <p:cNvSpPr txBox="1"/>
          <p:nvPr/>
        </p:nvSpPr>
        <p:spPr>
          <a:xfrm>
            <a:off x="7418677" y="3538907"/>
            <a:ext cx="3957113" cy="678071"/>
          </a:xfrm>
          <a:prstGeom prst="rect">
            <a:avLst/>
          </a:prstGeom>
          <a:noFill/>
        </p:spPr>
        <p:txBody>
          <a:bodyPr wrap="square">
            <a:spAutoFit/>
          </a:bodyPr>
          <a:lstStyle/>
          <a:p>
            <a:pPr marL="0" indent="0" algn="ctr">
              <a:lnSpc>
                <a:spcPct val="110000"/>
              </a:lnSpc>
              <a:spcBef>
                <a:spcPts val="0"/>
              </a:spcBef>
              <a:buNone/>
            </a:pPr>
            <a:r>
              <a:rPr lang="en-US" dirty="0">
                <a:solidFill>
                  <a:srgbClr val="58595B"/>
                </a:solidFill>
                <a:latin typeface="Arial" panose="020B0604020202020204" pitchFamily="34" charset="0"/>
                <a:cs typeface="Arial" panose="020B0604020202020204" pitchFamily="34" charset="0"/>
              </a:rPr>
              <a:t>For updated scholarship information, visit </a:t>
            </a:r>
            <a:r>
              <a:rPr lang="en-US" b="1" dirty="0" err="1">
                <a:solidFill>
                  <a:srgbClr val="58595B"/>
                </a:solidFill>
                <a:latin typeface="Arial" panose="020B0604020202020204" pitchFamily="34" charset="0"/>
                <a:cs typeface="Arial" panose="020B0604020202020204" pitchFamily="34" charset="0"/>
              </a:rPr>
              <a:t>onestop.utk.edu</a:t>
            </a:r>
            <a:r>
              <a:rPr lang="en-US" b="1" dirty="0">
                <a:solidFill>
                  <a:srgbClr val="58595B"/>
                </a:solidFill>
                <a:latin typeface="Arial" panose="020B0604020202020204" pitchFamily="34" charset="0"/>
                <a:cs typeface="Arial" panose="020B0604020202020204" pitchFamily="34" charset="0"/>
              </a:rPr>
              <a:t>/scholarships.</a:t>
            </a:r>
          </a:p>
        </p:txBody>
      </p:sp>
      <p:pic>
        <p:nvPicPr>
          <p:cNvPr id="35" name="Picture 34">
            <a:extLst>
              <a:ext uri="{FF2B5EF4-FFF2-40B4-BE49-F238E27FC236}">
                <a16:creationId xmlns:a16="http://schemas.microsoft.com/office/drawing/2014/main" id="{04CF4DD1-6751-EEF5-1649-B13605B1D004}"/>
              </a:ext>
            </a:extLst>
          </p:cNvPr>
          <p:cNvPicPr>
            <a:picLocks noChangeAspect="1"/>
          </p:cNvPicPr>
          <p:nvPr/>
        </p:nvPicPr>
        <p:blipFill>
          <a:blip r:embed="rId5"/>
          <a:stretch>
            <a:fillRect/>
          </a:stretch>
        </p:blipFill>
        <p:spPr>
          <a:xfrm>
            <a:off x="5964590" y="3269866"/>
            <a:ext cx="1216152" cy="1216152"/>
          </a:xfrm>
          <a:prstGeom prst="rect">
            <a:avLst/>
          </a:prstGeom>
        </p:spPr>
      </p:pic>
      <p:sp>
        <p:nvSpPr>
          <p:cNvPr id="8" name="Content Placeholder 8">
            <a:extLst>
              <a:ext uri="{FF2B5EF4-FFF2-40B4-BE49-F238E27FC236}">
                <a16:creationId xmlns:a16="http://schemas.microsoft.com/office/drawing/2014/main" id="{F07C00C0-54CA-1A3C-12B8-AD3ED230A6A8}"/>
              </a:ext>
            </a:extLst>
          </p:cNvPr>
          <p:cNvSpPr txBox="1">
            <a:spLocks/>
          </p:cNvSpPr>
          <p:nvPr/>
        </p:nvSpPr>
        <p:spPr>
          <a:xfrm>
            <a:off x="6002081" y="5125275"/>
            <a:ext cx="3214815" cy="609600"/>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58595B"/>
                </a:solidFill>
                <a:latin typeface="Gotham Book" pitchFamily="2" charset="0"/>
                <a:ea typeface="+mn-ea"/>
                <a:cs typeface="Gotham Boo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58595B"/>
                </a:solidFill>
                <a:latin typeface="Gotham Book" pitchFamily="2" charset="0"/>
                <a:ea typeface="+mn-ea"/>
                <a:cs typeface="Gotham Boo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Gotham Book" pitchFamily="2" charset="0"/>
                <a:ea typeface="+mn-ea"/>
                <a:cs typeface="Gotham Boo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400" b="1" dirty="0">
                <a:latin typeface="Arial Black" panose="020B0604020202020204" pitchFamily="34" charset="0"/>
                <a:cs typeface="Arial Black" panose="020B0604020202020204" pitchFamily="34" charset="0"/>
              </a:rPr>
              <a:t>50%+</a:t>
            </a:r>
          </a:p>
        </p:txBody>
      </p:sp>
      <p:sp>
        <p:nvSpPr>
          <p:cNvPr id="9" name="Content Placeholder 8">
            <a:extLst>
              <a:ext uri="{FF2B5EF4-FFF2-40B4-BE49-F238E27FC236}">
                <a16:creationId xmlns:a16="http://schemas.microsoft.com/office/drawing/2014/main" id="{DAD74216-CCC7-9A82-1B63-03C3BA313951}"/>
              </a:ext>
            </a:extLst>
          </p:cNvPr>
          <p:cNvSpPr txBox="1">
            <a:spLocks/>
          </p:cNvSpPr>
          <p:nvPr/>
        </p:nvSpPr>
        <p:spPr>
          <a:xfrm>
            <a:off x="6024455" y="5593145"/>
            <a:ext cx="2311393" cy="801240"/>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58595B"/>
                </a:solidFill>
                <a:latin typeface="Gotham Book" pitchFamily="2" charset="0"/>
                <a:ea typeface="+mn-ea"/>
                <a:cs typeface="Gotham Boo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58595B"/>
                </a:solidFill>
                <a:latin typeface="Gotham Book" pitchFamily="2" charset="0"/>
                <a:ea typeface="+mn-ea"/>
                <a:cs typeface="Gotham Boo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Gotham Book" pitchFamily="2" charset="0"/>
                <a:ea typeface="+mn-ea"/>
                <a:cs typeface="Gotham Boo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latin typeface="Arial" panose="020B0604020202020204" pitchFamily="34" charset="0"/>
                <a:cs typeface="Arial" panose="020B0604020202020204" pitchFamily="34" charset="0"/>
              </a:rPr>
              <a:t>of students graduate with NO DEBT</a:t>
            </a:r>
          </a:p>
        </p:txBody>
      </p:sp>
      <p:sp>
        <p:nvSpPr>
          <p:cNvPr id="10" name="Content Placeholder 8">
            <a:extLst>
              <a:ext uri="{FF2B5EF4-FFF2-40B4-BE49-F238E27FC236}">
                <a16:creationId xmlns:a16="http://schemas.microsoft.com/office/drawing/2014/main" id="{F762BB64-BC41-9562-5C77-57026FFDAAF0}"/>
              </a:ext>
            </a:extLst>
          </p:cNvPr>
          <p:cNvSpPr txBox="1">
            <a:spLocks/>
          </p:cNvSpPr>
          <p:nvPr/>
        </p:nvSpPr>
        <p:spPr>
          <a:xfrm>
            <a:off x="8894210" y="5125275"/>
            <a:ext cx="2588106" cy="609600"/>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58595B"/>
                </a:solidFill>
                <a:latin typeface="Gotham Book" pitchFamily="2" charset="0"/>
                <a:ea typeface="+mn-ea"/>
                <a:cs typeface="Gotham Boo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58595B"/>
                </a:solidFill>
                <a:latin typeface="Gotham Book" pitchFamily="2" charset="0"/>
                <a:ea typeface="+mn-ea"/>
                <a:cs typeface="Gotham Boo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Gotham Book" pitchFamily="2" charset="0"/>
                <a:ea typeface="+mn-ea"/>
                <a:cs typeface="Gotham Boo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400" b="1" dirty="0">
                <a:latin typeface="Arial Black" panose="020B0604020202020204" pitchFamily="34" charset="0"/>
                <a:cs typeface="Arial Black" panose="020B0604020202020204" pitchFamily="34" charset="0"/>
              </a:rPr>
              <a:t>$84M</a:t>
            </a:r>
          </a:p>
        </p:txBody>
      </p:sp>
      <p:sp>
        <p:nvSpPr>
          <p:cNvPr id="11" name="Content Placeholder 8">
            <a:extLst>
              <a:ext uri="{FF2B5EF4-FFF2-40B4-BE49-F238E27FC236}">
                <a16:creationId xmlns:a16="http://schemas.microsoft.com/office/drawing/2014/main" id="{F2F30B14-4EFE-FDFD-EC5E-17181F1591E0}"/>
              </a:ext>
            </a:extLst>
          </p:cNvPr>
          <p:cNvSpPr txBox="1">
            <a:spLocks/>
          </p:cNvSpPr>
          <p:nvPr/>
        </p:nvSpPr>
        <p:spPr>
          <a:xfrm>
            <a:off x="8894210" y="5577631"/>
            <a:ext cx="2588106" cy="801240"/>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58595B"/>
                </a:solidFill>
                <a:latin typeface="Gotham Book" pitchFamily="2" charset="0"/>
                <a:ea typeface="+mn-ea"/>
                <a:cs typeface="Gotham Boo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58595B"/>
                </a:solidFill>
                <a:latin typeface="Gotham Book" pitchFamily="2" charset="0"/>
                <a:ea typeface="+mn-ea"/>
                <a:cs typeface="Gotham Boo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Gotham Book" pitchFamily="2" charset="0"/>
                <a:ea typeface="+mn-ea"/>
                <a:cs typeface="Gotham Boo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latin typeface="Arial" panose="020B0604020202020204" pitchFamily="34" charset="0"/>
                <a:cs typeface="Arial" panose="020B0604020202020204" pitchFamily="34" charset="0"/>
              </a:rPr>
              <a:t>was offered to students in 2024</a:t>
            </a:r>
          </a:p>
        </p:txBody>
      </p:sp>
      <p:cxnSp>
        <p:nvCxnSpPr>
          <p:cNvPr id="14" name="Straight Connector 13">
            <a:extLst>
              <a:ext uri="{FF2B5EF4-FFF2-40B4-BE49-F238E27FC236}">
                <a16:creationId xmlns:a16="http://schemas.microsoft.com/office/drawing/2014/main" id="{D38EE78B-9977-01BB-91F8-333BFB7F0725}"/>
              </a:ext>
            </a:extLst>
          </p:cNvPr>
          <p:cNvCxnSpPr/>
          <p:nvPr/>
        </p:nvCxnSpPr>
        <p:spPr>
          <a:xfrm>
            <a:off x="8579362" y="5125275"/>
            <a:ext cx="0" cy="1077470"/>
          </a:xfrm>
          <a:prstGeom prst="line">
            <a:avLst/>
          </a:prstGeom>
          <a:ln w="44450">
            <a:solidFill>
              <a:srgbClr val="FF8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70644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30;p3">
            <a:extLst>
              <a:ext uri="{FF2B5EF4-FFF2-40B4-BE49-F238E27FC236}">
                <a16:creationId xmlns:a16="http://schemas.microsoft.com/office/drawing/2014/main" id="{81DDE300-60E0-D766-361A-7A25EF906C0C}"/>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8595B"/>
              </a:buClr>
              <a:buSzPts val="3600"/>
              <a:buFont typeface="Ultra"/>
              <a:buNone/>
            </a:pPr>
            <a:r>
              <a:rPr lang="en-US" sz="3600" dirty="0">
                <a:solidFill>
                  <a:srgbClr val="58595B"/>
                </a:solidFill>
                <a:latin typeface="Arial Black" panose="020B0604020202020204" pitchFamily="34" charset="0"/>
                <a:cs typeface="Arial Black" panose="020B0604020202020204" pitchFamily="34" charset="0"/>
              </a:rPr>
              <a:t>IN-STATE MERIT SCHOLARSHIPS</a:t>
            </a:r>
            <a:endParaRPr dirty="0">
              <a:solidFill>
                <a:srgbClr val="58595B"/>
              </a:solidFill>
              <a:latin typeface="Arial Black" panose="020B0604020202020204" pitchFamily="34" charset="0"/>
              <a:cs typeface="Arial Black" panose="020B0604020202020204" pitchFamily="34" charset="0"/>
            </a:endParaRPr>
          </a:p>
        </p:txBody>
      </p:sp>
      <p:sp>
        <p:nvSpPr>
          <p:cNvPr id="5" name="Google Shape;131;p3">
            <a:extLst>
              <a:ext uri="{FF2B5EF4-FFF2-40B4-BE49-F238E27FC236}">
                <a16:creationId xmlns:a16="http://schemas.microsoft.com/office/drawing/2014/main" id="{94BBF46F-8C80-66B2-CDAE-094543939E70}"/>
              </a:ext>
            </a:extLst>
          </p:cNvPr>
          <p:cNvSpPr txBox="1"/>
          <p:nvPr/>
        </p:nvSpPr>
        <p:spPr>
          <a:xfrm>
            <a:off x="545588" y="5605280"/>
            <a:ext cx="6195060" cy="2585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58595B"/>
              </a:buClr>
              <a:buSzPts val="1600"/>
              <a:buFont typeface="Arial"/>
              <a:buNone/>
            </a:pPr>
            <a:r>
              <a:rPr lang="en-US" sz="1200" u="none" strike="noStrike" cap="none">
                <a:solidFill>
                  <a:srgbClr val="58595B"/>
                </a:solidFill>
                <a:latin typeface="Arial"/>
                <a:ea typeface="Arial"/>
                <a:cs typeface="Arial"/>
                <a:sym typeface="Arial"/>
              </a:rPr>
              <a:t>Amounts shown are for the 2024-2025 academic year.</a:t>
            </a:r>
            <a:endParaRPr sz="1100">
              <a:solidFill>
                <a:schemeClr val="dk1"/>
              </a:solidFill>
              <a:latin typeface="Arial"/>
              <a:ea typeface="Arial"/>
              <a:cs typeface="Arial"/>
              <a:sym typeface="Arial"/>
            </a:endParaRPr>
          </a:p>
        </p:txBody>
      </p:sp>
      <p:sp>
        <p:nvSpPr>
          <p:cNvPr id="6" name="Google Shape;133;p3">
            <a:extLst>
              <a:ext uri="{FF2B5EF4-FFF2-40B4-BE49-F238E27FC236}">
                <a16:creationId xmlns:a16="http://schemas.microsoft.com/office/drawing/2014/main" id="{2E88380A-C55B-385C-E3F8-046CB68EB8EE}"/>
              </a:ext>
            </a:extLst>
          </p:cNvPr>
          <p:cNvSpPr txBox="1"/>
          <p:nvPr/>
        </p:nvSpPr>
        <p:spPr>
          <a:xfrm>
            <a:off x="546678" y="5805955"/>
            <a:ext cx="1109973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u="none" strike="noStrike" cap="none">
                <a:solidFill>
                  <a:srgbClr val="58595B"/>
                </a:solidFill>
                <a:latin typeface="Arial"/>
                <a:ea typeface="Arial"/>
                <a:cs typeface="Arial"/>
                <a:sym typeface="Arial"/>
              </a:rPr>
              <a:t>*UT weighted core GPA, composite superscore.</a:t>
            </a:r>
            <a:endParaRPr/>
          </a:p>
          <a:p>
            <a:pPr marL="0" marR="0" lvl="0" indent="0" algn="l" rtl="0">
              <a:spcBef>
                <a:spcPts val="0"/>
              </a:spcBef>
              <a:spcAft>
                <a:spcPts val="0"/>
              </a:spcAft>
              <a:buNone/>
            </a:pPr>
            <a:r>
              <a:rPr lang="en-US" sz="1200">
                <a:solidFill>
                  <a:srgbClr val="58595B"/>
                </a:solidFill>
                <a:latin typeface="Arial"/>
                <a:ea typeface="Arial"/>
                <a:cs typeface="Arial"/>
                <a:sym typeface="Arial"/>
              </a:rPr>
              <a:t>These awards c</a:t>
            </a:r>
            <a:r>
              <a:rPr lang="en-US" sz="1200" u="none" strike="noStrike" cap="none">
                <a:solidFill>
                  <a:srgbClr val="58595B"/>
                </a:solidFill>
                <a:latin typeface="Arial"/>
                <a:ea typeface="Arial"/>
                <a:cs typeface="Arial"/>
                <a:sym typeface="Arial"/>
              </a:rPr>
              <a:t>annot be combined.</a:t>
            </a:r>
            <a:endParaRPr sz="1200">
              <a:solidFill>
                <a:schemeClr val="dk1"/>
              </a:solidFill>
              <a:latin typeface="Arial"/>
              <a:ea typeface="Arial"/>
              <a:cs typeface="Arial"/>
              <a:sym typeface="Arial"/>
            </a:endParaRPr>
          </a:p>
        </p:txBody>
      </p:sp>
      <p:graphicFrame>
        <p:nvGraphicFramePr>
          <p:cNvPr id="7" name="Google Shape;134;p3">
            <a:extLst>
              <a:ext uri="{FF2B5EF4-FFF2-40B4-BE49-F238E27FC236}">
                <a16:creationId xmlns:a16="http://schemas.microsoft.com/office/drawing/2014/main" id="{8FB72D14-93A9-EC03-2DFD-F4CCF7859FA5}"/>
              </a:ext>
            </a:extLst>
          </p:cNvPr>
          <p:cNvGraphicFramePr/>
          <p:nvPr/>
        </p:nvGraphicFramePr>
        <p:xfrm>
          <a:off x="3364364" y="1863512"/>
          <a:ext cx="7989450" cy="1687875"/>
        </p:xfrm>
        <a:graphic>
          <a:graphicData uri="http://schemas.openxmlformats.org/drawingml/2006/table">
            <a:tbl>
              <a:tblPr>
                <a:noFill/>
              </a:tblPr>
              <a:tblGrid>
                <a:gridCol w="1283850">
                  <a:extLst>
                    <a:ext uri="{9D8B030D-6E8A-4147-A177-3AD203B41FA5}">
                      <a16:colId xmlns:a16="http://schemas.microsoft.com/office/drawing/2014/main" val="20000"/>
                    </a:ext>
                  </a:extLst>
                </a:gridCol>
                <a:gridCol w="2879650">
                  <a:extLst>
                    <a:ext uri="{9D8B030D-6E8A-4147-A177-3AD203B41FA5}">
                      <a16:colId xmlns:a16="http://schemas.microsoft.com/office/drawing/2014/main" val="20001"/>
                    </a:ext>
                  </a:extLst>
                </a:gridCol>
                <a:gridCol w="1828600">
                  <a:extLst>
                    <a:ext uri="{9D8B030D-6E8A-4147-A177-3AD203B41FA5}">
                      <a16:colId xmlns:a16="http://schemas.microsoft.com/office/drawing/2014/main" val="20002"/>
                    </a:ext>
                  </a:extLst>
                </a:gridCol>
                <a:gridCol w="1997350">
                  <a:extLst>
                    <a:ext uri="{9D8B030D-6E8A-4147-A177-3AD203B41FA5}">
                      <a16:colId xmlns:a16="http://schemas.microsoft.com/office/drawing/2014/main" val="20003"/>
                    </a:ext>
                  </a:extLst>
                </a:gridCol>
              </a:tblGrid>
              <a:tr h="547650">
                <a:tc>
                  <a:txBody>
                    <a:bodyPr/>
                    <a:lstStyle/>
                    <a:p>
                      <a:pPr marL="0" marR="0" lvl="0" indent="0" algn="ctr" rtl="0">
                        <a:lnSpc>
                          <a:spcPct val="100000"/>
                        </a:lnSpc>
                        <a:spcBef>
                          <a:spcPts val="0"/>
                        </a:spcBef>
                        <a:spcAft>
                          <a:spcPts val="0"/>
                        </a:spcAft>
                        <a:buClr>
                          <a:schemeClr val="lt1"/>
                        </a:buClr>
                        <a:buSzPts val="1400"/>
                        <a:buFont typeface="Montserrat"/>
                        <a:buNone/>
                      </a:pPr>
                      <a:r>
                        <a:rPr lang="en-US" sz="1400" b="1" i="0" u="none" strike="noStrike" cap="none">
                          <a:solidFill>
                            <a:schemeClr val="lt1"/>
                          </a:solidFill>
                          <a:latin typeface="Montserrat"/>
                          <a:ea typeface="Montserrat"/>
                          <a:cs typeface="Montserrat"/>
                          <a:sym typeface="Montserrat"/>
                        </a:rPr>
                        <a:t>UT CORE GPA*</a:t>
                      </a:r>
                      <a:endParaRPr sz="1400" b="1" i="0" u="none" strike="noStrike" cap="none">
                        <a:solidFill>
                          <a:schemeClr val="lt1"/>
                        </a:solidFill>
                        <a:latin typeface="Montserrat"/>
                        <a:ea typeface="Montserrat"/>
                        <a:cs typeface="Montserrat"/>
                        <a:sym typeface="Montserrat"/>
                      </a:endParaRPr>
                    </a:p>
                  </a:txBody>
                  <a:tcPr marL="91450" marR="91450" marT="45725" marB="45725"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12700" cap="flat" cmpd="sng">
                      <a:solidFill>
                        <a:srgbClr val="D8D8D8"/>
                      </a:solidFill>
                      <a:prstDash val="solid"/>
                      <a:round/>
                      <a:headEnd type="none" w="sm" len="sm"/>
                      <a:tailEnd type="none" w="sm" len="sm"/>
                    </a:lnB>
                    <a:solidFill>
                      <a:srgbClr val="58595B"/>
                    </a:solidFill>
                  </a:tcPr>
                </a:tc>
                <a:tc>
                  <a:txBody>
                    <a:bodyPr/>
                    <a:lstStyle/>
                    <a:p>
                      <a:pPr marL="0" marR="0" lvl="0" indent="0" algn="ctr" rtl="0">
                        <a:lnSpc>
                          <a:spcPct val="100000"/>
                        </a:lnSpc>
                        <a:spcBef>
                          <a:spcPts val="0"/>
                        </a:spcBef>
                        <a:spcAft>
                          <a:spcPts val="0"/>
                        </a:spcAft>
                        <a:buClr>
                          <a:schemeClr val="lt1"/>
                        </a:buClr>
                        <a:buSzPts val="1400"/>
                        <a:buFont typeface="Montserrat"/>
                        <a:buNone/>
                      </a:pPr>
                      <a:r>
                        <a:rPr lang="en-US" sz="1400" b="1" i="0" u="none" strike="noStrike" cap="none">
                          <a:solidFill>
                            <a:schemeClr val="lt1"/>
                          </a:solidFill>
                          <a:latin typeface="Montserrat"/>
                          <a:ea typeface="Montserrat"/>
                          <a:cs typeface="Montserrat"/>
                          <a:sym typeface="Montserrat"/>
                        </a:rPr>
                        <a:t>ACT/SAT (M+ERW)*</a:t>
                      </a:r>
                      <a:endParaRPr sz="1400" b="1" i="0" u="none" strike="noStrike" cap="none">
                        <a:solidFill>
                          <a:schemeClr val="lt1"/>
                        </a:solidFill>
                        <a:latin typeface="Montserrat"/>
                        <a:ea typeface="Montserrat"/>
                        <a:cs typeface="Montserrat"/>
                        <a:sym typeface="Montserrat"/>
                      </a:endParaRPr>
                    </a:p>
                  </a:txBody>
                  <a:tcPr marL="91450" marR="91450" marT="45725" marB="45725"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12700" cap="flat" cmpd="sng">
                      <a:solidFill>
                        <a:srgbClr val="D8D8D8"/>
                      </a:solidFill>
                      <a:prstDash val="solid"/>
                      <a:round/>
                      <a:headEnd type="none" w="sm" len="sm"/>
                      <a:tailEnd type="none" w="sm" len="sm"/>
                    </a:lnB>
                    <a:solidFill>
                      <a:srgbClr val="58595B"/>
                    </a:solidFill>
                  </a:tcPr>
                </a:tc>
                <a:tc>
                  <a:txBody>
                    <a:bodyPr/>
                    <a:lstStyle/>
                    <a:p>
                      <a:pPr marL="0" marR="0" lvl="0" indent="0" algn="ctr" rtl="0">
                        <a:lnSpc>
                          <a:spcPct val="100000"/>
                        </a:lnSpc>
                        <a:spcBef>
                          <a:spcPts val="0"/>
                        </a:spcBef>
                        <a:spcAft>
                          <a:spcPts val="0"/>
                        </a:spcAft>
                        <a:buClr>
                          <a:schemeClr val="lt1"/>
                        </a:buClr>
                        <a:buSzPts val="1400"/>
                        <a:buFont typeface="Montserrat"/>
                        <a:buNone/>
                      </a:pPr>
                      <a:r>
                        <a:rPr lang="en-US" sz="1400" b="1" i="0" u="none" strike="noStrike" cap="none">
                          <a:solidFill>
                            <a:schemeClr val="lt1"/>
                          </a:solidFill>
                          <a:latin typeface="Montserrat"/>
                          <a:ea typeface="Montserrat"/>
                          <a:cs typeface="Montserrat"/>
                          <a:sym typeface="Montserrat"/>
                        </a:rPr>
                        <a:t>ANNUAL</a:t>
                      </a:r>
                      <a:br>
                        <a:rPr lang="en-US" sz="1400" b="1" i="0" u="none" strike="noStrike" cap="none">
                          <a:solidFill>
                            <a:schemeClr val="lt1"/>
                          </a:solidFill>
                          <a:latin typeface="Montserrat"/>
                          <a:ea typeface="Montserrat"/>
                          <a:cs typeface="Montserrat"/>
                          <a:sym typeface="Montserrat"/>
                        </a:rPr>
                      </a:br>
                      <a:r>
                        <a:rPr lang="en-US" sz="1400" b="1" i="0" u="none" strike="noStrike" cap="none">
                          <a:solidFill>
                            <a:schemeClr val="lt1"/>
                          </a:solidFill>
                          <a:latin typeface="Montserrat"/>
                          <a:ea typeface="Montserrat"/>
                          <a:cs typeface="Montserrat"/>
                          <a:sym typeface="Montserrat"/>
                        </a:rPr>
                        <a:t> AWARD</a:t>
                      </a:r>
                      <a:endParaRPr sz="1400" b="1" i="0" u="none" strike="noStrike" cap="none">
                        <a:solidFill>
                          <a:schemeClr val="lt1"/>
                        </a:solidFill>
                        <a:latin typeface="Montserrat"/>
                        <a:ea typeface="Montserrat"/>
                        <a:cs typeface="Montserrat"/>
                        <a:sym typeface="Montserrat"/>
                      </a:endParaRPr>
                    </a:p>
                  </a:txBody>
                  <a:tcPr marL="91450" marR="91450" marT="45725" marB="45725"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12700" cap="flat" cmpd="sng">
                      <a:solidFill>
                        <a:srgbClr val="D8D8D8"/>
                      </a:solidFill>
                      <a:prstDash val="solid"/>
                      <a:round/>
                      <a:headEnd type="none" w="sm" len="sm"/>
                      <a:tailEnd type="none" w="sm" len="sm"/>
                    </a:lnB>
                    <a:solidFill>
                      <a:srgbClr val="58595B"/>
                    </a:solidFill>
                  </a:tcPr>
                </a:tc>
                <a:tc>
                  <a:txBody>
                    <a:bodyPr/>
                    <a:lstStyle/>
                    <a:p>
                      <a:pPr marL="0" marR="0" lvl="0" indent="0" algn="ctr" rtl="0">
                        <a:lnSpc>
                          <a:spcPct val="100000"/>
                        </a:lnSpc>
                        <a:spcBef>
                          <a:spcPts val="0"/>
                        </a:spcBef>
                        <a:spcAft>
                          <a:spcPts val="0"/>
                        </a:spcAft>
                        <a:buClr>
                          <a:schemeClr val="lt1"/>
                        </a:buClr>
                        <a:buSzPts val="1400"/>
                        <a:buFont typeface="Montserrat"/>
                        <a:buNone/>
                      </a:pPr>
                      <a:r>
                        <a:rPr lang="en-US" sz="1400" b="1" i="0" u="none" strike="noStrike" cap="none">
                          <a:solidFill>
                            <a:schemeClr val="lt1"/>
                          </a:solidFill>
                          <a:latin typeface="Montserrat"/>
                          <a:ea typeface="Montserrat"/>
                          <a:cs typeface="Montserrat"/>
                          <a:sym typeface="Montserrat"/>
                        </a:rPr>
                        <a:t>FOUR-YEAR WITH HOPE (AVG. MAX)</a:t>
                      </a:r>
                      <a:endParaRPr sz="1400" b="1" i="0" u="none" strike="noStrike" cap="none">
                        <a:solidFill>
                          <a:schemeClr val="lt1"/>
                        </a:solidFill>
                        <a:latin typeface="Montserrat"/>
                        <a:ea typeface="Montserrat"/>
                        <a:cs typeface="Montserrat"/>
                        <a:sym typeface="Montserrat"/>
                      </a:endParaRPr>
                    </a:p>
                  </a:txBody>
                  <a:tcPr marL="91450" marR="91450" marT="45725" marB="45725"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12700" cap="flat" cmpd="sng">
                      <a:solidFill>
                        <a:srgbClr val="D8D8D8"/>
                      </a:solidFill>
                      <a:prstDash val="solid"/>
                      <a:round/>
                      <a:headEnd type="none" w="sm" len="sm"/>
                      <a:tailEnd type="none" w="sm" len="sm"/>
                    </a:lnB>
                    <a:solidFill>
                      <a:srgbClr val="58595B"/>
                    </a:solidFill>
                  </a:tcPr>
                </a:tc>
                <a:extLst>
                  <a:ext uri="{0D108BD9-81ED-4DB2-BD59-A6C34878D82A}">
                    <a16:rowId xmlns:a16="http://schemas.microsoft.com/office/drawing/2014/main" val="10000"/>
                  </a:ext>
                </a:extLst>
              </a:tr>
              <a:tr h="380075">
                <a:tc rowSpan="3">
                  <a:txBody>
                    <a:bodyPr/>
                    <a:lstStyle/>
                    <a:p>
                      <a:pPr marL="0" marR="0" lvl="0" indent="0" algn="ctr" rtl="0">
                        <a:lnSpc>
                          <a:spcPct val="100000"/>
                        </a:lnSpc>
                        <a:spcBef>
                          <a:spcPts val="0"/>
                        </a:spcBef>
                        <a:spcAft>
                          <a:spcPts val="0"/>
                        </a:spcAft>
                        <a:buClr>
                          <a:srgbClr val="595959"/>
                        </a:buClr>
                        <a:buSzPts val="1400"/>
                        <a:buFont typeface="Arial"/>
                        <a:buNone/>
                      </a:pPr>
                      <a:r>
                        <a:rPr lang="en-US" sz="1400" b="0" i="0" u="none" strike="noStrike" cap="none">
                          <a:solidFill>
                            <a:srgbClr val="595959"/>
                          </a:solidFill>
                          <a:latin typeface="Arial"/>
                          <a:ea typeface="Arial"/>
                          <a:cs typeface="Arial"/>
                          <a:sym typeface="Arial"/>
                        </a:rPr>
                        <a:t>3.8+</a:t>
                      </a:r>
                      <a:endParaRPr sz="1400" b="0" i="0" u="none" strike="noStrike" cap="none">
                        <a:solidFill>
                          <a:srgbClr val="595959"/>
                        </a:solidFill>
                        <a:latin typeface="Arial"/>
                        <a:ea typeface="Arial"/>
                        <a:cs typeface="Arial"/>
                        <a:sym typeface="Arial"/>
                      </a:endParaRPr>
                    </a:p>
                  </a:txBody>
                  <a:tcPr marL="91450" marR="91450" marT="45725" marB="45725"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595959"/>
                        </a:buClr>
                        <a:buSzPts val="1400"/>
                        <a:buFont typeface="Arial"/>
                        <a:buNone/>
                      </a:pPr>
                      <a:r>
                        <a:rPr lang="en-US" sz="1400" b="0" i="0" u="none" strike="noStrike" cap="none">
                          <a:solidFill>
                            <a:srgbClr val="595959"/>
                          </a:solidFill>
                          <a:latin typeface="Arial"/>
                          <a:ea typeface="Arial"/>
                          <a:cs typeface="Arial"/>
                          <a:sym typeface="Arial"/>
                        </a:rPr>
                        <a:t>34–36 ACT // 1490–1600 SAT</a:t>
                      </a:r>
                      <a:endParaRPr sz="1400" b="0" i="0" u="none" strike="noStrike" cap="none">
                        <a:solidFill>
                          <a:srgbClr val="595959"/>
                        </a:solidFill>
                        <a:latin typeface="Arial"/>
                        <a:ea typeface="Arial"/>
                        <a:cs typeface="Arial"/>
                        <a:sym typeface="Arial"/>
                      </a:endParaRPr>
                    </a:p>
                  </a:txBody>
                  <a:tcPr marL="91450" marR="91450" marT="45725" marB="45725"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595959"/>
                        </a:buClr>
                        <a:buSzPts val="1400"/>
                        <a:buFont typeface="Arial"/>
                        <a:buNone/>
                      </a:pPr>
                      <a:r>
                        <a:rPr lang="en-US" sz="1400" b="0" i="0" u="none" strike="noStrike" cap="none">
                          <a:solidFill>
                            <a:srgbClr val="595959"/>
                          </a:solidFill>
                          <a:latin typeface="Arial"/>
                          <a:ea typeface="Arial"/>
                          <a:cs typeface="Arial"/>
                          <a:sym typeface="Arial"/>
                        </a:rPr>
                        <a:t>$9,000</a:t>
                      </a:r>
                      <a:endParaRPr sz="1400" b="0" i="0" u="none" strike="noStrike" cap="none">
                        <a:solidFill>
                          <a:srgbClr val="595959"/>
                        </a:solidFill>
                        <a:latin typeface="Arial"/>
                        <a:ea typeface="Arial"/>
                        <a:cs typeface="Arial"/>
                        <a:sym typeface="Arial"/>
                      </a:endParaRPr>
                    </a:p>
                  </a:txBody>
                  <a:tcPr marL="91450" marR="91450" marT="45725" marB="45725"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595959"/>
                        </a:buClr>
                        <a:buSzPts val="1400"/>
                        <a:buFont typeface="Arial"/>
                        <a:buNone/>
                      </a:pPr>
                      <a:r>
                        <a:rPr lang="en-US" sz="1400" b="0" i="0" u="none" strike="noStrike" cap="none">
                          <a:solidFill>
                            <a:srgbClr val="595959"/>
                          </a:solidFill>
                          <a:latin typeface="Arial"/>
                          <a:ea typeface="Arial"/>
                          <a:cs typeface="Arial"/>
                          <a:sym typeface="Arial"/>
                        </a:rPr>
                        <a:t>$56,400</a:t>
                      </a:r>
                      <a:endParaRPr sz="1400" b="0" i="0" u="none" strike="noStrike" cap="none">
                        <a:solidFill>
                          <a:srgbClr val="595959"/>
                        </a:solidFill>
                        <a:latin typeface="Arial"/>
                        <a:ea typeface="Arial"/>
                        <a:cs typeface="Arial"/>
                        <a:sym typeface="Arial"/>
                      </a:endParaRPr>
                    </a:p>
                  </a:txBody>
                  <a:tcPr marL="91450" marR="91450" marT="45725" marB="45725"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01"/>
                  </a:ext>
                </a:extLst>
              </a:tr>
              <a:tr h="380075">
                <a:tc vMerge="1">
                  <a:txBody>
                    <a:bodyPr/>
                    <a:lstStyle/>
                    <a:p>
                      <a:endParaRPr lang="en-US"/>
                    </a:p>
                  </a:txBody>
                  <a:tcPr/>
                </a:tc>
                <a:tc>
                  <a:txBody>
                    <a:bodyPr/>
                    <a:lstStyle/>
                    <a:p>
                      <a:pPr marL="0" marR="0" lvl="0" indent="0" algn="ctr" rtl="0">
                        <a:lnSpc>
                          <a:spcPct val="100000"/>
                        </a:lnSpc>
                        <a:spcBef>
                          <a:spcPts val="0"/>
                        </a:spcBef>
                        <a:spcAft>
                          <a:spcPts val="0"/>
                        </a:spcAft>
                        <a:buClr>
                          <a:srgbClr val="595959"/>
                        </a:buClr>
                        <a:buSzPts val="1400"/>
                        <a:buFont typeface="Arial"/>
                        <a:buNone/>
                      </a:pPr>
                      <a:r>
                        <a:rPr lang="en-US" sz="1400" b="0" i="0" u="none" strike="noStrike" cap="none">
                          <a:solidFill>
                            <a:srgbClr val="595959"/>
                          </a:solidFill>
                          <a:latin typeface="Arial"/>
                          <a:ea typeface="Arial"/>
                          <a:cs typeface="Arial"/>
                          <a:sym typeface="Arial"/>
                        </a:rPr>
                        <a:t>30–33 ACT // 1360–1480 SAT</a:t>
                      </a:r>
                      <a:endParaRPr sz="1400" b="0" i="0" u="none" strike="noStrike" cap="none">
                        <a:solidFill>
                          <a:srgbClr val="595959"/>
                        </a:solidFill>
                        <a:latin typeface="Arial"/>
                        <a:ea typeface="Arial"/>
                        <a:cs typeface="Arial"/>
                        <a:sym typeface="Arial"/>
                      </a:endParaRPr>
                    </a:p>
                  </a:txBody>
                  <a:tcPr marL="91450" marR="91450" marT="45725" marB="45725"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595959"/>
                        </a:buClr>
                        <a:buSzPts val="1400"/>
                        <a:buFont typeface="Arial"/>
                        <a:buNone/>
                      </a:pPr>
                      <a:r>
                        <a:rPr lang="en-US" sz="1400" b="0" i="0" u="none" strike="noStrike" cap="none">
                          <a:solidFill>
                            <a:srgbClr val="595959"/>
                          </a:solidFill>
                          <a:latin typeface="Arial"/>
                          <a:ea typeface="Arial"/>
                          <a:cs typeface="Arial"/>
                          <a:sym typeface="Arial"/>
                        </a:rPr>
                        <a:t>$5,000</a:t>
                      </a:r>
                      <a:endParaRPr sz="1400" b="0" i="0" u="none" strike="noStrike" cap="none">
                        <a:solidFill>
                          <a:srgbClr val="595959"/>
                        </a:solidFill>
                        <a:latin typeface="Arial"/>
                        <a:ea typeface="Arial"/>
                        <a:cs typeface="Arial"/>
                        <a:sym typeface="Arial"/>
                      </a:endParaRPr>
                    </a:p>
                  </a:txBody>
                  <a:tcPr marL="91450" marR="91450" marT="45725" marB="45725"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595959"/>
                        </a:buClr>
                        <a:buSzPts val="1400"/>
                        <a:buFont typeface="Arial"/>
                        <a:buNone/>
                      </a:pPr>
                      <a:r>
                        <a:rPr lang="en-US" sz="1400" b="0" i="0" u="none" strike="noStrike" cap="none">
                          <a:solidFill>
                            <a:srgbClr val="595959"/>
                          </a:solidFill>
                          <a:latin typeface="Arial"/>
                          <a:ea typeface="Arial"/>
                          <a:cs typeface="Arial"/>
                          <a:sym typeface="Arial"/>
                        </a:rPr>
                        <a:t>$40,400</a:t>
                      </a:r>
                      <a:endParaRPr sz="1400" b="0" i="0" u="none" strike="noStrike" cap="none">
                        <a:solidFill>
                          <a:srgbClr val="595959"/>
                        </a:solidFill>
                        <a:latin typeface="Arial"/>
                        <a:ea typeface="Arial"/>
                        <a:cs typeface="Arial"/>
                        <a:sym typeface="Arial"/>
                      </a:endParaRPr>
                    </a:p>
                  </a:txBody>
                  <a:tcPr marL="91450" marR="91450" marT="45725" marB="45725"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02"/>
                  </a:ext>
                </a:extLst>
              </a:tr>
              <a:tr h="380075">
                <a:tc vMerge="1">
                  <a:txBody>
                    <a:bodyPr/>
                    <a:lstStyle/>
                    <a:p>
                      <a:endParaRPr lang="en-US"/>
                    </a:p>
                  </a:txBody>
                  <a:tcPr/>
                </a:tc>
                <a:tc>
                  <a:txBody>
                    <a:bodyPr/>
                    <a:lstStyle/>
                    <a:p>
                      <a:pPr marL="0" marR="0" lvl="0" indent="0" algn="ctr" rtl="0">
                        <a:lnSpc>
                          <a:spcPct val="100000"/>
                        </a:lnSpc>
                        <a:spcBef>
                          <a:spcPts val="0"/>
                        </a:spcBef>
                        <a:spcAft>
                          <a:spcPts val="0"/>
                        </a:spcAft>
                        <a:buClr>
                          <a:srgbClr val="595959"/>
                        </a:buClr>
                        <a:buSzPts val="1400"/>
                        <a:buFont typeface="Arial"/>
                        <a:buNone/>
                      </a:pPr>
                      <a:r>
                        <a:rPr lang="en-US" sz="1400" b="0" i="0" u="none" strike="noStrike" cap="none">
                          <a:solidFill>
                            <a:srgbClr val="595959"/>
                          </a:solidFill>
                          <a:latin typeface="Arial"/>
                          <a:ea typeface="Arial"/>
                          <a:cs typeface="Arial"/>
                          <a:sym typeface="Arial"/>
                        </a:rPr>
                        <a:t>28–29 ACT // 1300–1350 SAT</a:t>
                      </a:r>
                      <a:endParaRPr sz="1400" b="0" i="0" u="none" strike="noStrike" cap="none">
                        <a:solidFill>
                          <a:srgbClr val="595959"/>
                        </a:solidFill>
                        <a:latin typeface="Arial"/>
                        <a:ea typeface="Arial"/>
                        <a:cs typeface="Arial"/>
                        <a:sym typeface="Arial"/>
                      </a:endParaRPr>
                    </a:p>
                  </a:txBody>
                  <a:tcPr marL="91450" marR="91450" marT="45725" marB="45725"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595959"/>
                        </a:buClr>
                        <a:buSzPts val="1400"/>
                        <a:buFont typeface="Arial"/>
                        <a:buNone/>
                      </a:pPr>
                      <a:r>
                        <a:rPr lang="en-US" sz="1400" b="0" i="0" u="none" strike="noStrike" cap="none">
                          <a:solidFill>
                            <a:srgbClr val="595959"/>
                          </a:solidFill>
                          <a:latin typeface="Arial"/>
                          <a:ea typeface="Arial"/>
                          <a:cs typeface="Arial"/>
                          <a:sym typeface="Arial"/>
                        </a:rPr>
                        <a:t>$3,000</a:t>
                      </a:r>
                      <a:endParaRPr sz="1400" b="0" i="0" u="none" strike="noStrike" cap="none">
                        <a:solidFill>
                          <a:srgbClr val="595959"/>
                        </a:solidFill>
                        <a:latin typeface="Arial"/>
                        <a:ea typeface="Arial"/>
                        <a:cs typeface="Arial"/>
                        <a:sym typeface="Arial"/>
                      </a:endParaRPr>
                    </a:p>
                  </a:txBody>
                  <a:tcPr marL="91450" marR="91450" marT="45725" marB="45725"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595959"/>
                        </a:buClr>
                        <a:buSzPts val="1400"/>
                        <a:buFont typeface="Arial"/>
                        <a:buNone/>
                      </a:pPr>
                      <a:r>
                        <a:rPr lang="en-US" sz="1400" b="0" i="0" u="none" strike="noStrike" cap="none">
                          <a:solidFill>
                            <a:srgbClr val="595959"/>
                          </a:solidFill>
                          <a:latin typeface="Arial"/>
                          <a:ea typeface="Arial"/>
                          <a:cs typeface="Arial"/>
                          <a:sym typeface="Arial"/>
                        </a:rPr>
                        <a:t>$32,400</a:t>
                      </a:r>
                      <a:endParaRPr sz="1400" b="0" i="0" u="none" strike="noStrike" cap="none">
                        <a:solidFill>
                          <a:srgbClr val="595959"/>
                        </a:solidFill>
                        <a:latin typeface="Arial"/>
                        <a:ea typeface="Arial"/>
                        <a:cs typeface="Arial"/>
                        <a:sym typeface="Arial"/>
                      </a:endParaRPr>
                    </a:p>
                  </a:txBody>
                  <a:tcPr marL="91450" marR="91450" marT="45725" marB="45725"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8" name="Google Shape;135;p3">
            <a:extLst>
              <a:ext uri="{FF2B5EF4-FFF2-40B4-BE49-F238E27FC236}">
                <a16:creationId xmlns:a16="http://schemas.microsoft.com/office/drawing/2014/main" id="{BF8DDD26-E781-E23C-07D0-71AD18AC6114}"/>
              </a:ext>
            </a:extLst>
          </p:cNvPr>
          <p:cNvGraphicFramePr/>
          <p:nvPr/>
        </p:nvGraphicFramePr>
        <p:xfrm>
          <a:off x="3364364" y="3774554"/>
          <a:ext cx="7989450" cy="1554510"/>
        </p:xfrm>
        <a:graphic>
          <a:graphicData uri="http://schemas.openxmlformats.org/drawingml/2006/table">
            <a:tbl>
              <a:tblPr>
                <a:noFill/>
              </a:tblPr>
              <a:tblGrid>
                <a:gridCol w="1294725">
                  <a:extLst>
                    <a:ext uri="{9D8B030D-6E8A-4147-A177-3AD203B41FA5}">
                      <a16:colId xmlns:a16="http://schemas.microsoft.com/office/drawing/2014/main" val="20000"/>
                    </a:ext>
                  </a:extLst>
                </a:gridCol>
                <a:gridCol w="2884725">
                  <a:extLst>
                    <a:ext uri="{9D8B030D-6E8A-4147-A177-3AD203B41FA5}">
                      <a16:colId xmlns:a16="http://schemas.microsoft.com/office/drawing/2014/main" val="20001"/>
                    </a:ext>
                  </a:extLst>
                </a:gridCol>
                <a:gridCol w="1807025">
                  <a:extLst>
                    <a:ext uri="{9D8B030D-6E8A-4147-A177-3AD203B41FA5}">
                      <a16:colId xmlns:a16="http://schemas.microsoft.com/office/drawing/2014/main" val="20002"/>
                    </a:ext>
                  </a:extLst>
                </a:gridCol>
                <a:gridCol w="2002975">
                  <a:extLst>
                    <a:ext uri="{9D8B030D-6E8A-4147-A177-3AD203B41FA5}">
                      <a16:colId xmlns:a16="http://schemas.microsoft.com/office/drawing/2014/main" val="20003"/>
                    </a:ext>
                  </a:extLst>
                </a:gridCol>
              </a:tblGrid>
              <a:tr h="385475">
                <a:tc>
                  <a:txBody>
                    <a:bodyPr/>
                    <a:lstStyle/>
                    <a:p>
                      <a:pPr marL="0" marR="0" lvl="0" indent="0" algn="ctr" rtl="0">
                        <a:lnSpc>
                          <a:spcPct val="100000"/>
                        </a:lnSpc>
                        <a:spcBef>
                          <a:spcPts val="0"/>
                        </a:spcBef>
                        <a:spcAft>
                          <a:spcPts val="0"/>
                        </a:spcAft>
                        <a:buClr>
                          <a:schemeClr val="lt1"/>
                        </a:buClr>
                        <a:buSzPts val="1400"/>
                        <a:buFont typeface="Montserrat"/>
                        <a:buNone/>
                      </a:pPr>
                      <a:r>
                        <a:rPr lang="en-US" sz="1400" b="1" i="0" u="none" strike="noStrike" cap="none">
                          <a:solidFill>
                            <a:schemeClr val="lt1"/>
                          </a:solidFill>
                          <a:latin typeface="Montserrat"/>
                          <a:ea typeface="Montserrat"/>
                          <a:cs typeface="Montserrat"/>
                          <a:sym typeface="Montserrat"/>
                        </a:rPr>
                        <a:t>UT CORE GPA*</a:t>
                      </a:r>
                      <a:endParaRPr sz="1400" b="1" i="0" u="none" strike="noStrike" cap="none">
                        <a:solidFill>
                          <a:schemeClr val="lt1"/>
                        </a:solidFill>
                        <a:latin typeface="Montserrat"/>
                        <a:ea typeface="Montserrat"/>
                        <a:cs typeface="Montserrat"/>
                        <a:sym typeface="Montserrat"/>
                      </a:endParaRPr>
                    </a:p>
                  </a:txBody>
                  <a:tcPr marL="91450" marR="91450" marT="45725" marB="45725"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12700" cap="flat" cmpd="sng">
                      <a:solidFill>
                        <a:srgbClr val="D8D8D8"/>
                      </a:solidFill>
                      <a:prstDash val="solid"/>
                      <a:round/>
                      <a:headEnd type="none" w="sm" len="sm"/>
                      <a:tailEnd type="none" w="sm" len="sm"/>
                    </a:lnB>
                    <a:solidFill>
                      <a:srgbClr val="58595B"/>
                    </a:solidFill>
                  </a:tcPr>
                </a:tc>
                <a:tc>
                  <a:txBody>
                    <a:bodyPr/>
                    <a:lstStyle/>
                    <a:p>
                      <a:pPr marL="0" marR="0" lvl="0" indent="0" algn="ctr" rtl="0">
                        <a:lnSpc>
                          <a:spcPct val="100000"/>
                        </a:lnSpc>
                        <a:spcBef>
                          <a:spcPts val="0"/>
                        </a:spcBef>
                        <a:spcAft>
                          <a:spcPts val="0"/>
                        </a:spcAft>
                        <a:buClr>
                          <a:schemeClr val="lt1"/>
                        </a:buClr>
                        <a:buSzPts val="1400"/>
                        <a:buFont typeface="Montserrat"/>
                        <a:buNone/>
                      </a:pPr>
                      <a:r>
                        <a:rPr lang="en-US" sz="1400" b="1" i="0" u="none" strike="noStrike" cap="none">
                          <a:solidFill>
                            <a:schemeClr val="lt1"/>
                          </a:solidFill>
                          <a:latin typeface="Montserrat"/>
                          <a:ea typeface="Montserrat"/>
                          <a:cs typeface="Montserrat"/>
                          <a:sym typeface="Montserrat"/>
                        </a:rPr>
                        <a:t>ACT/SAT (M+ERW)*</a:t>
                      </a:r>
                      <a:endParaRPr sz="1400" b="1" i="0" u="none" strike="noStrike" cap="none">
                        <a:solidFill>
                          <a:schemeClr val="lt1"/>
                        </a:solidFill>
                        <a:latin typeface="Montserrat"/>
                        <a:ea typeface="Montserrat"/>
                        <a:cs typeface="Montserrat"/>
                        <a:sym typeface="Montserrat"/>
                      </a:endParaRPr>
                    </a:p>
                  </a:txBody>
                  <a:tcPr marL="91450" marR="91450" marT="45725" marB="45725"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12700" cap="flat" cmpd="sng">
                      <a:solidFill>
                        <a:srgbClr val="D8D8D8"/>
                      </a:solidFill>
                      <a:prstDash val="solid"/>
                      <a:round/>
                      <a:headEnd type="none" w="sm" len="sm"/>
                      <a:tailEnd type="none" w="sm" len="sm"/>
                    </a:lnB>
                    <a:solidFill>
                      <a:srgbClr val="58595B"/>
                    </a:solidFill>
                  </a:tcPr>
                </a:tc>
                <a:tc>
                  <a:txBody>
                    <a:bodyPr/>
                    <a:lstStyle/>
                    <a:p>
                      <a:pPr marL="0" marR="0" lvl="0" indent="0" algn="ctr" rtl="0">
                        <a:lnSpc>
                          <a:spcPct val="100000"/>
                        </a:lnSpc>
                        <a:spcBef>
                          <a:spcPts val="0"/>
                        </a:spcBef>
                        <a:spcAft>
                          <a:spcPts val="0"/>
                        </a:spcAft>
                        <a:buClr>
                          <a:schemeClr val="lt1"/>
                        </a:buClr>
                        <a:buSzPts val="1400"/>
                        <a:buFont typeface="Montserrat"/>
                        <a:buNone/>
                      </a:pPr>
                      <a:r>
                        <a:rPr lang="en-US" sz="1400" b="1" i="0" u="none" strike="noStrike" cap="none">
                          <a:solidFill>
                            <a:schemeClr val="lt1"/>
                          </a:solidFill>
                          <a:latin typeface="Montserrat"/>
                          <a:ea typeface="Montserrat"/>
                          <a:cs typeface="Montserrat"/>
                          <a:sym typeface="Montserrat"/>
                        </a:rPr>
                        <a:t>ANNUAL AWARD</a:t>
                      </a:r>
                      <a:endParaRPr sz="1400" b="1" i="0" u="none" strike="noStrike" cap="none">
                        <a:solidFill>
                          <a:schemeClr val="lt1"/>
                        </a:solidFill>
                        <a:latin typeface="Montserrat"/>
                        <a:ea typeface="Montserrat"/>
                        <a:cs typeface="Montserrat"/>
                        <a:sym typeface="Montserrat"/>
                      </a:endParaRPr>
                    </a:p>
                  </a:txBody>
                  <a:tcPr marL="91450" marR="91450" marT="45725" marB="45725"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12700" cap="flat" cmpd="sng">
                      <a:solidFill>
                        <a:srgbClr val="D8D8D8"/>
                      </a:solidFill>
                      <a:prstDash val="solid"/>
                      <a:round/>
                      <a:headEnd type="none" w="sm" len="sm"/>
                      <a:tailEnd type="none" w="sm" len="sm"/>
                    </a:lnB>
                    <a:solidFill>
                      <a:srgbClr val="58595B"/>
                    </a:solidFill>
                  </a:tcPr>
                </a:tc>
                <a:tc>
                  <a:txBody>
                    <a:bodyPr/>
                    <a:lstStyle/>
                    <a:p>
                      <a:pPr marL="0" marR="0" lvl="0" indent="0" algn="ctr" rtl="0">
                        <a:lnSpc>
                          <a:spcPct val="100000"/>
                        </a:lnSpc>
                        <a:spcBef>
                          <a:spcPts val="0"/>
                        </a:spcBef>
                        <a:spcAft>
                          <a:spcPts val="0"/>
                        </a:spcAft>
                        <a:buClr>
                          <a:schemeClr val="lt1"/>
                        </a:buClr>
                        <a:buSzPts val="1400"/>
                        <a:buFont typeface="Montserrat"/>
                        <a:buNone/>
                      </a:pPr>
                      <a:r>
                        <a:rPr lang="en-US" sz="1400" b="1" i="0" u="none" strike="noStrike" cap="none">
                          <a:solidFill>
                            <a:schemeClr val="lt1"/>
                          </a:solidFill>
                          <a:latin typeface="Montserrat"/>
                          <a:ea typeface="Montserrat"/>
                          <a:cs typeface="Montserrat"/>
                          <a:sym typeface="Montserrat"/>
                        </a:rPr>
                        <a:t>FOUR-YEAR WITH HOPE (AVG. MAX)</a:t>
                      </a:r>
                      <a:endParaRPr sz="1400" b="1" i="0" u="none" strike="noStrike" cap="none">
                        <a:solidFill>
                          <a:schemeClr val="lt1"/>
                        </a:solidFill>
                        <a:latin typeface="Montserrat"/>
                        <a:ea typeface="Montserrat"/>
                        <a:cs typeface="Montserrat"/>
                        <a:sym typeface="Montserrat"/>
                      </a:endParaRPr>
                    </a:p>
                  </a:txBody>
                  <a:tcPr marL="91450" marR="91450" marT="45725" marB="45725"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12700" cap="flat" cmpd="sng">
                      <a:solidFill>
                        <a:srgbClr val="D8D8D8"/>
                      </a:solidFill>
                      <a:prstDash val="solid"/>
                      <a:round/>
                      <a:headEnd type="none" w="sm" len="sm"/>
                      <a:tailEnd type="none" w="sm" len="sm"/>
                    </a:lnB>
                    <a:solidFill>
                      <a:srgbClr val="58595B"/>
                    </a:solidFill>
                  </a:tcPr>
                </a:tc>
                <a:extLst>
                  <a:ext uri="{0D108BD9-81ED-4DB2-BD59-A6C34878D82A}">
                    <a16:rowId xmlns:a16="http://schemas.microsoft.com/office/drawing/2014/main" val="10000"/>
                  </a:ext>
                </a:extLst>
              </a:tr>
              <a:tr h="427750">
                <a:tc>
                  <a:txBody>
                    <a:bodyPr/>
                    <a:lstStyle/>
                    <a:p>
                      <a:pPr marL="0" marR="0" lvl="0" indent="0" algn="ctr" rtl="0">
                        <a:lnSpc>
                          <a:spcPct val="100000"/>
                        </a:lnSpc>
                        <a:spcBef>
                          <a:spcPts val="0"/>
                        </a:spcBef>
                        <a:spcAft>
                          <a:spcPts val="0"/>
                        </a:spcAft>
                        <a:buClr>
                          <a:srgbClr val="58595B"/>
                        </a:buClr>
                        <a:buSzPts val="1400"/>
                        <a:buFont typeface="Arial"/>
                        <a:buNone/>
                      </a:pPr>
                      <a:r>
                        <a:rPr lang="en-US" sz="1400" b="0" i="0" u="none" strike="noStrike" cap="none">
                          <a:solidFill>
                            <a:srgbClr val="58595B"/>
                          </a:solidFill>
                          <a:latin typeface="Arial"/>
                          <a:ea typeface="Arial"/>
                          <a:cs typeface="Arial"/>
                          <a:sym typeface="Arial"/>
                        </a:rPr>
                        <a:t>3.6–3.79</a:t>
                      </a:r>
                      <a:endParaRPr sz="1400" b="0" i="0" u="none" strike="noStrike" cap="none">
                        <a:solidFill>
                          <a:srgbClr val="58595B"/>
                        </a:solidFill>
                        <a:latin typeface="Arial"/>
                        <a:ea typeface="Arial"/>
                        <a:cs typeface="Arial"/>
                        <a:sym typeface="Arial"/>
                      </a:endParaRPr>
                    </a:p>
                  </a:txBody>
                  <a:tcPr marL="91450" marR="91450" marT="45725" marB="45725"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58595B"/>
                        </a:buClr>
                        <a:buSzPts val="1400"/>
                        <a:buFont typeface="Arial"/>
                        <a:buNone/>
                      </a:pPr>
                      <a:r>
                        <a:rPr lang="en-US" sz="1400" b="0" i="0" u="none" strike="noStrike" cap="none">
                          <a:solidFill>
                            <a:srgbClr val="58595B"/>
                          </a:solidFill>
                          <a:latin typeface="Arial"/>
                          <a:ea typeface="Arial"/>
                          <a:cs typeface="Arial"/>
                          <a:sym typeface="Arial"/>
                        </a:rPr>
                        <a:t>28-36 ACT // </a:t>
                      </a:r>
                      <a:br>
                        <a:rPr lang="en-US" sz="1400" b="0" i="0" u="none" strike="noStrike" cap="none">
                          <a:solidFill>
                            <a:srgbClr val="58595B"/>
                          </a:solidFill>
                          <a:latin typeface="Arial"/>
                          <a:ea typeface="Arial"/>
                          <a:cs typeface="Arial"/>
                          <a:sym typeface="Arial"/>
                        </a:rPr>
                      </a:br>
                      <a:r>
                        <a:rPr lang="en-US" sz="1400" b="0" i="0" u="none" strike="noStrike" cap="none">
                          <a:solidFill>
                            <a:srgbClr val="58595B"/>
                          </a:solidFill>
                          <a:latin typeface="Arial"/>
                          <a:ea typeface="Arial"/>
                          <a:cs typeface="Arial"/>
                          <a:sym typeface="Arial"/>
                        </a:rPr>
                        <a:t>1300-1600 SAT</a:t>
                      </a:r>
                      <a:endParaRPr sz="1400" b="0" i="0" u="none" strike="noStrike" cap="none">
                        <a:latin typeface="Arial"/>
                        <a:ea typeface="Arial"/>
                        <a:cs typeface="Arial"/>
                        <a:sym typeface="Arial"/>
                      </a:endParaRPr>
                    </a:p>
                  </a:txBody>
                  <a:tcPr marL="91450" marR="91450" marT="45725" marB="45725"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tc rowSpan="2">
                  <a:txBody>
                    <a:bodyPr/>
                    <a:lstStyle/>
                    <a:p>
                      <a:pPr marL="0" marR="0" lvl="0" indent="0" algn="ctr" rtl="0">
                        <a:lnSpc>
                          <a:spcPct val="100000"/>
                        </a:lnSpc>
                        <a:spcBef>
                          <a:spcPts val="0"/>
                        </a:spcBef>
                        <a:spcAft>
                          <a:spcPts val="0"/>
                        </a:spcAft>
                        <a:buClr>
                          <a:srgbClr val="58595B"/>
                        </a:buClr>
                        <a:buSzPts val="1400"/>
                        <a:buFont typeface="Arial"/>
                        <a:buNone/>
                      </a:pPr>
                      <a:r>
                        <a:rPr lang="en-US" sz="1400" b="0" i="0" u="none" strike="noStrike" cap="none">
                          <a:solidFill>
                            <a:srgbClr val="58595B"/>
                          </a:solidFill>
                          <a:latin typeface="Arial"/>
                          <a:ea typeface="Arial"/>
                          <a:cs typeface="Arial"/>
                          <a:sym typeface="Arial"/>
                        </a:rPr>
                        <a:t>$1,500</a:t>
                      </a:r>
                      <a:endParaRPr sz="1400" b="0" i="0" u="none" strike="noStrike" cap="none">
                        <a:latin typeface="Arial"/>
                        <a:ea typeface="Arial"/>
                        <a:cs typeface="Arial"/>
                        <a:sym typeface="Arial"/>
                      </a:endParaRPr>
                    </a:p>
                  </a:txBody>
                  <a:tcPr marL="91450" marR="91450" marT="45725" marB="45725"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tc rowSpan="2">
                  <a:txBody>
                    <a:bodyPr/>
                    <a:lstStyle/>
                    <a:p>
                      <a:pPr marL="0" marR="0" lvl="0" indent="0" algn="ctr" rtl="0">
                        <a:lnSpc>
                          <a:spcPct val="100000"/>
                        </a:lnSpc>
                        <a:spcBef>
                          <a:spcPts val="0"/>
                        </a:spcBef>
                        <a:spcAft>
                          <a:spcPts val="0"/>
                        </a:spcAft>
                        <a:buClr>
                          <a:srgbClr val="58595B"/>
                        </a:buClr>
                        <a:buSzPts val="1400"/>
                        <a:buFont typeface="Arial"/>
                        <a:buNone/>
                      </a:pPr>
                      <a:r>
                        <a:rPr lang="en-US" sz="1400" b="0" i="0" u="none" strike="noStrike" cap="none">
                          <a:solidFill>
                            <a:srgbClr val="58595B"/>
                          </a:solidFill>
                          <a:latin typeface="Arial"/>
                          <a:ea typeface="Arial"/>
                          <a:cs typeface="Arial"/>
                          <a:sym typeface="Arial"/>
                        </a:rPr>
                        <a:t>$26,400</a:t>
                      </a:r>
                      <a:endParaRPr sz="1400" b="0" i="0" u="none" strike="noStrike" cap="none">
                        <a:latin typeface="Arial"/>
                        <a:ea typeface="Arial"/>
                        <a:cs typeface="Arial"/>
                        <a:sym typeface="Arial"/>
                      </a:endParaRPr>
                    </a:p>
                  </a:txBody>
                  <a:tcPr marL="91450" marR="91450" marT="45725" marB="45725"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01"/>
                  </a:ext>
                </a:extLst>
              </a:tr>
              <a:tr h="345275">
                <a:tc>
                  <a:txBody>
                    <a:bodyPr/>
                    <a:lstStyle/>
                    <a:p>
                      <a:pPr marL="0" marR="0" lvl="0" indent="0" algn="ctr" rtl="0">
                        <a:lnSpc>
                          <a:spcPct val="100000"/>
                        </a:lnSpc>
                        <a:spcBef>
                          <a:spcPts val="0"/>
                        </a:spcBef>
                        <a:spcAft>
                          <a:spcPts val="0"/>
                        </a:spcAft>
                        <a:buClr>
                          <a:srgbClr val="58595B"/>
                        </a:buClr>
                        <a:buSzPts val="1400"/>
                        <a:buFont typeface="Arial"/>
                        <a:buNone/>
                      </a:pPr>
                      <a:r>
                        <a:rPr lang="en-US" sz="1400" b="0" i="0" u="none" strike="noStrike" cap="none">
                          <a:solidFill>
                            <a:srgbClr val="58595B"/>
                          </a:solidFill>
                          <a:latin typeface="Arial"/>
                          <a:ea typeface="Arial"/>
                          <a:cs typeface="Arial"/>
                          <a:sym typeface="Arial"/>
                        </a:rPr>
                        <a:t>3.6+</a:t>
                      </a:r>
                      <a:endParaRPr sz="1400" b="0" i="0" u="none" strike="noStrike" cap="none">
                        <a:solidFill>
                          <a:srgbClr val="58595B"/>
                        </a:solidFill>
                        <a:latin typeface="Arial"/>
                        <a:ea typeface="Arial"/>
                        <a:cs typeface="Arial"/>
                        <a:sym typeface="Arial"/>
                      </a:endParaRPr>
                    </a:p>
                  </a:txBody>
                  <a:tcPr marL="91450" marR="91450" marT="45725" marB="45725"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58595B"/>
                          </a:solidFill>
                          <a:latin typeface="Arial"/>
                          <a:ea typeface="Arial"/>
                          <a:cs typeface="Arial"/>
                          <a:sym typeface="Arial"/>
                        </a:rPr>
                        <a:t>24-27 ACT // </a:t>
                      </a:r>
                      <a:br>
                        <a:rPr lang="en-US" sz="1400" b="0" i="0" u="none" strike="noStrike" cap="none">
                          <a:solidFill>
                            <a:srgbClr val="58595B"/>
                          </a:solidFill>
                          <a:latin typeface="Arial"/>
                          <a:ea typeface="Arial"/>
                          <a:cs typeface="Arial"/>
                          <a:sym typeface="Arial"/>
                        </a:rPr>
                      </a:br>
                      <a:r>
                        <a:rPr lang="en-US" sz="1400" b="0" i="0" u="none" strike="noStrike" cap="none">
                          <a:solidFill>
                            <a:srgbClr val="58595B"/>
                          </a:solidFill>
                          <a:latin typeface="Arial"/>
                          <a:ea typeface="Arial"/>
                          <a:cs typeface="Arial"/>
                          <a:sym typeface="Arial"/>
                        </a:rPr>
                        <a:t>1160-1290 SAT </a:t>
                      </a:r>
                      <a:endParaRPr/>
                    </a:p>
                  </a:txBody>
                  <a:tcPr marL="91450" marR="91450" marT="45725" marB="45725"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bl>
          </a:graphicData>
        </a:graphic>
      </p:graphicFrame>
      <p:sp>
        <p:nvSpPr>
          <p:cNvPr id="9" name="Google Shape;136;p3">
            <a:extLst>
              <a:ext uri="{FF2B5EF4-FFF2-40B4-BE49-F238E27FC236}">
                <a16:creationId xmlns:a16="http://schemas.microsoft.com/office/drawing/2014/main" id="{8C2E813D-5218-0589-198A-6F4FD82AEDC8}"/>
              </a:ext>
            </a:extLst>
          </p:cNvPr>
          <p:cNvSpPr txBox="1"/>
          <p:nvPr/>
        </p:nvSpPr>
        <p:spPr>
          <a:xfrm>
            <a:off x="529423" y="2404928"/>
            <a:ext cx="2551521" cy="605072"/>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58595B"/>
              </a:buClr>
              <a:buSzPts val="2400"/>
              <a:buFont typeface="Arial"/>
              <a:buNone/>
            </a:pPr>
            <a:r>
              <a:rPr lang="en-US" sz="1800" b="1" dirty="0">
                <a:solidFill>
                  <a:srgbClr val="58595B"/>
                </a:solidFill>
                <a:latin typeface="Arial"/>
                <a:ea typeface="Arial"/>
                <a:cs typeface="Arial"/>
                <a:sym typeface="Arial"/>
              </a:rPr>
              <a:t>VOLUNTEER SCHOLARSHIP</a:t>
            </a:r>
            <a:endParaRPr sz="1100" b="1" dirty="0">
              <a:solidFill>
                <a:schemeClr val="dk1"/>
              </a:solidFill>
              <a:latin typeface="Arial"/>
              <a:ea typeface="Arial"/>
              <a:cs typeface="Arial"/>
              <a:sym typeface="Arial"/>
            </a:endParaRPr>
          </a:p>
        </p:txBody>
      </p:sp>
      <p:sp>
        <p:nvSpPr>
          <p:cNvPr id="10" name="Google Shape;137;p3">
            <a:extLst>
              <a:ext uri="{FF2B5EF4-FFF2-40B4-BE49-F238E27FC236}">
                <a16:creationId xmlns:a16="http://schemas.microsoft.com/office/drawing/2014/main" id="{77902C57-43CE-741C-439C-9C5BF6B8D621}"/>
              </a:ext>
            </a:extLst>
          </p:cNvPr>
          <p:cNvSpPr txBox="1"/>
          <p:nvPr/>
        </p:nvSpPr>
        <p:spPr>
          <a:xfrm>
            <a:off x="545588" y="4198166"/>
            <a:ext cx="2551521" cy="605072"/>
          </a:xfrm>
          <a:prstGeom prst="rect">
            <a:avLst/>
          </a:prstGeom>
          <a:noFill/>
          <a:ln>
            <a:noFill/>
          </a:ln>
        </p:spPr>
        <p:txBody>
          <a:bodyPr spcFirstLastPara="1" wrap="square" lIns="0" tIns="0" rIns="0" bIns="0" anchor="t" anchorCtr="0">
            <a:normAutofit/>
          </a:bodyPr>
          <a:lstStyle/>
          <a:p>
            <a:pPr marL="0" marR="0" lvl="0" indent="0" algn="ctr" rtl="0">
              <a:lnSpc>
                <a:spcPct val="100000"/>
              </a:lnSpc>
              <a:spcBef>
                <a:spcPts val="0"/>
              </a:spcBef>
              <a:spcAft>
                <a:spcPts val="0"/>
              </a:spcAft>
              <a:buClr>
                <a:srgbClr val="58595B"/>
              </a:buClr>
              <a:buSzPts val="2400"/>
              <a:buFont typeface="Arial"/>
              <a:buNone/>
            </a:pPr>
            <a:r>
              <a:rPr lang="en-US" sz="1800" b="1" dirty="0">
                <a:solidFill>
                  <a:srgbClr val="58595B"/>
                </a:solidFill>
                <a:latin typeface="Arial"/>
                <a:ea typeface="Arial"/>
                <a:cs typeface="Arial"/>
                <a:sym typeface="Arial"/>
              </a:rPr>
              <a:t>ORANGE &amp; WHITE SCHOLARSHIP</a:t>
            </a:r>
            <a:endParaRPr sz="1100" b="1" dirty="0">
              <a:solidFill>
                <a:schemeClr val="dk1"/>
              </a:solidFill>
              <a:latin typeface="Arial"/>
              <a:ea typeface="Arial"/>
              <a:cs typeface="Arial"/>
              <a:sym typeface="Arial"/>
            </a:endParaRPr>
          </a:p>
        </p:txBody>
      </p:sp>
      <p:pic>
        <p:nvPicPr>
          <p:cNvPr id="11" name="Google Shape;138;p3" descr="An orange and white outline with a star&#10;&#10;Description automatically generated">
            <a:extLst>
              <a:ext uri="{FF2B5EF4-FFF2-40B4-BE49-F238E27FC236}">
                <a16:creationId xmlns:a16="http://schemas.microsoft.com/office/drawing/2014/main" id="{58DB00C4-A884-273E-30EC-3B94E315FD36}"/>
              </a:ext>
            </a:extLst>
          </p:cNvPr>
          <p:cNvPicPr preferRelativeResize="0"/>
          <p:nvPr/>
        </p:nvPicPr>
        <p:blipFill rotWithShape="1">
          <a:blip r:embed="rId2">
            <a:alphaModFix/>
          </a:blip>
          <a:srcRect/>
          <a:stretch/>
        </p:blipFill>
        <p:spPr>
          <a:xfrm>
            <a:off x="9938657" y="165482"/>
            <a:ext cx="1422018" cy="1422018"/>
          </a:xfrm>
          <a:prstGeom prst="rect">
            <a:avLst/>
          </a:prstGeom>
          <a:noFill/>
          <a:ln>
            <a:noFill/>
          </a:ln>
        </p:spPr>
      </p:pic>
    </p:spTree>
    <p:extLst>
      <p:ext uri="{BB962C8B-B14F-4D97-AF65-F5344CB8AC3E}">
        <p14:creationId xmlns:p14="http://schemas.microsoft.com/office/powerpoint/2010/main" val="961089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144;p4">
            <a:extLst>
              <a:ext uri="{FF2B5EF4-FFF2-40B4-BE49-F238E27FC236}">
                <a16:creationId xmlns:a16="http://schemas.microsoft.com/office/drawing/2014/main" id="{9EADCBCE-0508-2523-CE97-2EC43C8D4FAC}"/>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8595B"/>
              </a:buClr>
              <a:buSzPts val="3600"/>
              <a:buFont typeface="Ultra"/>
              <a:buNone/>
            </a:pPr>
            <a:r>
              <a:rPr lang="en-US" sz="3600" dirty="0">
                <a:solidFill>
                  <a:srgbClr val="58595B"/>
                </a:solidFill>
                <a:latin typeface="Arial Black" panose="020B0604020202020204" pitchFamily="34" charset="0"/>
                <a:cs typeface="Arial Black" panose="020B0604020202020204" pitchFamily="34" charset="0"/>
              </a:rPr>
              <a:t>TRI-STAR SCHOLARSHIP PROGRAM</a:t>
            </a:r>
            <a:endParaRPr dirty="0">
              <a:solidFill>
                <a:srgbClr val="58595B"/>
              </a:solidFill>
              <a:latin typeface="Arial Black" panose="020B0604020202020204" pitchFamily="34" charset="0"/>
              <a:cs typeface="Arial Black" panose="020B0604020202020204" pitchFamily="34" charset="0"/>
            </a:endParaRPr>
          </a:p>
        </p:txBody>
      </p:sp>
      <p:graphicFrame>
        <p:nvGraphicFramePr>
          <p:cNvPr id="20" name="Google Shape;146;p4">
            <a:extLst>
              <a:ext uri="{FF2B5EF4-FFF2-40B4-BE49-F238E27FC236}">
                <a16:creationId xmlns:a16="http://schemas.microsoft.com/office/drawing/2014/main" id="{BFB50A54-38AB-A71F-54A7-35A332193F89}"/>
              </a:ext>
            </a:extLst>
          </p:cNvPr>
          <p:cNvGraphicFramePr/>
          <p:nvPr>
            <p:extLst>
              <p:ext uri="{D42A27DB-BD31-4B8C-83A1-F6EECF244321}">
                <p14:modId xmlns:p14="http://schemas.microsoft.com/office/powerpoint/2010/main" val="571370568"/>
              </p:ext>
            </p:extLst>
          </p:nvPr>
        </p:nvGraphicFramePr>
        <p:xfrm>
          <a:off x="812523" y="1890331"/>
          <a:ext cx="10541250" cy="3730625"/>
        </p:xfrm>
        <a:graphic>
          <a:graphicData uri="http://schemas.openxmlformats.org/drawingml/2006/table">
            <a:tbl>
              <a:tblPr>
                <a:noFill/>
              </a:tblPr>
              <a:tblGrid>
                <a:gridCol w="3513750">
                  <a:extLst>
                    <a:ext uri="{9D8B030D-6E8A-4147-A177-3AD203B41FA5}">
                      <a16:colId xmlns:a16="http://schemas.microsoft.com/office/drawing/2014/main" val="20000"/>
                    </a:ext>
                  </a:extLst>
                </a:gridCol>
                <a:gridCol w="3513750">
                  <a:extLst>
                    <a:ext uri="{9D8B030D-6E8A-4147-A177-3AD203B41FA5}">
                      <a16:colId xmlns:a16="http://schemas.microsoft.com/office/drawing/2014/main" val="20001"/>
                    </a:ext>
                  </a:extLst>
                </a:gridCol>
                <a:gridCol w="3513750">
                  <a:extLst>
                    <a:ext uri="{9D8B030D-6E8A-4147-A177-3AD203B41FA5}">
                      <a16:colId xmlns:a16="http://schemas.microsoft.com/office/drawing/2014/main" val="20002"/>
                    </a:ext>
                  </a:extLst>
                </a:gridCol>
              </a:tblGrid>
              <a:tr h="652750">
                <a:tc>
                  <a:txBody>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UT PROMISE SCHOLARSHIP</a:t>
                      </a:r>
                      <a:endParaRPr sz="1600" b="1" i="0" u="none" strike="noStrike" cap="none">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200" b="1" i="0" u="none" strike="noStrike" cap="none">
                          <a:solidFill>
                            <a:schemeClr val="lt1"/>
                          </a:solidFill>
                          <a:latin typeface="Arial"/>
                          <a:ea typeface="Arial"/>
                          <a:cs typeface="Arial"/>
                          <a:sym typeface="Arial"/>
                        </a:rPr>
                        <a:t>(UT SYSTEM-WIDE)</a:t>
                      </a:r>
                      <a:endParaRPr sz="1200" b="1" i="0" u="none" strike="noStrike" cap="none">
                        <a:latin typeface="Arial"/>
                        <a:ea typeface="Arial"/>
                        <a:cs typeface="Arial"/>
                        <a:sym typeface="Arial"/>
                      </a:endParaRPr>
                    </a:p>
                  </a:txBody>
                  <a:tcPr marL="93550" marR="93550" marT="46775" marB="46775" anchor="ctr">
                    <a:lnL w="12700" cap="flat" cmpd="sng">
                      <a:solidFill>
                        <a:srgbClr val="D8D8D8"/>
                      </a:solidFill>
                      <a:prstDash val="solid"/>
                      <a:round/>
                      <a:headEnd type="none" w="sm" len="sm"/>
                      <a:tailEnd type="none" w="sm" len="sm"/>
                    </a:lnL>
                    <a:lnR w="28575" cap="flat" cmpd="sng">
                      <a:solidFill>
                        <a:schemeClr val="lt1"/>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rgbClr val="58595B"/>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PLEDGE SCHOLARSHIP</a:t>
                      </a:r>
                      <a:endParaRPr sz="1600" b="1" i="0" u="none" strike="noStrike" cap="none">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200" b="1" i="0" u="none" strike="noStrike" cap="none">
                          <a:solidFill>
                            <a:schemeClr val="lt1"/>
                          </a:solidFill>
                          <a:latin typeface="Arial"/>
                          <a:ea typeface="Arial"/>
                          <a:cs typeface="Arial"/>
                          <a:sym typeface="Arial"/>
                        </a:rPr>
                        <a:t>(UT KNOXVILLE ONLY)</a:t>
                      </a:r>
                      <a:endParaRPr sz="1200" b="1" i="0" u="none" strike="noStrike" cap="none">
                        <a:latin typeface="Arial"/>
                        <a:ea typeface="Arial"/>
                        <a:cs typeface="Arial"/>
                        <a:sym typeface="Arial"/>
                      </a:endParaRPr>
                    </a:p>
                  </a:txBody>
                  <a:tcPr marL="93550" marR="93550" marT="46775" marB="4677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rgbClr val="58595B"/>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FLAGSHIP SCHOLARSHIP</a:t>
                      </a:r>
                      <a:endParaRPr sz="1600" b="1" i="0" u="none" strike="noStrike" cap="none">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200" b="1" i="0" u="none" strike="noStrike" cap="none">
                          <a:solidFill>
                            <a:schemeClr val="lt1"/>
                          </a:solidFill>
                          <a:latin typeface="Arial"/>
                          <a:ea typeface="Arial"/>
                          <a:cs typeface="Arial"/>
                          <a:sym typeface="Arial"/>
                        </a:rPr>
                        <a:t>(UT KNOXVILLE ONLY)</a:t>
                      </a:r>
                      <a:endParaRPr sz="1200" b="1" i="0" u="none" strike="noStrike" cap="none">
                        <a:latin typeface="Arial"/>
                        <a:ea typeface="Arial"/>
                        <a:cs typeface="Arial"/>
                        <a:sym typeface="Arial"/>
                      </a:endParaRPr>
                    </a:p>
                  </a:txBody>
                  <a:tcPr marL="93550" marR="93550" marT="46775" marB="46775" anchor="ctr">
                    <a:lnL w="28575" cap="flat" cmpd="sng">
                      <a:solidFill>
                        <a:schemeClr val="lt1"/>
                      </a:solidFill>
                      <a:prstDash val="solid"/>
                      <a:round/>
                      <a:headEnd type="none" w="sm" len="sm"/>
                      <a:tailEnd type="none" w="sm" len="sm"/>
                    </a:lnL>
                    <a:lnR w="12700" cap="flat" cmpd="sng">
                      <a:solidFill>
                        <a:srgbClr val="D8D8D8"/>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solidFill>
                      <a:srgbClr val="58595B"/>
                    </a:solidFill>
                  </a:tcPr>
                </a:tc>
                <a:extLst>
                  <a:ext uri="{0D108BD9-81ED-4DB2-BD59-A6C34878D82A}">
                    <a16:rowId xmlns:a16="http://schemas.microsoft.com/office/drawing/2014/main" val="10000"/>
                  </a:ext>
                </a:extLst>
              </a:tr>
              <a:tr h="1232150">
                <a:tc>
                  <a:txBody>
                    <a:bodyPr/>
                    <a:lstStyle/>
                    <a:p>
                      <a:pPr marL="274320" marR="0" lvl="0" indent="-171450" algn="l" rtl="0">
                        <a:lnSpc>
                          <a:spcPct val="100000"/>
                        </a:lnSpc>
                        <a:spcBef>
                          <a:spcPts val="0"/>
                        </a:spcBef>
                        <a:spcAft>
                          <a:spcPts val="0"/>
                        </a:spcAft>
                        <a:buClr>
                          <a:srgbClr val="58595B"/>
                        </a:buClr>
                        <a:buSzPts val="1600"/>
                        <a:buFont typeface="Arial"/>
                        <a:buChar char="•"/>
                      </a:pPr>
                      <a:r>
                        <a:rPr lang="en-US" sz="1400" b="0" i="0" u="none" strike="noStrike" cap="none">
                          <a:solidFill>
                            <a:srgbClr val="58595B"/>
                          </a:solidFill>
                          <a:latin typeface="Arial"/>
                          <a:ea typeface="Arial"/>
                          <a:cs typeface="Arial"/>
                          <a:sym typeface="Arial"/>
                        </a:rPr>
                        <a:t>Tennessee residents</a:t>
                      </a:r>
                      <a:endParaRPr sz="1400" b="0" i="0" u="none" strike="noStrike" cap="none">
                        <a:latin typeface="Arial"/>
                        <a:ea typeface="Arial"/>
                        <a:cs typeface="Arial"/>
                        <a:sym typeface="Arial"/>
                      </a:endParaRPr>
                    </a:p>
                    <a:p>
                      <a:pPr marL="274320" marR="0" lvl="0" indent="-171450" algn="l" rtl="0">
                        <a:lnSpc>
                          <a:spcPct val="100000"/>
                        </a:lnSpc>
                        <a:spcBef>
                          <a:spcPts val="0"/>
                        </a:spcBef>
                        <a:spcAft>
                          <a:spcPts val="0"/>
                        </a:spcAft>
                        <a:buClr>
                          <a:srgbClr val="58595B"/>
                        </a:buClr>
                        <a:buSzPts val="1600"/>
                        <a:buFont typeface="Arial"/>
                        <a:buChar char="•"/>
                      </a:pPr>
                      <a:r>
                        <a:rPr lang="en-US" sz="1400" b="0" i="0" u="none" strike="noStrike" cap="none">
                          <a:solidFill>
                            <a:srgbClr val="58595B"/>
                          </a:solidFill>
                          <a:latin typeface="Arial"/>
                          <a:ea typeface="Arial"/>
                          <a:cs typeface="Arial"/>
                          <a:sym typeface="Arial"/>
                        </a:rPr>
                        <a:t>Adjusted gross income of less than $75,000</a:t>
                      </a:r>
                      <a:endParaRPr sz="1400" b="0" i="0" u="none" strike="noStrike" cap="none">
                        <a:latin typeface="Arial"/>
                        <a:ea typeface="Arial"/>
                        <a:cs typeface="Arial"/>
                        <a:sym typeface="Arial"/>
                      </a:endParaRPr>
                    </a:p>
                    <a:p>
                      <a:pPr marL="274320" marR="0" lvl="0" indent="-171450" algn="l" rtl="0">
                        <a:lnSpc>
                          <a:spcPct val="100000"/>
                        </a:lnSpc>
                        <a:spcBef>
                          <a:spcPts val="0"/>
                        </a:spcBef>
                        <a:spcAft>
                          <a:spcPts val="0"/>
                        </a:spcAft>
                        <a:buClr>
                          <a:srgbClr val="58595B"/>
                        </a:buClr>
                        <a:buSzPts val="1600"/>
                        <a:buFont typeface="Arial"/>
                        <a:buChar char="•"/>
                      </a:pPr>
                      <a:r>
                        <a:rPr lang="en-US" sz="1400" b="0" i="0" u="none" strike="noStrike" cap="none">
                          <a:solidFill>
                            <a:srgbClr val="58595B"/>
                          </a:solidFill>
                          <a:latin typeface="Arial"/>
                          <a:ea typeface="Arial"/>
                          <a:cs typeface="Arial"/>
                          <a:sym typeface="Arial"/>
                        </a:rPr>
                        <a:t>HOPE eligible</a:t>
                      </a:r>
                      <a:endParaRPr sz="1400" b="0" i="0" u="none" strike="noStrike" cap="none">
                        <a:latin typeface="Arial"/>
                        <a:ea typeface="Arial"/>
                        <a:cs typeface="Arial"/>
                        <a:sym typeface="Arial"/>
                      </a:endParaRPr>
                    </a:p>
                  </a:txBody>
                  <a:tcPr marL="93550" marR="93550" marT="46775" marB="467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tc>
                  <a:txBody>
                    <a:bodyPr/>
                    <a:lstStyle/>
                    <a:p>
                      <a:pPr marL="274320" marR="0" lvl="0" indent="-171450" algn="l" rtl="0">
                        <a:lnSpc>
                          <a:spcPct val="100000"/>
                        </a:lnSpc>
                        <a:spcBef>
                          <a:spcPts val="0"/>
                        </a:spcBef>
                        <a:spcAft>
                          <a:spcPts val="0"/>
                        </a:spcAft>
                        <a:buClr>
                          <a:srgbClr val="58595B"/>
                        </a:buClr>
                        <a:buSzPts val="1600"/>
                        <a:buFont typeface="Arial"/>
                        <a:buChar char="•"/>
                      </a:pPr>
                      <a:r>
                        <a:rPr lang="en-US" sz="1400" b="0" i="0" u="none" strike="noStrike" cap="none">
                          <a:solidFill>
                            <a:srgbClr val="58595B"/>
                          </a:solidFill>
                          <a:latin typeface="Arial"/>
                          <a:ea typeface="Arial"/>
                          <a:cs typeface="Arial"/>
                          <a:sym typeface="Arial"/>
                        </a:rPr>
                        <a:t>Tennessee residents</a:t>
                      </a:r>
                      <a:endParaRPr sz="1400" b="0" i="0" u="none" strike="noStrike" cap="none">
                        <a:latin typeface="Arial"/>
                        <a:ea typeface="Arial"/>
                        <a:cs typeface="Arial"/>
                        <a:sym typeface="Arial"/>
                      </a:endParaRPr>
                    </a:p>
                    <a:p>
                      <a:pPr marL="274320" marR="0" lvl="0" indent="-171450" algn="l" rtl="0">
                        <a:lnSpc>
                          <a:spcPct val="100000"/>
                        </a:lnSpc>
                        <a:spcBef>
                          <a:spcPts val="0"/>
                        </a:spcBef>
                        <a:spcAft>
                          <a:spcPts val="0"/>
                        </a:spcAft>
                        <a:buClr>
                          <a:srgbClr val="58595B"/>
                        </a:buClr>
                        <a:buSzPts val="1600"/>
                        <a:buFont typeface="Arial"/>
                        <a:buChar char="•"/>
                      </a:pPr>
                      <a:r>
                        <a:rPr lang="en-US" sz="1400" b="0" i="0" u="none" strike="noStrike" cap="none">
                          <a:solidFill>
                            <a:srgbClr val="58595B"/>
                          </a:solidFill>
                          <a:latin typeface="Arial"/>
                          <a:ea typeface="Arial"/>
                          <a:cs typeface="Arial"/>
                          <a:sym typeface="Arial"/>
                        </a:rPr>
                        <a:t>Adjusted gross income of </a:t>
                      </a:r>
                      <a:br>
                        <a:rPr lang="en-US" sz="1400" b="0" i="0" u="none" strike="noStrike" cap="none">
                          <a:solidFill>
                            <a:srgbClr val="58595B"/>
                          </a:solidFill>
                          <a:latin typeface="Arial"/>
                          <a:ea typeface="Arial"/>
                          <a:cs typeface="Arial"/>
                          <a:sym typeface="Arial"/>
                        </a:rPr>
                      </a:br>
                      <a:r>
                        <a:rPr lang="en-US" sz="1400" b="0" i="0" u="none" strike="noStrike" cap="none">
                          <a:solidFill>
                            <a:srgbClr val="58595B"/>
                          </a:solidFill>
                          <a:latin typeface="Arial"/>
                          <a:ea typeface="Arial"/>
                          <a:cs typeface="Arial"/>
                          <a:sym typeface="Arial"/>
                        </a:rPr>
                        <a:t>$40,000 or less</a:t>
                      </a:r>
                      <a:endParaRPr sz="1400" b="0" i="0" u="none" strike="noStrike" cap="none">
                        <a:latin typeface="Arial"/>
                        <a:ea typeface="Arial"/>
                        <a:cs typeface="Arial"/>
                        <a:sym typeface="Arial"/>
                      </a:endParaRPr>
                    </a:p>
                  </a:txBody>
                  <a:tcPr marL="93550" marR="93550" marT="46775" marB="467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tc>
                  <a:txBody>
                    <a:bodyPr/>
                    <a:lstStyle/>
                    <a:p>
                      <a:pPr marL="274320" marR="0" lvl="0" indent="-171450" algn="l" rtl="0">
                        <a:lnSpc>
                          <a:spcPct val="100000"/>
                        </a:lnSpc>
                        <a:spcBef>
                          <a:spcPts val="0"/>
                        </a:spcBef>
                        <a:spcAft>
                          <a:spcPts val="0"/>
                        </a:spcAft>
                        <a:buClr>
                          <a:srgbClr val="58595B"/>
                        </a:buClr>
                        <a:buSzPts val="1600"/>
                        <a:buFont typeface="Arial"/>
                        <a:buChar char="•"/>
                      </a:pPr>
                      <a:r>
                        <a:rPr lang="en-US" sz="1400" b="0" i="0" u="none" strike="noStrike" cap="none">
                          <a:solidFill>
                            <a:srgbClr val="58595B"/>
                          </a:solidFill>
                          <a:latin typeface="Arial"/>
                          <a:ea typeface="Arial"/>
                          <a:cs typeface="Arial"/>
                          <a:sym typeface="Arial"/>
                        </a:rPr>
                        <a:t>Tennessee residents</a:t>
                      </a:r>
                      <a:endParaRPr sz="1400" b="0" i="0" u="none" strike="noStrike" cap="none">
                        <a:latin typeface="Arial"/>
                        <a:ea typeface="Arial"/>
                        <a:cs typeface="Arial"/>
                        <a:sym typeface="Arial"/>
                      </a:endParaRPr>
                    </a:p>
                    <a:p>
                      <a:pPr marL="274320" marR="0" lvl="0" indent="-171450" algn="l" rtl="0">
                        <a:lnSpc>
                          <a:spcPct val="100000"/>
                        </a:lnSpc>
                        <a:spcBef>
                          <a:spcPts val="0"/>
                        </a:spcBef>
                        <a:spcAft>
                          <a:spcPts val="0"/>
                        </a:spcAft>
                        <a:buClr>
                          <a:srgbClr val="58595B"/>
                        </a:buClr>
                        <a:buSzPts val="1600"/>
                        <a:buFont typeface="Arial"/>
                        <a:buChar char="•"/>
                      </a:pPr>
                      <a:r>
                        <a:rPr lang="en-US" sz="1400" b="0" i="0" u="none" strike="noStrike" cap="none">
                          <a:solidFill>
                            <a:srgbClr val="58595B"/>
                          </a:solidFill>
                          <a:latin typeface="Arial"/>
                          <a:ea typeface="Arial"/>
                          <a:cs typeface="Arial"/>
                          <a:sym typeface="Arial"/>
                        </a:rPr>
                        <a:t>Graduate of one of the 38 “Flagship” High Schools</a:t>
                      </a:r>
                      <a:endParaRPr sz="1400" b="0" i="0" u="none" strike="noStrike" cap="none">
                        <a:latin typeface="Arial"/>
                        <a:ea typeface="Arial"/>
                        <a:cs typeface="Arial"/>
                        <a:sym typeface="Arial"/>
                      </a:endParaRPr>
                    </a:p>
                  </a:txBody>
                  <a:tcPr marL="93550" marR="93550" marT="46775" marB="467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01"/>
                  </a:ext>
                </a:extLst>
              </a:tr>
              <a:tr h="772825">
                <a:tc>
                  <a:txBody>
                    <a:bodyPr/>
                    <a:lstStyle/>
                    <a:p>
                      <a:pPr marL="274320" marR="0" lvl="0" indent="-171450" algn="l" rtl="0">
                        <a:lnSpc>
                          <a:spcPct val="100000"/>
                        </a:lnSpc>
                        <a:spcBef>
                          <a:spcPts val="0"/>
                        </a:spcBef>
                        <a:spcAft>
                          <a:spcPts val="0"/>
                        </a:spcAft>
                        <a:buClr>
                          <a:srgbClr val="58595B"/>
                        </a:buClr>
                        <a:buSzPts val="1600"/>
                        <a:buFont typeface="Arial"/>
                        <a:buChar char="•"/>
                      </a:pPr>
                      <a:r>
                        <a:rPr lang="en-US" sz="1400" b="0" i="0" u="none" strike="noStrike" cap="none">
                          <a:solidFill>
                            <a:srgbClr val="58595B"/>
                          </a:solidFill>
                          <a:latin typeface="Arial"/>
                          <a:ea typeface="Arial"/>
                          <a:cs typeface="Arial"/>
                          <a:sym typeface="Arial"/>
                        </a:rPr>
                        <a:t>Tuition &amp; mandatory fees</a:t>
                      </a:r>
                      <a:endParaRPr sz="1400" b="0" i="0" u="none" strike="noStrike" cap="none">
                        <a:latin typeface="Arial"/>
                        <a:ea typeface="Arial"/>
                        <a:cs typeface="Arial"/>
                        <a:sym typeface="Arial"/>
                      </a:endParaRPr>
                    </a:p>
                  </a:txBody>
                  <a:tcPr marL="93550" marR="93550" marT="46775" marB="467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tc>
                  <a:txBody>
                    <a:bodyPr/>
                    <a:lstStyle/>
                    <a:p>
                      <a:pPr marL="274320" marR="0" lvl="0" indent="-171450" algn="l" rtl="0">
                        <a:lnSpc>
                          <a:spcPct val="100000"/>
                        </a:lnSpc>
                        <a:spcBef>
                          <a:spcPts val="0"/>
                        </a:spcBef>
                        <a:spcAft>
                          <a:spcPts val="0"/>
                        </a:spcAft>
                        <a:buClr>
                          <a:srgbClr val="58595B"/>
                        </a:buClr>
                        <a:buSzPts val="1600"/>
                        <a:buFont typeface="Arial"/>
                        <a:buChar char="•"/>
                      </a:pPr>
                      <a:r>
                        <a:rPr lang="en-US" sz="1400" b="0" i="0" u="none" strike="noStrike" cap="none">
                          <a:solidFill>
                            <a:srgbClr val="58595B"/>
                          </a:solidFill>
                          <a:latin typeface="Arial"/>
                          <a:ea typeface="Arial"/>
                          <a:cs typeface="Arial"/>
                          <a:sym typeface="Arial"/>
                        </a:rPr>
                        <a:t>Tuition &amp; mandatory fees</a:t>
                      </a:r>
                      <a:endParaRPr sz="1400" b="0" i="0" u="none" strike="noStrike" cap="none">
                        <a:latin typeface="Arial"/>
                        <a:ea typeface="Arial"/>
                        <a:cs typeface="Arial"/>
                        <a:sym typeface="Arial"/>
                      </a:endParaRPr>
                    </a:p>
                    <a:p>
                      <a:pPr marL="274320" marR="0" lvl="0" indent="-171450" algn="l" rtl="0">
                        <a:lnSpc>
                          <a:spcPct val="100000"/>
                        </a:lnSpc>
                        <a:spcBef>
                          <a:spcPts val="0"/>
                        </a:spcBef>
                        <a:spcAft>
                          <a:spcPts val="0"/>
                        </a:spcAft>
                        <a:buClr>
                          <a:srgbClr val="58595B"/>
                        </a:buClr>
                        <a:buSzPts val="1600"/>
                        <a:buFont typeface="Arial"/>
                        <a:buChar char="•"/>
                      </a:pPr>
                      <a:r>
                        <a:rPr lang="en-US" sz="1400" b="0" i="0" u="none" strike="noStrike" cap="none">
                          <a:solidFill>
                            <a:srgbClr val="58595B"/>
                          </a:solidFill>
                          <a:latin typeface="Arial"/>
                          <a:ea typeface="Arial"/>
                          <a:cs typeface="Arial"/>
                          <a:sym typeface="Arial"/>
                        </a:rPr>
                        <a:t>Housing &amp; food</a:t>
                      </a:r>
                      <a:endParaRPr sz="1400" b="0" i="0" u="none" strike="noStrike" cap="none">
                        <a:latin typeface="Arial"/>
                        <a:ea typeface="Arial"/>
                        <a:cs typeface="Arial"/>
                        <a:sym typeface="Arial"/>
                      </a:endParaRPr>
                    </a:p>
                  </a:txBody>
                  <a:tcPr marL="93550" marR="93550" marT="46775" marB="467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tc>
                  <a:txBody>
                    <a:bodyPr/>
                    <a:lstStyle/>
                    <a:p>
                      <a:pPr marL="274320" marR="0" lvl="0" indent="-171450" algn="l" rtl="0">
                        <a:lnSpc>
                          <a:spcPct val="100000"/>
                        </a:lnSpc>
                        <a:spcBef>
                          <a:spcPts val="0"/>
                        </a:spcBef>
                        <a:spcAft>
                          <a:spcPts val="0"/>
                        </a:spcAft>
                        <a:buClr>
                          <a:srgbClr val="58595B"/>
                        </a:buClr>
                        <a:buSzPts val="1600"/>
                        <a:buFont typeface="Arial"/>
                        <a:buChar char="•"/>
                      </a:pPr>
                      <a:r>
                        <a:rPr lang="en-US" sz="1400" b="0" i="0" u="none" strike="noStrike" cap="none">
                          <a:solidFill>
                            <a:srgbClr val="58595B"/>
                          </a:solidFill>
                          <a:latin typeface="Arial"/>
                          <a:ea typeface="Arial"/>
                          <a:cs typeface="Arial"/>
                          <a:sym typeface="Arial"/>
                        </a:rPr>
                        <a:t>Tuition &amp; mandatory fees</a:t>
                      </a:r>
                      <a:endParaRPr sz="1400" b="0" i="0" u="none" strike="noStrike" cap="none">
                        <a:latin typeface="Arial"/>
                        <a:ea typeface="Arial"/>
                        <a:cs typeface="Arial"/>
                        <a:sym typeface="Arial"/>
                      </a:endParaRPr>
                    </a:p>
                  </a:txBody>
                  <a:tcPr marL="93550" marR="93550" marT="46775" marB="467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02"/>
                  </a:ext>
                </a:extLst>
              </a:tr>
              <a:tr h="1072900">
                <a:tc>
                  <a:txBody>
                    <a:bodyPr/>
                    <a:lstStyle/>
                    <a:p>
                      <a:pPr marL="274320" marR="0" lvl="0" indent="-171450" algn="l" rtl="0">
                        <a:lnSpc>
                          <a:spcPct val="100000"/>
                        </a:lnSpc>
                        <a:spcBef>
                          <a:spcPts val="0"/>
                        </a:spcBef>
                        <a:spcAft>
                          <a:spcPts val="0"/>
                        </a:spcAft>
                        <a:buClr>
                          <a:srgbClr val="58595B"/>
                        </a:buClr>
                        <a:buSzPts val="1600"/>
                        <a:buFont typeface="Arial"/>
                        <a:buChar char="•"/>
                      </a:pPr>
                      <a:r>
                        <a:rPr lang="en-US" sz="1400" b="0" i="0" u="none" strike="noStrike" cap="none" dirty="0">
                          <a:solidFill>
                            <a:srgbClr val="58595B"/>
                          </a:solidFill>
                          <a:latin typeface="Arial"/>
                          <a:ea typeface="Arial"/>
                          <a:cs typeface="Arial"/>
                          <a:sym typeface="Arial"/>
                        </a:rPr>
                        <a:t>Volunteer service                         </a:t>
                      </a:r>
                      <a:br>
                        <a:rPr lang="en-US" sz="1400" b="0" i="0" u="none" strike="noStrike" cap="none" dirty="0">
                          <a:solidFill>
                            <a:srgbClr val="58595B"/>
                          </a:solidFill>
                          <a:latin typeface="Arial"/>
                          <a:ea typeface="Arial"/>
                          <a:cs typeface="Arial"/>
                          <a:sym typeface="Arial"/>
                        </a:rPr>
                      </a:br>
                      <a:r>
                        <a:rPr lang="en-US" sz="1400" b="0" i="0" u="none" strike="noStrike" cap="none" dirty="0">
                          <a:solidFill>
                            <a:srgbClr val="58595B"/>
                          </a:solidFill>
                          <a:latin typeface="Arial"/>
                          <a:ea typeface="Arial"/>
                          <a:cs typeface="Arial"/>
                          <a:sym typeface="Arial"/>
                        </a:rPr>
                        <a:t>(8 hours per semester)</a:t>
                      </a:r>
                      <a:endParaRPr sz="1400" b="0" i="0" u="none" strike="noStrike" cap="none" dirty="0">
                        <a:latin typeface="Arial"/>
                        <a:ea typeface="Arial"/>
                        <a:cs typeface="Arial"/>
                        <a:sym typeface="Arial"/>
                      </a:endParaRPr>
                    </a:p>
                    <a:p>
                      <a:pPr marL="274320" marR="0" lvl="0" indent="-171450" algn="l" rtl="0">
                        <a:lnSpc>
                          <a:spcPct val="100000"/>
                        </a:lnSpc>
                        <a:spcBef>
                          <a:spcPts val="0"/>
                        </a:spcBef>
                        <a:spcAft>
                          <a:spcPts val="0"/>
                        </a:spcAft>
                        <a:buClr>
                          <a:srgbClr val="58595B"/>
                        </a:buClr>
                        <a:buSzPts val="1600"/>
                        <a:buFont typeface="Arial"/>
                        <a:buChar char="•"/>
                      </a:pPr>
                      <a:r>
                        <a:rPr lang="en-US" sz="1400" b="0" i="0" u="none" strike="noStrike" cap="none" dirty="0">
                          <a:solidFill>
                            <a:srgbClr val="58595B"/>
                          </a:solidFill>
                          <a:latin typeface="Arial"/>
                          <a:ea typeface="Arial"/>
                          <a:cs typeface="Arial"/>
                          <a:sym typeface="Arial"/>
                        </a:rPr>
                        <a:t>Volunteer mentor</a:t>
                      </a:r>
                      <a:endParaRPr sz="1400" b="0" i="0" u="none" strike="noStrike" cap="none" dirty="0">
                        <a:latin typeface="Arial"/>
                        <a:ea typeface="Arial"/>
                        <a:cs typeface="Arial"/>
                        <a:sym typeface="Arial"/>
                      </a:endParaRPr>
                    </a:p>
                    <a:p>
                      <a:pPr marL="274320" marR="0" lvl="0" indent="-171450" algn="l" rtl="0">
                        <a:lnSpc>
                          <a:spcPct val="100000"/>
                        </a:lnSpc>
                        <a:spcBef>
                          <a:spcPts val="0"/>
                        </a:spcBef>
                        <a:spcAft>
                          <a:spcPts val="0"/>
                        </a:spcAft>
                        <a:buClr>
                          <a:srgbClr val="58595B"/>
                        </a:buClr>
                        <a:buSzPts val="1600"/>
                        <a:buFont typeface="Arial"/>
                        <a:buChar char="•"/>
                      </a:pPr>
                      <a:r>
                        <a:rPr lang="en-US" sz="1400" b="0" i="0" u="none" strike="noStrike" cap="none" dirty="0">
                          <a:solidFill>
                            <a:srgbClr val="58595B"/>
                          </a:solidFill>
                          <a:latin typeface="Arial"/>
                          <a:ea typeface="Arial"/>
                          <a:cs typeface="Arial"/>
                          <a:sym typeface="Arial"/>
                        </a:rPr>
                        <a:t>Separate application required</a:t>
                      </a:r>
                      <a:endParaRPr sz="1400" b="0" i="0" u="none" strike="noStrike" cap="none" dirty="0">
                        <a:latin typeface="Arial"/>
                        <a:ea typeface="Arial"/>
                        <a:cs typeface="Arial"/>
                        <a:sym typeface="Arial"/>
                      </a:endParaRPr>
                    </a:p>
                  </a:txBody>
                  <a:tcPr marL="93550" marR="93550" marT="46775" marB="467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8D8D8"/>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274320" marR="0" lvl="0" indent="0" algn="l" rtl="0">
                        <a:lnSpc>
                          <a:spcPct val="100000"/>
                        </a:lnSpc>
                        <a:spcBef>
                          <a:spcPts val="0"/>
                        </a:spcBef>
                        <a:spcAft>
                          <a:spcPts val="0"/>
                        </a:spcAft>
                        <a:buClr>
                          <a:schemeClr val="dk1"/>
                        </a:buClr>
                        <a:buSzPts val="1600"/>
                        <a:buFont typeface="Libre Franklin"/>
                        <a:buNone/>
                      </a:pPr>
                      <a:endParaRPr sz="1400" b="0" i="0" u="none" strike="noStrike" cap="none">
                        <a:solidFill>
                          <a:srgbClr val="58595B"/>
                        </a:solidFill>
                        <a:latin typeface="Arial"/>
                        <a:ea typeface="Arial"/>
                        <a:cs typeface="Arial"/>
                        <a:sym typeface="Arial"/>
                      </a:endParaRPr>
                    </a:p>
                  </a:txBody>
                  <a:tcPr marL="93550" marR="93550" marT="46775" marB="467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8D8D8"/>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274320" marR="0" lvl="0" indent="0" algn="l" rtl="0">
                        <a:lnSpc>
                          <a:spcPct val="100000"/>
                        </a:lnSpc>
                        <a:spcBef>
                          <a:spcPts val="0"/>
                        </a:spcBef>
                        <a:spcAft>
                          <a:spcPts val="0"/>
                        </a:spcAft>
                        <a:buClr>
                          <a:srgbClr val="000000"/>
                        </a:buClr>
                        <a:buSzPts val="1600"/>
                        <a:buFont typeface="Arial"/>
                        <a:buNone/>
                      </a:pPr>
                      <a:endParaRPr sz="1400" b="0" i="0" u="none" strike="noStrike" cap="none" dirty="0">
                        <a:solidFill>
                          <a:srgbClr val="58595B"/>
                        </a:solidFill>
                        <a:latin typeface="Arial"/>
                        <a:ea typeface="Arial"/>
                        <a:cs typeface="Arial"/>
                        <a:sym typeface="Arial"/>
                      </a:endParaRPr>
                    </a:p>
                  </a:txBody>
                  <a:tcPr marL="93550" marR="93550" marT="46775" marB="467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D8D8D8"/>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1" name="Google Shape;147;p4">
            <a:extLst>
              <a:ext uri="{FF2B5EF4-FFF2-40B4-BE49-F238E27FC236}">
                <a16:creationId xmlns:a16="http://schemas.microsoft.com/office/drawing/2014/main" id="{4D4BA56A-AC06-D380-CC74-6F015036D97C}"/>
              </a:ext>
            </a:extLst>
          </p:cNvPr>
          <p:cNvSpPr txBox="1"/>
          <p:nvPr/>
        </p:nvSpPr>
        <p:spPr>
          <a:xfrm>
            <a:off x="5158739" y="5863908"/>
            <a:ext cx="6195060" cy="258532"/>
          </a:xfrm>
          <a:prstGeom prst="rect">
            <a:avLst/>
          </a:prstGeom>
          <a:noFill/>
          <a:ln>
            <a:noFill/>
          </a:ln>
        </p:spPr>
        <p:txBody>
          <a:bodyPr spcFirstLastPara="1" wrap="square" lIns="91425" tIns="45700" rIns="91425" bIns="45700" anchor="t" anchorCtr="0">
            <a:spAutoFit/>
          </a:bodyPr>
          <a:lstStyle/>
          <a:p>
            <a:pPr marL="0" marR="0" lvl="0" indent="0" algn="r" rtl="0">
              <a:lnSpc>
                <a:spcPct val="90000"/>
              </a:lnSpc>
              <a:spcBef>
                <a:spcPts val="0"/>
              </a:spcBef>
              <a:spcAft>
                <a:spcPts val="0"/>
              </a:spcAft>
              <a:buClr>
                <a:srgbClr val="58595B"/>
              </a:buClr>
              <a:buSzPts val="1600"/>
              <a:buFont typeface="Arial"/>
              <a:buNone/>
            </a:pPr>
            <a:r>
              <a:rPr lang="en-US" sz="1200" u="none" strike="noStrike" cap="none">
                <a:solidFill>
                  <a:srgbClr val="58595B"/>
                </a:solidFill>
                <a:latin typeface="Arial"/>
                <a:ea typeface="Arial"/>
                <a:cs typeface="Arial"/>
                <a:sym typeface="Arial"/>
              </a:rPr>
              <a:t>Amounts shown are for the 2024-2025 academic year.</a:t>
            </a:r>
            <a:endParaRPr sz="1100">
              <a:solidFill>
                <a:schemeClr val="dk1"/>
              </a:solidFill>
              <a:latin typeface="Arial"/>
              <a:ea typeface="Arial"/>
              <a:cs typeface="Arial"/>
              <a:sym typeface="Arial"/>
            </a:endParaRPr>
          </a:p>
        </p:txBody>
      </p:sp>
      <p:pic>
        <p:nvPicPr>
          <p:cNvPr id="22" name="Google Shape;148;p4" descr="An orange and white outline with a star&#10;&#10;Description automatically generated">
            <a:extLst>
              <a:ext uri="{FF2B5EF4-FFF2-40B4-BE49-F238E27FC236}">
                <a16:creationId xmlns:a16="http://schemas.microsoft.com/office/drawing/2014/main" id="{1FE2F08F-C7CB-7E8D-2195-6E28DC098549}"/>
              </a:ext>
            </a:extLst>
          </p:cNvPr>
          <p:cNvPicPr preferRelativeResize="0"/>
          <p:nvPr/>
        </p:nvPicPr>
        <p:blipFill rotWithShape="1">
          <a:blip r:embed="rId2">
            <a:alphaModFix/>
          </a:blip>
          <a:srcRect/>
          <a:stretch/>
        </p:blipFill>
        <p:spPr>
          <a:xfrm>
            <a:off x="10116457" y="225361"/>
            <a:ext cx="1422018" cy="1422018"/>
          </a:xfrm>
          <a:prstGeom prst="rect">
            <a:avLst/>
          </a:prstGeom>
          <a:noFill/>
          <a:ln>
            <a:noFill/>
          </a:ln>
        </p:spPr>
      </p:pic>
    </p:spTree>
    <p:extLst>
      <p:ext uri="{BB962C8B-B14F-4D97-AF65-F5344CB8AC3E}">
        <p14:creationId xmlns:p14="http://schemas.microsoft.com/office/powerpoint/2010/main" val="3954401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17">
            <a:extLst>
              <a:ext uri="{FF2B5EF4-FFF2-40B4-BE49-F238E27FC236}">
                <a16:creationId xmlns:a16="http://schemas.microsoft.com/office/drawing/2014/main" id="{5080186A-1BB0-F54E-ACE7-2773EDB5EB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75"/>
          <a:stretch/>
        </p:blipFill>
        <p:spPr>
          <a:xfrm>
            <a:off x="-394570" y="465"/>
            <a:ext cx="12586569" cy="6952128"/>
          </a:xfrm>
          <a:prstGeom prst="rect">
            <a:avLst/>
          </a:prstGeom>
          <a:solidFill>
            <a:srgbClr val="DCDCDC">
              <a:alpha val="49804"/>
            </a:srgbClr>
          </a:solidFill>
          <a:ln w="28575">
            <a:noFill/>
          </a:ln>
        </p:spPr>
      </p:pic>
      <p:grpSp>
        <p:nvGrpSpPr>
          <p:cNvPr id="16" name="UTK Horiz_R">
            <a:extLst>
              <a:ext uri="{FF2B5EF4-FFF2-40B4-BE49-F238E27FC236}">
                <a16:creationId xmlns:a16="http://schemas.microsoft.com/office/drawing/2014/main" id="{2BCD29F4-D22A-B244-888A-8615824C49A8}"/>
              </a:ext>
            </a:extLst>
          </p:cNvPr>
          <p:cNvGrpSpPr>
            <a:grpSpLocks noChangeAspect="1"/>
          </p:cNvGrpSpPr>
          <p:nvPr/>
        </p:nvGrpSpPr>
        <p:grpSpPr bwMode="auto">
          <a:xfrm>
            <a:off x="8150932" y="5761200"/>
            <a:ext cx="3360390" cy="753900"/>
            <a:chOff x="0" y="1299"/>
            <a:chExt cx="7680" cy="1723"/>
          </a:xfrm>
        </p:grpSpPr>
        <p:sp>
          <p:nvSpPr>
            <p:cNvPr id="17" name="T fill">
              <a:extLst>
                <a:ext uri="{FF2B5EF4-FFF2-40B4-BE49-F238E27FC236}">
                  <a16:creationId xmlns:a16="http://schemas.microsoft.com/office/drawing/2014/main" id="{C9502B8E-729C-3849-8C65-0A0DCCE3C523}"/>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ype">
              <a:extLst>
                <a:ext uri="{FF2B5EF4-FFF2-40B4-BE49-F238E27FC236}">
                  <a16:creationId xmlns:a16="http://schemas.microsoft.com/office/drawing/2014/main" id="{6DD09CE2-E3B1-5C46-ABBE-422AFB9C86A3}"/>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Power T">
              <a:extLst>
                <a:ext uri="{FF2B5EF4-FFF2-40B4-BE49-F238E27FC236}">
                  <a16:creationId xmlns:a16="http://schemas.microsoft.com/office/drawing/2014/main" id="{4164D3E7-4188-FB4B-9BE2-7DC690D316CB}"/>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1" name="Rectangle 10">
            <a:extLst>
              <a:ext uri="{FF2B5EF4-FFF2-40B4-BE49-F238E27FC236}">
                <a16:creationId xmlns:a16="http://schemas.microsoft.com/office/drawing/2014/main" id="{9BF6C542-1729-5642-9040-FA9B410408E1}"/>
              </a:ext>
            </a:extLst>
          </p:cNvPr>
          <p:cNvSpPr/>
          <p:nvPr/>
        </p:nvSpPr>
        <p:spPr>
          <a:xfrm>
            <a:off x="842293" y="930890"/>
            <a:ext cx="10507413"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cap="all" dirty="0">
                <a:solidFill>
                  <a:prstClr val="white"/>
                </a:solidFill>
                <a:effectLst>
                  <a:outerShdw blurRad="38100" dist="38100" dir="2700000" algn="tl">
                    <a:srgbClr val="000000">
                      <a:alpha val="43137"/>
                    </a:srgbClr>
                  </a:outerShdw>
                </a:effectLst>
                <a:latin typeface="Arial Black" panose="020B0604020202020204" pitchFamily="34" charset="0"/>
                <a:ea typeface="Open Sans Light" panose="020B0306030504020204" pitchFamily="34" charset="0"/>
                <a:cs typeface="Arial Black" panose="020B0604020202020204" pitchFamily="34" charset="0"/>
              </a:rPr>
              <a:t>UT Breakfast For Counselors</a:t>
            </a:r>
            <a:r>
              <a:rPr kumimoji="0" lang="en-US" sz="4000" b="1"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604020202020204" pitchFamily="34" charset="0"/>
                <a:ea typeface="Open Sans Light" panose="020B0306030504020204" pitchFamily="34" charset="0"/>
                <a:cs typeface="Arial Black"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i="1" cap="all" dirty="0">
                <a:solidFill>
                  <a:prstClr val="white"/>
                </a:solidFill>
                <a:latin typeface="Arial" panose="020B0604020202020204" pitchFamily="34" charset="0"/>
                <a:ea typeface="Open Sans Light" panose="020B0306030504020204" pitchFamily="34" charset="0"/>
                <a:cs typeface="Arial" panose="020B0604020202020204" pitchFamily="34" charset="0"/>
              </a:rPr>
              <a:t>Greetings from Rocky Top</a:t>
            </a:r>
            <a:endParaRPr kumimoji="0" lang="en-US" sz="4000" b="0" i="1" u="none" strike="noStrike" kern="1200" cap="all" spc="0" normalizeH="0" baseline="0" noProof="0" dirty="0">
              <a:ln>
                <a:noFill/>
              </a:ln>
              <a:solidFill>
                <a:prstClr val="white"/>
              </a:solidFill>
              <a:effectLst/>
              <a:uLnTx/>
              <a:uFillTx/>
              <a:latin typeface="Arial" panose="020B0604020202020204" pitchFamily="34" charset="0"/>
              <a:ea typeface="Open Sans Light" panose="020B0306030504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8C8E5DFD-8693-094A-A676-2D4D0C84A87F}"/>
              </a:ext>
            </a:extLst>
          </p:cNvPr>
          <p:cNvCxnSpPr>
            <a:cxnSpLocks/>
          </p:cNvCxnSpPr>
          <p:nvPr/>
        </p:nvCxnSpPr>
        <p:spPr>
          <a:xfrm flipV="1">
            <a:off x="710320" y="1054864"/>
            <a:ext cx="0" cy="1075493"/>
          </a:xfrm>
          <a:prstGeom prst="line">
            <a:avLst/>
          </a:prstGeom>
          <a:ln w="44450">
            <a:solidFill>
              <a:srgbClr val="FF7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6433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a:latin typeface="Arial Black" panose="020B0604020202020204" pitchFamily="34" charset="0"/>
                <a:cs typeface="Arial Black" panose="020B0604020202020204" pitchFamily="34" charset="0"/>
              </a:rPr>
              <a:t>Distinguished Tennessean Award</a:t>
            </a:r>
          </a:p>
        </p:txBody>
      </p:sp>
      <p:sp>
        <p:nvSpPr>
          <p:cNvPr id="3" name="Content Placeholder 2"/>
          <p:cNvSpPr>
            <a:spLocks noGrp="1"/>
          </p:cNvSpPr>
          <p:nvPr>
            <p:ph idx="1"/>
          </p:nvPr>
        </p:nvSpPr>
        <p:spPr>
          <a:xfrm>
            <a:off x="838200" y="1641065"/>
            <a:ext cx="10384094" cy="3884203"/>
          </a:xfrm>
          <a:effectLst/>
        </p:spPr>
        <p:txBody>
          <a:bodyPr>
            <a:normAutofit/>
          </a:bodyPr>
          <a:lstStyle/>
          <a:p>
            <a:pPr marL="0" indent="0">
              <a:buNone/>
            </a:pPr>
            <a:r>
              <a:rPr lang="en-US" b="1" dirty="0">
                <a:latin typeface="Arial" panose="020B0604020202020204" pitchFamily="34" charset="0"/>
                <a:cs typeface="Arial" panose="020B0604020202020204" pitchFamily="34" charset="0"/>
              </a:rPr>
              <a:t>Tuition + Mandatory Fees, Renewable for 4 years </a:t>
            </a:r>
            <a:br>
              <a:rPr lang="en-US" b="1" dirty="0">
                <a:latin typeface="Arial" panose="020B0604020202020204" pitchFamily="34" charset="0"/>
                <a:cs typeface="Arial" panose="020B0604020202020204" pitchFamily="34" charset="0"/>
              </a:rPr>
            </a:br>
            <a:endParaRPr lang="en-US" sz="1600" b="1" dirty="0">
              <a:latin typeface="Arial" panose="020B0604020202020204" pitchFamily="34" charset="0"/>
              <a:cs typeface="Arial" panose="020B0604020202020204" pitchFamily="34" charset="0"/>
            </a:endParaRPr>
          </a:p>
          <a:p>
            <a:pPr marL="0" indent="0">
              <a:buNone/>
            </a:pPr>
            <a:r>
              <a:rPr lang="en-US" sz="2200" b="1" dirty="0">
                <a:latin typeface="Arial" panose="020B0604020202020204" pitchFamily="34" charset="0"/>
                <a:cs typeface="Arial" panose="020B0604020202020204" pitchFamily="34" charset="0"/>
              </a:rPr>
              <a:t>Eligibility Requirements</a:t>
            </a:r>
          </a:p>
          <a:p>
            <a:r>
              <a:rPr lang="en-US" sz="2200" dirty="0">
                <a:latin typeface="Arial" panose="020B0604020202020204" pitchFamily="34" charset="0"/>
                <a:cs typeface="Arial" panose="020B0604020202020204" pitchFamily="34" charset="0"/>
              </a:rPr>
              <a:t>Incoming first-year student</a:t>
            </a:r>
          </a:p>
          <a:p>
            <a:r>
              <a:rPr lang="en-US" sz="2200" dirty="0">
                <a:latin typeface="Arial" panose="020B0604020202020204" pitchFamily="34" charset="0"/>
                <a:cs typeface="Arial" panose="020B0604020202020204" pitchFamily="34" charset="0"/>
              </a:rPr>
              <a:t>Resident of Tennessee</a:t>
            </a:r>
          </a:p>
          <a:p>
            <a:r>
              <a:rPr lang="en-US" sz="2200" dirty="0">
                <a:latin typeface="Arial" panose="020B0604020202020204" pitchFamily="34" charset="0"/>
                <a:cs typeface="Arial" panose="020B0604020202020204" pitchFamily="34" charset="0"/>
              </a:rPr>
              <a:t>US citizen, permanent resident or domestic international student</a:t>
            </a:r>
          </a:p>
          <a:p>
            <a:r>
              <a:rPr lang="en-US" sz="2200" dirty="0">
                <a:latin typeface="Arial" panose="020B0604020202020204" pitchFamily="34" charset="0"/>
                <a:cs typeface="Arial" panose="020B0604020202020204" pitchFamily="34" charset="0"/>
              </a:rPr>
              <a:t>Apply by November 1, 2024 for priority consideration </a:t>
            </a:r>
          </a:p>
          <a:p>
            <a:r>
              <a:rPr lang="en-US" sz="2200" dirty="0">
                <a:latin typeface="Arial" panose="020B0604020202020204" pitchFamily="34" charset="0"/>
                <a:cs typeface="Arial" panose="020B0604020202020204" pitchFamily="34" charset="0"/>
              </a:rPr>
              <a:t>Minimum 3.2 UT Core GPA</a:t>
            </a:r>
          </a:p>
          <a:p>
            <a:pPr marL="0" indent="0">
              <a:buNone/>
            </a:pPr>
            <a:endPar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8C63FE4-D96D-2FBA-4E73-5F1F7714C409}"/>
              </a:ext>
            </a:extLst>
          </p:cNvPr>
          <p:cNvSpPr txBox="1"/>
          <p:nvPr/>
        </p:nvSpPr>
        <p:spPr>
          <a:xfrm>
            <a:off x="838200" y="5101847"/>
            <a:ext cx="7911896" cy="1200329"/>
          </a:xfrm>
          <a:prstGeom prst="rect">
            <a:avLst/>
          </a:prstGeom>
          <a:noFill/>
        </p:spPr>
        <p:txBody>
          <a:bodyPr wrap="square">
            <a:spAutoFit/>
          </a:bodyPr>
          <a:lstStyle/>
          <a:p>
            <a:pPr marL="0" indent="0">
              <a:buNone/>
            </a:pPr>
            <a:r>
              <a:rPr lang="en-US" sz="1800" i="1" dirty="0">
                <a:solidFill>
                  <a:srgbClr val="58595B"/>
                </a:solidFill>
                <a:latin typeface="Arial" panose="020B0604020202020204" pitchFamily="34" charset="0"/>
                <a:cs typeface="Arial" panose="020B0604020202020204" pitchFamily="34" charset="0"/>
              </a:rPr>
              <a:t>One student selected from each of Tennessee’s 95 counties </a:t>
            </a:r>
            <a:br>
              <a:rPr lang="en-US" sz="1800" i="1" dirty="0">
                <a:solidFill>
                  <a:srgbClr val="58595B"/>
                </a:solidFill>
                <a:latin typeface="Arial" panose="020B0604020202020204" pitchFamily="34" charset="0"/>
                <a:cs typeface="Arial" panose="020B0604020202020204" pitchFamily="34" charset="0"/>
              </a:rPr>
            </a:br>
            <a:r>
              <a:rPr lang="en-US" sz="1800" i="1" dirty="0">
                <a:solidFill>
                  <a:srgbClr val="58595B"/>
                </a:solidFill>
                <a:latin typeface="Arial" panose="020B0604020202020204" pitchFamily="34" charset="0"/>
                <a:cs typeface="Arial" panose="020B0604020202020204" pitchFamily="34" charset="0"/>
              </a:rPr>
              <a:t>(based on county of residence)</a:t>
            </a:r>
          </a:p>
          <a:p>
            <a:pPr marL="0" indent="0">
              <a:buNone/>
            </a:pPr>
            <a:r>
              <a:rPr lang="en-US" sz="1800" i="1" dirty="0">
                <a:solidFill>
                  <a:srgbClr val="58595B"/>
                </a:solidFill>
                <a:latin typeface="Arial" panose="020B0604020202020204" pitchFamily="34" charset="0"/>
                <a:cs typeface="Arial" panose="020B0604020202020204" pitchFamily="34" charset="0"/>
              </a:rPr>
              <a:t>Must enroll the fall semester immediately following HS graduation </a:t>
            </a:r>
          </a:p>
          <a:p>
            <a:pPr marL="0" indent="0">
              <a:buNone/>
            </a:pPr>
            <a:r>
              <a:rPr lang="en-US" sz="1800" i="1" dirty="0">
                <a:solidFill>
                  <a:srgbClr val="58595B"/>
                </a:solidFill>
                <a:latin typeface="Arial" panose="020B0604020202020204" pitchFamily="34" charset="0"/>
                <a:cs typeface="Arial" panose="020B0604020202020204" pitchFamily="34" charset="0"/>
              </a:rPr>
              <a:t>Cannot be combined with other institutional merit scholarships </a:t>
            </a:r>
          </a:p>
        </p:txBody>
      </p:sp>
      <p:grpSp>
        <p:nvGrpSpPr>
          <p:cNvPr id="12" name="Group 11">
            <a:extLst>
              <a:ext uri="{FF2B5EF4-FFF2-40B4-BE49-F238E27FC236}">
                <a16:creationId xmlns:a16="http://schemas.microsoft.com/office/drawing/2014/main" id="{6F91211E-04E0-45F1-2D53-40AEE9544723}"/>
              </a:ext>
            </a:extLst>
          </p:cNvPr>
          <p:cNvGrpSpPr/>
          <p:nvPr/>
        </p:nvGrpSpPr>
        <p:grpSpPr>
          <a:xfrm>
            <a:off x="9496933" y="1843479"/>
            <a:ext cx="2472198" cy="4297157"/>
            <a:chOff x="9555926" y="1754989"/>
            <a:chExt cx="2472198" cy="4297157"/>
          </a:xfrm>
        </p:grpSpPr>
        <p:sp>
          <p:nvSpPr>
            <p:cNvPr id="7" name="Rectangle 6">
              <a:extLst>
                <a:ext uri="{FF2B5EF4-FFF2-40B4-BE49-F238E27FC236}">
                  <a16:creationId xmlns:a16="http://schemas.microsoft.com/office/drawing/2014/main" id="{36C05B5F-0CC3-ED58-B843-C95A3BD4FC3A}"/>
                </a:ext>
              </a:extLst>
            </p:cNvPr>
            <p:cNvSpPr/>
            <p:nvPr/>
          </p:nvSpPr>
          <p:spPr>
            <a:xfrm>
              <a:off x="9555926" y="1754989"/>
              <a:ext cx="2358513" cy="42971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2430232-4C4D-676A-9818-B34DBA671761}"/>
                </a:ext>
              </a:extLst>
            </p:cNvPr>
            <p:cNvSpPr txBox="1"/>
            <p:nvPr/>
          </p:nvSpPr>
          <p:spPr>
            <a:xfrm>
              <a:off x="9655273" y="1928378"/>
              <a:ext cx="2159817" cy="3950377"/>
            </a:xfrm>
            <a:prstGeom prst="rect">
              <a:avLst/>
            </a:prstGeom>
            <a:noFill/>
          </p:spPr>
          <p:txBody>
            <a:bodyPr wrap="square">
              <a:spAutoFit/>
            </a:bodyPr>
            <a:lstStyle/>
            <a:p>
              <a:pPr marL="0" indent="0" algn="ctr">
                <a:lnSpc>
                  <a:spcPct val="110000"/>
                </a:lnSpc>
                <a:spcBef>
                  <a:spcPts val="0"/>
                </a:spcBef>
                <a:buNone/>
              </a:pPr>
              <a:r>
                <a:rPr lang="en-US" sz="1700" i="1" dirty="0">
                  <a:solidFill>
                    <a:srgbClr val="58595B"/>
                  </a:solidFill>
                  <a:latin typeface="Arial Narrow" panose="020B0604020202020204" pitchFamily="34" charset="0"/>
                  <a:cs typeface="Arial Narrow" panose="020B0604020202020204" pitchFamily="34" charset="0"/>
                </a:rPr>
                <a:t>It is a privilege and honor to be the one in my county to receive this award. I would have never thought about winning an award for community service, I really love helping and serving my town!</a:t>
              </a:r>
              <a:endParaRPr lang="en-US" sz="1700" i="1" dirty="0">
                <a:solidFill>
                  <a:srgbClr val="58595B"/>
                </a:solidFill>
                <a:latin typeface="Arial" panose="020B0604020202020204" pitchFamily="34" charset="0"/>
                <a:cs typeface="Arial" panose="020B0604020202020204" pitchFamily="34" charset="0"/>
              </a:endParaRPr>
            </a:p>
            <a:p>
              <a:pPr marL="0" indent="0" algn="ctr">
                <a:lnSpc>
                  <a:spcPct val="110000"/>
                </a:lnSpc>
                <a:spcBef>
                  <a:spcPts val="0"/>
                </a:spcBef>
                <a:buNone/>
              </a:pPr>
              <a:endParaRPr lang="en-US" sz="1800" dirty="0">
                <a:solidFill>
                  <a:srgbClr val="58595B"/>
                </a:solidFill>
                <a:latin typeface="Arial" panose="020B0604020202020204" pitchFamily="34" charset="0"/>
                <a:cs typeface="Arial" panose="020B0604020202020204" pitchFamily="34" charset="0"/>
              </a:endParaRPr>
            </a:p>
            <a:p>
              <a:pPr marL="0" indent="0" algn="ctr">
                <a:lnSpc>
                  <a:spcPct val="110000"/>
                </a:lnSpc>
                <a:spcBef>
                  <a:spcPts val="0"/>
                </a:spcBef>
                <a:buNone/>
              </a:pPr>
              <a:r>
                <a:rPr lang="en-US" sz="1600" b="1" dirty="0">
                  <a:solidFill>
                    <a:srgbClr val="58595B"/>
                  </a:solidFill>
                  <a:latin typeface="Arial" panose="020B0604020202020204" pitchFamily="34" charset="0"/>
                  <a:cs typeface="Arial" panose="020B0604020202020204" pitchFamily="34" charset="0"/>
                </a:rPr>
                <a:t>Eli Park</a:t>
              </a:r>
              <a:br>
                <a:rPr lang="en-US" sz="1600" dirty="0">
                  <a:solidFill>
                    <a:srgbClr val="58595B"/>
                  </a:solidFill>
                  <a:latin typeface="Arial" panose="020B0604020202020204" pitchFamily="34" charset="0"/>
                  <a:cs typeface="Arial" panose="020B0604020202020204" pitchFamily="34" charset="0"/>
                </a:rPr>
              </a:br>
              <a:r>
                <a:rPr lang="en-US" sz="1400" dirty="0">
                  <a:solidFill>
                    <a:srgbClr val="58595B"/>
                  </a:solidFill>
                  <a:latin typeface="Arial" panose="020B0604020202020204" pitchFamily="34" charset="0"/>
                  <a:cs typeface="Arial" panose="020B0604020202020204" pitchFamily="34" charset="0"/>
                </a:rPr>
                <a:t>Loudon County </a:t>
              </a:r>
            </a:p>
            <a:p>
              <a:pPr marL="0" indent="0" algn="ctr">
                <a:lnSpc>
                  <a:spcPct val="110000"/>
                </a:lnSpc>
                <a:spcBef>
                  <a:spcPts val="0"/>
                </a:spcBef>
                <a:buNone/>
              </a:pPr>
              <a:r>
                <a:rPr lang="en-US" sz="1400" dirty="0">
                  <a:solidFill>
                    <a:srgbClr val="58595B"/>
                  </a:solidFill>
                  <a:latin typeface="Arial" panose="020B0604020202020204" pitchFamily="34" charset="0"/>
                  <a:cs typeface="Arial" panose="020B0604020202020204" pitchFamily="34" charset="0"/>
                </a:rPr>
                <a:t>Fall 2024 Distinguished Tennessean</a:t>
              </a:r>
              <a:endParaRPr lang="en-US" sz="1600" dirty="0">
                <a:solidFill>
                  <a:srgbClr val="58595B"/>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5CCBF56-F0AA-205A-1664-E6318FD0FDE4}"/>
                </a:ext>
              </a:extLst>
            </p:cNvPr>
            <p:cNvSpPr txBox="1"/>
            <p:nvPr/>
          </p:nvSpPr>
          <p:spPr>
            <a:xfrm>
              <a:off x="9655273" y="1775516"/>
              <a:ext cx="644839" cy="523220"/>
            </a:xfrm>
            <a:prstGeom prst="rect">
              <a:avLst/>
            </a:prstGeom>
            <a:noFill/>
          </p:spPr>
          <p:txBody>
            <a:bodyPr wrap="square">
              <a:spAutoFit/>
            </a:bodyPr>
            <a:lstStyle/>
            <a:p>
              <a:r>
                <a:rPr lang="en-US" sz="2800" b="1" dirty="0">
                  <a:solidFill>
                    <a:srgbClr val="FF8100"/>
                  </a:solidFill>
                  <a:latin typeface="Arial Black" panose="020B0604020202020204" pitchFamily="34" charset="0"/>
                  <a:cs typeface="Arial Black" panose="020B0604020202020204" pitchFamily="34" charset="0"/>
                </a:rPr>
                <a:t>“</a:t>
              </a:r>
            </a:p>
          </p:txBody>
        </p:sp>
        <p:sp>
          <p:nvSpPr>
            <p:cNvPr id="11" name="TextBox 10">
              <a:extLst>
                <a:ext uri="{FF2B5EF4-FFF2-40B4-BE49-F238E27FC236}">
                  <a16:creationId xmlns:a16="http://schemas.microsoft.com/office/drawing/2014/main" id="{46FA4253-92A5-9E36-1DAC-6D8ED9639538}"/>
                </a:ext>
              </a:extLst>
            </p:cNvPr>
            <p:cNvSpPr txBox="1"/>
            <p:nvPr/>
          </p:nvSpPr>
          <p:spPr>
            <a:xfrm>
              <a:off x="11383285" y="4139472"/>
              <a:ext cx="644839" cy="523220"/>
            </a:xfrm>
            <a:prstGeom prst="rect">
              <a:avLst/>
            </a:prstGeom>
            <a:noFill/>
          </p:spPr>
          <p:txBody>
            <a:bodyPr wrap="square">
              <a:spAutoFit/>
            </a:bodyPr>
            <a:lstStyle/>
            <a:p>
              <a:r>
                <a:rPr lang="en-US" sz="2800" b="1" dirty="0">
                  <a:solidFill>
                    <a:srgbClr val="FF8100"/>
                  </a:solidFill>
                  <a:latin typeface="Arial Black" panose="020B0604020202020204" pitchFamily="34" charset="0"/>
                  <a:cs typeface="Arial Black" panose="020B0604020202020204" pitchFamily="34" charset="0"/>
                </a:rPr>
                <a:t>”</a:t>
              </a:r>
            </a:p>
          </p:txBody>
        </p:sp>
      </p:grpSp>
      <p:pic>
        <p:nvPicPr>
          <p:cNvPr id="13" name="Google Shape;138;p3" descr="An orange and white outline with a star&#10;&#10;Description automatically generated">
            <a:extLst>
              <a:ext uri="{FF2B5EF4-FFF2-40B4-BE49-F238E27FC236}">
                <a16:creationId xmlns:a16="http://schemas.microsoft.com/office/drawing/2014/main" id="{8F390073-092F-2FC7-A2F0-7955448B4B84}"/>
              </a:ext>
            </a:extLst>
          </p:cNvPr>
          <p:cNvPicPr preferRelativeResize="0"/>
          <p:nvPr/>
        </p:nvPicPr>
        <p:blipFill rotWithShape="1">
          <a:blip r:embed="rId3">
            <a:alphaModFix/>
          </a:blip>
          <a:srcRect/>
          <a:stretch/>
        </p:blipFill>
        <p:spPr>
          <a:xfrm>
            <a:off x="9938657" y="165482"/>
            <a:ext cx="1422018" cy="1422018"/>
          </a:xfrm>
          <a:prstGeom prst="rect">
            <a:avLst/>
          </a:prstGeom>
          <a:noFill/>
          <a:ln>
            <a:noFill/>
          </a:ln>
        </p:spPr>
      </p:pic>
    </p:spTree>
    <p:extLst>
      <p:ext uri="{BB962C8B-B14F-4D97-AF65-F5344CB8AC3E}">
        <p14:creationId xmlns:p14="http://schemas.microsoft.com/office/powerpoint/2010/main" val="1531710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69DF355-858E-084D-F6A2-5562ACBD14C3}"/>
              </a:ext>
            </a:extLst>
          </p:cNvPr>
          <p:cNvSpPr/>
          <p:nvPr/>
        </p:nvSpPr>
        <p:spPr>
          <a:xfrm>
            <a:off x="5743308" y="4467272"/>
            <a:ext cx="2676390" cy="19271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3ED7737-7A4A-8E42-AA59-EA3573691C0E}"/>
              </a:ext>
            </a:extLst>
          </p:cNvPr>
          <p:cNvSpPr/>
          <p:nvPr/>
        </p:nvSpPr>
        <p:spPr>
          <a:xfrm>
            <a:off x="8666329" y="4467272"/>
            <a:ext cx="2676390" cy="19271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84E62CB-A695-6F5C-57A5-81D89D78C131}"/>
              </a:ext>
            </a:extLst>
          </p:cNvPr>
          <p:cNvSpPr/>
          <p:nvPr/>
        </p:nvSpPr>
        <p:spPr>
          <a:xfrm>
            <a:off x="5743308" y="2073174"/>
            <a:ext cx="2676390" cy="19271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B02741A8-116F-5F4E-FBC9-DA9326ACD3CA}"/>
              </a:ext>
            </a:extLst>
          </p:cNvPr>
          <p:cNvCxnSpPr>
            <a:cxnSpLocks/>
          </p:cNvCxnSpPr>
          <p:nvPr/>
        </p:nvCxnSpPr>
        <p:spPr>
          <a:xfrm>
            <a:off x="5622879" y="1788065"/>
            <a:ext cx="6086900" cy="0"/>
          </a:xfrm>
          <a:prstGeom prst="line">
            <a:avLst/>
          </a:prstGeom>
          <a:ln w="101600">
            <a:solidFill>
              <a:srgbClr val="FF7900"/>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6F183E2-5F5E-1A47-ACBC-3BDE594A69A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5147007" cy="6857995"/>
          </a:xfrm>
          <a:prstGeom prst="rect">
            <a:avLst/>
          </a:prstGeom>
        </p:spPr>
      </p:pic>
      <p:pic>
        <p:nvPicPr>
          <p:cNvPr id="27" name="Picture 26">
            <a:extLst>
              <a:ext uri="{FF2B5EF4-FFF2-40B4-BE49-F238E27FC236}">
                <a16:creationId xmlns:a16="http://schemas.microsoft.com/office/drawing/2014/main" id="{3976F2BD-C27F-D8DC-9E81-22AF9F6B88E6}"/>
              </a:ext>
            </a:extLst>
          </p:cNvPr>
          <p:cNvPicPr>
            <a:picLocks noChangeAspect="1"/>
          </p:cNvPicPr>
          <p:nvPr/>
        </p:nvPicPr>
        <p:blipFill>
          <a:blip r:embed="rId4"/>
          <a:stretch>
            <a:fillRect/>
          </a:stretch>
        </p:blipFill>
        <p:spPr>
          <a:xfrm>
            <a:off x="3162045" y="337659"/>
            <a:ext cx="2345728" cy="909568"/>
          </a:xfrm>
          <a:prstGeom prst="rect">
            <a:avLst/>
          </a:prstGeom>
        </p:spPr>
      </p:pic>
      <p:sp>
        <p:nvSpPr>
          <p:cNvPr id="2" name="Title 1">
            <a:extLst>
              <a:ext uri="{FF2B5EF4-FFF2-40B4-BE49-F238E27FC236}">
                <a16:creationId xmlns:a16="http://schemas.microsoft.com/office/drawing/2014/main" id="{5FA68D69-87BE-0000-DDE6-5B311044FFDC}"/>
              </a:ext>
            </a:extLst>
          </p:cNvPr>
          <p:cNvSpPr txBox="1">
            <a:spLocks/>
          </p:cNvSpPr>
          <p:nvPr/>
        </p:nvSpPr>
        <p:spPr>
          <a:xfrm>
            <a:off x="5622879" y="463615"/>
            <a:ext cx="5551590" cy="1325563"/>
          </a:xfrm>
          <a:prstGeom prst="rect">
            <a:avLst/>
          </a:prstGeom>
        </p:spPr>
        <p:txBody>
          <a:bodyPr/>
          <a:lstStyle>
            <a:lvl1pPr algn="l" defTabSz="914400" rtl="0" eaLnBrk="1" latinLnBrk="0" hangingPunct="1">
              <a:lnSpc>
                <a:spcPct val="90000"/>
              </a:lnSpc>
              <a:spcBef>
                <a:spcPct val="0"/>
              </a:spcBef>
              <a:buNone/>
              <a:defRPr sz="4400" b="1" i="0" kern="1200">
                <a:solidFill>
                  <a:srgbClr val="58595B"/>
                </a:solidFill>
                <a:latin typeface="Gotham Ultra" pitchFamily="2" charset="0"/>
                <a:ea typeface="+mj-ea"/>
                <a:cs typeface="Gotham Ultra" pitchFamily="2" charset="0"/>
              </a:defRPr>
            </a:lvl1pPr>
          </a:lstStyle>
          <a:p>
            <a:r>
              <a:rPr lang="en-US" sz="4400" dirty="0">
                <a:latin typeface="Arial Black" panose="020B0604020202020204" pitchFamily="34" charset="0"/>
                <a:cs typeface="Arial Black" panose="020B0604020202020204" pitchFamily="34" charset="0"/>
              </a:rPr>
              <a:t>Prospective Student Events</a:t>
            </a:r>
            <a:endParaRPr lang="en-US" dirty="0"/>
          </a:p>
        </p:txBody>
      </p:sp>
      <p:sp>
        <p:nvSpPr>
          <p:cNvPr id="3" name="TextBox 2">
            <a:extLst>
              <a:ext uri="{FF2B5EF4-FFF2-40B4-BE49-F238E27FC236}">
                <a16:creationId xmlns:a16="http://schemas.microsoft.com/office/drawing/2014/main" id="{14387333-07C0-BF22-113B-8319F0395E2B}"/>
              </a:ext>
            </a:extLst>
          </p:cNvPr>
          <p:cNvSpPr txBox="1"/>
          <p:nvPr/>
        </p:nvSpPr>
        <p:spPr>
          <a:xfrm>
            <a:off x="5783949" y="2219170"/>
            <a:ext cx="2595107" cy="1569660"/>
          </a:xfrm>
          <a:prstGeom prst="rect">
            <a:avLst/>
          </a:prstGeom>
          <a:noFill/>
        </p:spPr>
        <p:txBody>
          <a:bodyPr wrap="square">
            <a:spAutoFit/>
          </a:bodyPr>
          <a:lstStyle/>
          <a:p>
            <a:pPr lvl="0" algn="ctr" hangingPunct="0">
              <a:lnSpc>
                <a:spcPct val="100000"/>
              </a:lnSpc>
              <a:buClr>
                <a:srgbClr val="FF8200"/>
              </a:buClr>
              <a:buSzPct val="90000"/>
              <a:defRPr>
                <a:latin typeface="+mn-lt"/>
                <a:ea typeface="+mn-ea"/>
                <a:cs typeface="+mn-cs"/>
                <a:sym typeface="Helvetica"/>
              </a:defRPr>
            </a:pPr>
            <a:r>
              <a:rPr lang="en-US" sz="2400" b="1" dirty="0">
                <a:solidFill>
                  <a:srgbClr val="58595B"/>
                </a:solidFill>
                <a:latin typeface="Arial Black" panose="020B0604020202020204" pitchFamily="34" charset="0"/>
                <a:cs typeface="Arial Black" panose="020B0604020202020204" pitchFamily="34" charset="0"/>
              </a:rPr>
              <a:t>September 3</a:t>
            </a:r>
          </a:p>
          <a:p>
            <a:pPr lvl="0" algn="ctr" hangingPunct="0">
              <a:lnSpc>
                <a:spcPct val="100000"/>
              </a:lnSpc>
              <a:buClr>
                <a:srgbClr val="FF8200"/>
              </a:buClr>
              <a:buSzPct val="90000"/>
              <a:defRPr>
                <a:latin typeface="+mn-lt"/>
                <a:ea typeface="+mn-ea"/>
                <a:cs typeface="+mn-cs"/>
                <a:sym typeface="Helvetica"/>
              </a:defRPr>
            </a:pPr>
            <a:br>
              <a:rPr lang="en-US" dirty="0">
                <a:solidFill>
                  <a:srgbClr val="58595B"/>
                </a:solidFill>
                <a:latin typeface="Arial" panose="020B0604020202020204" pitchFamily="34" charset="0"/>
                <a:cs typeface="Arial" panose="020B0604020202020204" pitchFamily="34" charset="0"/>
              </a:rPr>
            </a:br>
            <a:r>
              <a:rPr lang="en-US" dirty="0">
                <a:solidFill>
                  <a:srgbClr val="58595B"/>
                </a:solidFill>
                <a:latin typeface="Arial" panose="020B0604020202020204" pitchFamily="34" charset="0"/>
                <a:cs typeface="Arial" panose="020B0604020202020204" pitchFamily="34" charset="0"/>
              </a:rPr>
              <a:t>NASHVILLE</a:t>
            </a:r>
          </a:p>
          <a:p>
            <a:pPr lvl="0" algn="ctr" hangingPunct="0">
              <a:lnSpc>
                <a:spcPct val="100000"/>
              </a:lnSpc>
              <a:buClr>
                <a:srgbClr val="FF8200"/>
              </a:buClr>
              <a:buSzPct val="90000"/>
              <a:defRPr>
                <a:latin typeface="+mn-lt"/>
                <a:ea typeface="+mn-ea"/>
                <a:cs typeface="+mn-cs"/>
                <a:sym typeface="Helvetica"/>
              </a:defRPr>
            </a:pPr>
            <a:br>
              <a:rPr lang="en-US" sz="1800" i="1" dirty="0">
                <a:solidFill>
                  <a:srgbClr val="58595B"/>
                </a:solidFill>
                <a:latin typeface="Arial Narrow" panose="020B0604020202020204" pitchFamily="34" charset="0"/>
                <a:cs typeface="Arial Narrow" panose="020B0604020202020204" pitchFamily="34" charset="0"/>
              </a:rPr>
            </a:br>
            <a:r>
              <a:rPr lang="en-US" sz="1800" i="1" dirty="0">
                <a:solidFill>
                  <a:srgbClr val="58595B"/>
                </a:solidFill>
                <a:latin typeface="Arial Narrow" panose="020B0604020202020204" pitchFamily="34" charset="0"/>
                <a:cs typeface="Arial Narrow" panose="020B0604020202020204" pitchFamily="34" charset="0"/>
              </a:rPr>
              <a:t>The Factory</a:t>
            </a:r>
          </a:p>
        </p:txBody>
      </p:sp>
      <p:sp>
        <p:nvSpPr>
          <p:cNvPr id="5" name="TextBox 4">
            <a:extLst>
              <a:ext uri="{FF2B5EF4-FFF2-40B4-BE49-F238E27FC236}">
                <a16:creationId xmlns:a16="http://schemas.microsoft.com/office/drawing/2014/main" id="{FCA13786-6B72-C56A-1514-38E8199DD6B2}"/>
              </a:ext>
            </a:extLst>
          </p:cNvPr>
          <p:cNvSpPr txBox="1"/>
          <p:nvPr/>
        </p:nvSpPr>
        <p:spPr>
          <a:xfrm>
            <a:off x="5783948" y="4651639"/>
            <a:ext cx="2595107" cy="1569660"/>
          </a:xfrm>
          <a:prstGeom prst="rect">
            <a:avLst/>
          </a:prstGeom>
          <a:noFill/>
        </p:spPr>
        <p:txBody>
          <a:bodyPr wrap="square">
            <a:spAutoFit/>
          </a:bodyPr>
          <a:lstStyle/>
          <a:p>
            <a:pPr lvl="0" algn="ctr" hangingPunct="0">
              <a:lnSpc>
                <a:spcPct val="100000"/>
              </a:lnSpc>
              <a:buClr>
                <a:srgbClr val="FF8200"/>
              </a:buClr>
              <a:buSzPct val="90000"/>
              <a:defRPr>
                <a:latin typeface="+mn-lt"/>
                <a:ea typeface="+mn-ea"/>
                <a:cs typeface="+mn-cs"/>
                <a:sym typeface="Helvetica"/>
              </a:defRPr>
            </a:pPr>
            <a:r>
              <a:rPr lang="en-US" sz="2400" b="1" dirty="0">
                <a:solidFill>
                  <a:srgbClr val="58595B"/>
                </a:solidFill>
                <a:latin typeface="Arial Black" panose="020B0604020202020204" pitchFamily="34" charset="0"/>
                <a:cs typeface="Arial Black" panose="020B0604020202020204" pitchFamily="34" charset="0"/>
              </a:rPr>
              <a:t>September 18</a:t>
            </a:r>
          </a:p>
          <a:p>
            <a:pPr lvl="0" algn="ctr" hangingPunct="0">
              <a:lnSpc>
                <a:spcPct val="100000"/>
              </a:lnSpc>
              <a:buClr>
                <a:srgbClr val="FF8200"/>
              </a:buClr>
              <a:buSzPct val="90000"/>
              <a:defRPr>
                <a:latin typeface="+mn-lt"/>
                <a:ea typeface="+mn-ea"/>
                <a:cs typeface="+mn-cs"/>
                <a:sym typeface="Helvetica"/>
              </a:defRPr>
            </a:pPr>
            <a:br>
              <a:rPr lang="en-US" dirty="0">
                <a:solidFill>
                  <a:srgbClr val="58595B"/>
                </a:solidFill>
                <a:latin typeface="Arial" panose="020B0604020202020204" pitchFamily="34" charset="0"/>
                <a:cs typeface="Arial" panose="020B0604020202020204" pitchFamily="34" charset="0"/>
              </a:rPr>
            </a:br>
            <a:r>
              <a:rPr lang="en-US" dirty="0">
                <a:solidFill>
                  <a:srgbClr val="58595B"/>
                </a:solidFill>
                <a:latin typeface="Arial" panose="020B0604020202020204" pitchFamily="34" charset="0"/>
                <a:cs typeface="Arial" panose="020B0604020202020204" pitchFamily="34" charset="0"/>
              </a:rPr>
              <a:t>TRI-CITIES</a:t>
            </a:r>
          </a:p>
          <a:p>
            <a:pPr lvl="0" algn="ctr" hangingPunct="0">
              <a:lnSpc>
                <a:spcPct val="100000"/>
              </a:lnSpc>
              <a:buClr>
                <a:srgbClr val="FF8200"/>
              </a:buClr>
              <a:buSzPct val="90000"/>
              <a:defRPr>
                <a:latin typeface="+mn-lt"/>
                <a:ea typeface="+mn-ea"/>
                <a:cs typeface="+mn-cs"/>
                <a:sym typeface="Helvetica"/>
              </a:defRPr>
            </a:pPr>
            <a:br>
              <a:rPr lang="en-US" sz="1800" i="1" dirty="0">
                <a:solidFill>
                  <a:srgbClr val="58595B"/>
                </a:solidFill>
                <a:latin typeface="Arial Narrow" panose="020B0604020202020204" pitchFamily="34" charset="0"/>
                <a:cs typeface="Arial Narrow" panose="020B0604020202020204" pitchFamily="34" charset="0"/>
              </a:rPr>
            </a:br>
            <a:r>
              <a:rPr lang="en-US" sz="1800" i="1" dirty="0">
                <a:solidFill>
                  <a:srgbClr val="58595B"/>
                </a:solidFill>
                <a:latin typeface="Arial Narrow" panose="020B0604020202020204" pitchFamily="34" charset="0"/>
                <a:cs typeface="Arial Narrow" panose="020B0604020202020204" pitchFamily="34" charset="0"/>
              </a:rPr>
              <a:t>The Gallery</a:t>
            </a:r>
          </a:p>
        </p:txBody>
      </p:sp>
      <p:sp>
        <p:nvSpPr>
          <p:cNvPr id="6" name="TextBox 5">
            <a:extLst>
              <a:ext uri="{FF2B5EF4-FFF2-40B4-BE49-F238E27FC236}">
                <a16:creationId xmlns:a16="http://schemas.microsoft.com/office/drawing/2014/main" id="{0C872A8D-CD71-AB75-B6A9-52207D86AEA5}"/>
              </a:ext>
            </a:extLst>
          </p:cNvPr>
          <p:cNvSpPr txBox="1"/>
          <p:nvPr/>
        </p:nvSpPr>
        <p:spPr>
          <a:xfrm>
            <a:off x="8657745" y="4651639"/>
            <a:ext cx="2676390" cy="1569660"/>
          </a:xfrm>
          <a:prstGeom prst="rect">
            <a:avLst/>
          </a:prstGeom>
          <a:noFill/>
        </p:spPr>
        <p:txBody>
          <a:bodyPr wrap="square">
            <a:spAutoFit/>
          </a:bodyPr>
          <a:lstStyle/>
          <a:p>
            <a:pPr lvl="0" algn="ctr" hangingPunct="0">
              <a:lnSpc>
                <a:spcPct val="100000"/>
              </a:lnSpc>
              <a:buClr>
                <a:srgbClr val="FF8200"/>
              </a:buClr>
              <a:buSzPct val="90000"/>
              <a:defRPr>
                <a:latin typeface="+mn-lt"/>
                <a:ea typeface="+mn-ea"/>
                <a:cs typeface="+mn-cs"/>
                <a:sym typeface="Helvetica"/>
              </a:defRPr>
            </a:pPr>
            <a:r>
              <a:rPr lang="en-US" sz="2400" b="1" dirty="0">
                <a:solidFill>
                  <a:srgbClr val="58595B"/>
                </a:solidFill>
                <a:latin typeface="Arial Black" panose="020B0604020202020204" pitchFamily="34" charset="0"/>
                <a:cs typeface="Arial Black" panose="020B0604020202020204" pitchFamily="34" charset="0"/>
              </a:rPr>
              <a:t>October 1</a:t>
            </a:r>
          </a:p>
          <a:p>
            <a:pPr lvl="0" algn="ctr" hangingPunct="0">
              <a:lnSpc>
                <a:spcPct val="100000"/>
              </a:lnSpc>
              <a:buClr>
                <a:srgbClr val="FF8200"/>
              </a:buClr>
              <a:buSzPct val="90000"/>
              <a:defRPr>
                <a:latin typeface="+mn-lt"/>
                <a:ea typeface="+mn-ea"/>
                <a:cs typeface="+mn-cs"/>
                <a:sym typeface="Helvetica"/>
              </a:defRPr>
            </a:pPr>
            <a:br>
              <a:rPr lang="en-US" dirty="0">
                <a:solidFill>
                  <a:srgbClr val="58595B"/>
                </a:solidFill>
                <a:latin typeface="Arial" panose="020B0604020202020204" pitchFamily="34" charset="0"/>
                <a:cs typeface="Arial" panose="020B0604020202020204" pitchFamily="34" charset="0"/>
              </a:rPr>
            </a:br>
            <a:r>
              <a:rPr lang="en-US" dirty="0">
                <a:solidFill>
                  <a:srgbClr val="58595B"/>
                </a:solidFill>
                <a:latin typeface="Arial" panose="020B0604020202020204" pitchFamily="34" charset="0"/>
                <a:cs typeface="Arial" panose="020B0604020202020204" pitchFamily="34" charset="0"/>
              </a:rPr>
              <a:t>MEMPHIS</a:t>
            </a:r>
          </a:p>
          <a:p>
            <a:pPr lvl="0" algn="ctr" hangingPunct="0">
              <a:lnSpc>
                <a:spcPct val="100000"/>
              </a:lnSpc>
              <a:buClr>
                <a:srgbClr val="FF8200"/>
              </a:buClr>
              <a:buSzPct val="90000"/>
              <a:defRPr>
                <a:latin typeface="+mn-lt"/>
                <a:ea typeface="+mn-ea"/>
                <a:cs typeface="+mn-cs"/>
                <a:sym typeface="Helvetica"/>
              </a:defRPr>
            </a:pPr>
            <a:br>
              <a:rPr lang="en-US" sz="1800" i="1" dirty="0">
                <a:solidFill>
                  <a:srgbClr val="58595B"/>
                </a:solidFill>
                <a:latin typeface="Arial Narrow" panose="020B0604020202020204" pitchFamily="34" charset="0"/>
                <a:cs typeface="Arial Narrow" panose="020B0604020202020204" pitchFamily="34" charset="0"/>
              </a:rPr>
            </a:br>
            <a:r>
              <a:rPr lang="en-US" sz="1800" i="1" dirty="0">
                <a:solidFill>
                  <a:srgbClr val="58595B"/>
                </a:solidFill>
                <a:latin typeface="Arial Narrow" panose="020B0604020202020204" pitchFamily="34" charset="0"/>
                <a:cs typeface="Arial Narrow" panose="020B0604020202020204" pitchFamily="34" charset="0"/>
              </a:rPr>
              <a:t>Botanical Gardens</a:t>
            </a:r>
          </a:p>
        </p:txBody>
      </p:sp>
      <p:sp>
        <p:nvSpPr>
          <p:cNvPr id="12" name="Rectangle 11">
            <a:extLst>
              <a:ext uri="{FF2B5EF4-FFF2-40B4-BE49-F238E27FC236}">
                <a16:creationId xmlns:a16="http://schemas.microsoft.com/office/drawing/2014/main" id="{DBF2E048-48C0-63AF-CAA9-A7AD3C189EAA}"/>
              </a:ext>
            </a:extLst>
          </p:cNvPr>
          <p:cNvSpPr/>
          <p:nvPr/>
        </p:nvSpPr>
        <p:spPr>
          <a:xfrm>
            <a:off x="8666329" y="2073174"/>
            <a:ext cx="2676390" cy="19271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DA3C455-6905-4ADF-3FCC-EEEBF1B22CC8}"/>
              </a:ext>
            </a:extLst>
          </p:cNvPr>
          <p:cNvSpPr txBox="1"/>
          <p:nvPr/>
        </p:nvSpPr>
        <p:spPr>
          <a:xfrm>
            <a:off x="8666330" y="2257541"/>
            <a:ext cx="2676390" cy="1569660"/>
          </a:xfrm>
          <a:prstGeom prst="rect">
            <a:avLst/>
          </a:prstGeom>
          <a:noFill/>
        </p:spPr>
        <p:txBody>
          <a:bodyPr wrap="square">
            <a:spAutoFit/>
          </a:bodyPr>
          <a:lstStyle/>
          <a:p>
            <a:pPr lvl="0" algn="ctr" hangingPunct="0">
              <a:lnSpc>
                <a:spcPct val="100000"/>
              </a:lnSpc>
              <a:buClr>
                <a:srgbClr val="FF8200"/>
              </a:buClr>
              <a:buSzPct val="90000"/>
              <a:defRPr>
                <a:latin typeface="+mn-lt"/>
                <a:ea typeface="+mn-ea"/>
                <a:cs typeface="+mn-cs"/>
                <a:sym typeface="Helvetica"/>
              </a:defRPr>
            </a:pPr>
            <a:r>
              <a:rPr lang="en-US" sz="2400" b="1" dirty="0">
                <a:solidFill>
                  <a:srgbClr val="58595B"/>
                </a:solidFill>
                <a:latin typeface="Arial Black" panose="020B0604020202020204" pitchFamily="34" charset="0"/>
                <a:cs typeface="Arial Black" panose="020B0604020202020204" pitchFamily="34" charset="0"/>
              </a:rPr>
              <a:t>September 17</a:t>
            </a:r>
          </a:p>
          <a:p>
            <a:pPr lvl="0" algn="ctr" hangingPunct="0">
              <a:lnSpc>
                <a:spcPct val="100000"/>
              </a:lnSpc>
              <a:buClr>
                <a:srgbClr val="FF8200"/>
              </a:buClr>
              <a:buSzPct val="90000"/>
              <a:defRPr>
                <a:latin typeface="+mn-lt"/>
                <a:ea typeface="+mn-ea"/>
                <a:cs typeface="+mn-cs"/>
                <a:sym typeface="Helvetica"/>
              </a:defRPr>
            </a:pPr>
            <a:br>
              <a:rPr lang="en-US" dirty="0">
                <a:solidFill>
                  <a:srgbClr val="58595B"/>
                </a:solidFill>
                <a:latin typeface="Arial" panose="020B0604020202020204" pitchFamily="34" charset="0"/>
                <a:cs typeface="Arial" panose="020B0604020202020204" pitchFamily="34" charset="0"/>
              </a:rPr>
            </a:br>
            <a:r>
              <a:rPr lang="en-US" dirty="0">
                <a:solidFill>
                  <a:srgbClr val="58595B"/>
                </a:solidFill>
                <a:latin typeface="Arial" panose="020B0604020202020204" pitchFamily="34" charset="0"/>
                <a:cs typeface="Arial" panose="020B0604020202020204" pitchFamily="34" charset="0"/>
              </a:rPr>
              <a:t>CHATTANOOGA</a:t>
            </a:r>
          </a:p>
          <a:p>
            <a:pPr lvl="0" algn="ctr" hangingPunct="0">
              <a:lnSpc>
                <a:spcPct val="100000"/>
              </a:lnSpc>
              <a:buClr>
                <a:srgbClr val="FF8200"/>
              </a:buClr>
              <a:buSzPct val="90000"/>
              <a:defRPr>
                <a:latin typeface="+mn-lt"/>
                <a:ea typeface="+mn-ea"/>
                <a:cs typeface="+mn-cs"/>
                <a:sym typeface="Helvetica"/>
              </a:defRPr>
            </a:pPr>
            <a:br>
              <a:rPr lang="en-US" sz="1800" i="1" dirty="0">
                <a:solidFill>
                  <a:srgbClr val="58595B"/>
                </a:solidFill>
                <a:latin typeface="Arial Narrow" panose="020B0604020202020204" pitchFamily="34" charset="0"/>
                <a:cs typeface="Arial Narrow" panose="020B0604020202020204" pitchFamily="34" charset="0"/>
              </a:rPr>
            </a:br>
            <a:r>
              <a:rPr lang="en-US" sz="1800" i="1" dirty="0">
                <a:solidFill>
                  <a:srgbClr val="58595B"/>
                </a:solidFill>
                <a:latin typeface="Arial Narrow" panose="020B0604020202020204" pitchFamily="34" charset="0"/>
                <a:cs typeface="Arial Narrow" panose="020B0604020202020204" pitchFamily="34" charset="0"/>
              </a:rPr>
              <a:t>Top Golf</a:t>
            </a:r>
          </a:p>
        </p:txBody>
      </p:sp>
      <p:pic>
        <p:nvPicPr>
          <p:cNvPr id="19" name="Picture 18" descr="A black and orange grid with a check mark&#10;&#10;Description automatically generated">
            <a:extLst>
              <a:ext uri="{FF2B5EF4-FFF2-40B4-BE49-F238E27FC236}">
                <a16:creationId xmlns:a16="http://schemas.microsoft.com/office/drawing/2014/main" id="{BBCBB517-0922-27FB-1392-97850F4E36E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607925" y="390687"/>
            <a:ext cx="1042416" cy="1042416"/>
          </a:xfrm>
          <a:prstGeom prst="rect">
            <a:avLst/>
          </a:prstGeom>
        </p:spPr>
      </p:pic>
    </p:spTree>
    <p:extLst>
      <p:ext uri="{BB962C8B-B14F-4D97-AF65-F5344CB8AC3E}">
        <p14:creationId xmlns:p14="http://schemas.microsoft.com/office/powerpoint/2010/main" val="38974785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B02741A8-116F-5F4E-FBC9-DA9326ACD3CA}"/>
              </a:ext>
            </a:extLst>
          </p:cNvPr>
          <p:cNvCxnSpPr>
            <a:cxnSpLocks/>
          </p:cNvCxnSpPr>
          <p:nvPr/>
        </p:nvCxnSpPr>
        <p:spPr>
          <a:xfrm>
            <a:off x="5622878" y="1832755"/>
            <a:ext cx="6086900" cy="0"/>
          </a:xfrm>
          <a:prstGeom prst="line">
            <a:avLst/>
          </a:prstGeom>
          <a:ln w="101600">
            <a:solidFill>
              <a:srgbClr val="FF7900"/>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6F183E2-5F5E-1A47-ACBC-3BDE594A69A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5147007" cy="6857995"/>
          </a:xfrm>
          <a:prstGeom prst="rect">
            <a:avLst/>
          </a:prstGeom>
        </p:spPr>
      </p:pic>
      <p:sp>
        <p:nvSpPr>
          <p:cNvPr id="2" name="Title 1">
            <a:extLst>
              <a:ext uri="{FF2B5EF4-FFF2-40B4-BE49-F238E27FC236}">
                <a16:creationId xmlns:a16="http://schemas.microsoft.com/office/drawing/2014/main" id="{5FA68D69-87BE-0000-DDE6-5B311044FFDC}"/>
              </a:ext>
            </a:extLst>
          </p:cNvPr>
          <p:cNvSpPr txBox="1">
            <a:spLocks/>
          </p:cNvSpPr>
          <p:nvPr/>
        </p:nvSpPr>
        <p:spPr>
          <a:xfrm>
            <a:off x="5622878" y="463615"/>
            <a:ext cx="10413905" cy="1325563"/>
          </a:xfrm>
          <a:prstGeom prst="rect">
            <a:avLst/>
          </a:prstGeom>
        </p:spPr>
        <p:txBody>
          <a:bodyPr/>
          <a:lstStyle>
            <a:lvl1pPr algn="l" defTabSz="914400" rtl="0" eaLnBrk="1" latinLnBrk="0" hangingPunct="1">
              <a:lnSpc>
                <a:spcPct val="90000"/>
              </a:lnSpc>
              <a:spcBef>
                <a:spcPct val="0"/>
              </a:spcBef>
              <a:buNone/>
              <a:defRPr sz="4400" b="1" i="0" kern="1200">
                <a:solidFill>
                  <a:srgbClr val="58595B"/>
                </a:solidFill>
                <a:latin typeface="Gotham Ultra" pitchFamily="2" charset="0"/>
                <a:ea typeface="+mj-ea"/>
                <a:cs typeface="Gotham Ultra" pitchFamily="2" charset="0"/>
              </a:defRPr>
            </a:lvl1pPr>
          </a:lstStyle>
          <a:p>
            <a:r>
              <a:rPr lang="en-US" dirty="0">
                <a:latin typeface="Arial Black" panose="020B0604020202020204" pitchFamily="34" charset="0"/>
                <a:cs typeface="Arial Black" panose="020B0604020202020204" pitchFamily="34" charset="0"/>
              </a:rPr>
              <a:t>Counselor </a:t>
            </a:r>
            <a:br>
              <a:rPr lang="en-US" dirty="0">
                <a:latin typeface="Arial Black" panose="020B0604020202020204" pitchFamily="34" charset="0"/>
                <a:cs typeface="Arial Black" panose="020B0604020202020204" pitchFamily="34" charset="0"/>
              </a:rPr>
            </a:br>
            <a:r>
              <a:rPr lang="en-US" dirty="0">
                <a:latin typeface="Arial Black" panose="020B0604020202020204" pitchFamily="34" charset="0"/>
                <a:cs typeface="Arial Black" panose="020B0604020202020204" pitchFamily="34" charset="0"/>
              </a:rPr>
              <a:t>Luncheons</a:t>
            </a:r>
          </a:p>
        </p:txBody>
      </p:sp>
      <p:sp>
        <p:nvSpPr>
          <p:cNvPr id="15" name="Content Placeholder 8">
            <a:extLst>
              <a:ext uri="{FF2B5EF4-FFF2-40B4-BE49-F238E27FC236}">
                <a16:creationId xmlns:a16="http://schemas.microsoft.com/office/drawing/2014/main" id="{D46DFC2A-BA8B-AEB9-BD9F-3ED66084256E}"/>
              </a:ext>
            </a:extLst>
          </p:cNvPr>
          <p:cNvSpPr txBox="1">
            <a:spLocks/>
          </p:cNvSpPr>
          <p:nvPr/>
        </p:nvSpPr>
        <p:spPr>
          <a:xfrm>
            <a:off x="5622877" y="2210443"/>
            <a:ext cx="2724709" cy="3043658"/>
          </a:xfrm>
          <a:prstGeom prst="rect">
            <a:avLst/>
          </a:prstGeom>
        </p:spPr>
        <p:txBody>
          <a:bodyPr vert="horz" lIns="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58595B"/>
                </a:solidFill>
                <a:latin typeface="Gotham Book" pitchFamily="2" charset="0"/>
                <a:ea typeface="+mn-ea"/>
                <a:cs typeface="Gotham Boo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58595B"/>
                </a:solidFill>
                <a:latin typeface="Gotham Book" pitchFamily="2" charset="0"/>
                <a:ea typeface="+mn-ea"/>
                <a:cs typeface="Gotham Boo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Gotham Book" pitchFamily="2" charset="0"/>
                <a:ea typeface="+mn-ea"/>
                <a:cs typeface="Gotham Boo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b="1" u="none" strike="noStrike" dirty="0">
                <a:effectLst/>
                <a:latin typeface="Arial Black" panose="020B0604020202020204" pitchFamily="34" charset="0"/>
                <a:cs typeface="Arial Black" panose="020B0604020202020204" pitchFamily="34" charset="0"/>
              </a:rPr>
              <a:t>Sept. 5 </a:t>
            </a:r>
            <a:r>
              <a:rPr lang="en-US" sz="1800" b="1" u="none" strike="noStrike" dirty="0">
                <a:effectLst/>
                <a:latin typeface="Arial" panose="020B0604020202020204" pitchFamily="34" charset="0"/>
                <a:cs typeface="Arial" panose="020B0604020202020204" pitchFamily="34" charset="0"/>
              </a:rPr>
              <a:t>| Nashville </a:t>
            </a:r>
            <a:br>
              <a:rPr lang="en-US" sz="1800" u="none" strike="noStrike" dirty="0">
                <a:effectLst/>
                <a:latin typeface="Arial" panose="020B0604020202020204" pitchFamily="34" charset="0"/>
                <a:cs typeface="Arial" panose="020B0604020202020204" pitchFamily="34" charset="0"/>
              </a:rPr>
            </a:br>
            <a:r>
              <a:rPr lang="en-US" sz="1800" u="none" strike="noStrike" dirty="0">
                <a:effectLst/>
                <a:latin typeface="Arial" panose="020B0604020202020204" pitchFamily="34" charset="0"/>
                <a:cs typeface="Arial" panose="020B0604020202020204" pitchFamily="34" charset="0"/>
              </a:rPr>
              <a:t>Mere </a:t>
            </a:r>
            <a:r>
              <a:rPr lang="en-US" sz="1800" u="none" strike="noStrike" dirty="0" err="1">
                <a:effectLst/>
                <a:latin typeface="Arial" panose="020B0604020202020204" pitchFamily="34" charset="0"/>
                <a:cs typeface="Arial" panose="020B0604020202020204" pitchFamily="34" charset="0"/>
              </a:rPr>
              <a:t>Bulles</a:t>
            </a:r>
            <a:br>
              <a:rPr lang="en-US" sz="1800" u="none" strike="noStrike" dirty="0">
                <a:effectLst/>
                <a:latin typeface="Arial" panose="020B0604020202020204" pitchFamily="34" charset="0"/>
                <a:cs typeface="Arial" panose="020B0604020202020204" pitchFamily="34" charset="0"/>
              </a:rPr>
            </a:br>
            <a:br>
              <a:rPr lang="en-US" sz="1800" dirty="0">
                <a:latin typeface="Arial" panose="020B0604020202020204" pitchFamily="34" charset="0"/>
                <a:cs typeface="Arial" panose="020B0604020202020204" pitchFamily="34" charset="0"/>
              </a:rPr>
            </a:br>
            <a:r>
              <a:rPr lang="en-US" sz="1800" b="1" dirty="0">
                <a:latin typeface="Arial Black" panose="020B0604020202020204" pitchFamily="34" charset="0"/>
                <a:cs typeface="Arial Black" panose="020B0604020202020204" pitchFamily="34" charset="0"/>
              </a:rPr>
              <a:t>Sept. 24 </a:t>
            </a:r>
            <a:r>
              <a:rPr lang="en-US" sz="1800" b="1" u="none" strike="noStrike" dirty="0">
                <a:effectLst/>
                <a:latin typeface="Arial" panose="020B0604020202020204" pitchFamily="34" charset="0"/>
                <a:cs typeface="Arial" panose="020B0604020202020204" pitchFamily="34" charset="0"/>
              </a:rPr>
              <a:t>| Chattanooga</a:t>
            </a:r>
            <a:br>
              <a:rPr lang="en-US" sz="1800" u="none" strike="noStrike" dirty="0">
                <a:effectLst/>
                <a:latin typeface="Arial" panose="020B0604020202020204" pitchFamily="34" charset="0"/>
                <a:cs typeface="Arial" panose="020B0604020202020204" pitchFamily="34" charset="0"/>
              </a:rPr>
            </a:br>
            <a:r>
              <a:rPr lang="en-US" sz="1800" u="none" strike="noStrike" dirty="0">
                <a:effectLst/>
                <a:latin typeface="Arial" panose="020B0604020202020204" pitchFamily="34" charset="0"/>
                <a:cs typeface="Arial" panose="020B0604020202020204" pitchFamily="34" charset="0"/>
              </a:rPr>
              <a:t>The Public House</a:t>
            </a:r>
          </a:p>
          <a:p>
            <a:pPr marL="0" indent="0">
              <a:lnSpc>
                <a:spcPct val="100000"/>
              </a:lnSpc>
              <a:buNone/>
            </a:pPr>
            <a:endParaRPr lang="en-US" sz="1800" u="none" strike="noStrike" dirty="0">
              <a:effectLst/>
              <a:latin typeface="Arial" panose="020B0604020202020204" pitchFamily="34" charset="0"/>
              <a:cs typeface="Arial" panose="020B0604020202020204" pitchFamily="34" charset="0"/>
            </a:endParaRPr>
          </a:p>
          <a:p>
            <a:pPr marL="0" indent="0">
              <a:lnSpc>
                <a:spcPct val="100000"/>
              </a:lnSpc>
              <a:buNone/>
            </a:pPr>
            <a:endParaRPr lang="en-US" sz="1800" u="none" strike="noStrike" dirty="0">
              <a:effectLst/>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937A80AA-D9A0-0253-049D-E838A7AB79F2}"/>
              </a:ext>
            </a:extLst>
          </p:cNvPr>
          <p:cNvSpPr/>
          <p:nvPr/>
        </p:nvSpPr>
        <p:spPr>
          <a:xfrm>
            <a:off x="5507773" y="5025245"/>
            <a:ext cx="5859438" cy="16180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78CC9DE-7EB2-448C-24F2-B60F4BC325B7}"/>
              </a:ext>
            </a:extLst>
          </p:cNvPr>
          <p:cNvSpPr txBox="1"/>
          <p:nvPr/>
        </p:nvSpPr>
        <p:spPr>
          <a:xfrm>
            <a:off x="7303572" y="5421543"/>
            <a:ext cx="3957113" cy="982770"/>
          </a:xfrm>
          <a:prstGeom prst="rect">
            <a:avLst/>
          </a:prstGeom>
          <a:noFill/>
        </p:spPr>
        <p:txBody>
          <a:bodyPr wrap="square">
            <a:spAutoFit/>
          </a:bodyPr>
          <a:lstStyle/>
          <a:p>
            <a:pPr marL="0" indent="0" algn="ctr">
              <a:lnSpc>
                <a:spcPct val="110000"/>
              </a:lnSpc>
              <a:spcBef>
                <a:spcPts val="0"/>
              </a:spcBef>
              <a:buNone/>
            </a:pPr>
            <a:r>
              <a:rPr lang="en-US" dirty="0">
                <a:solidFill>
                  <a:srgbClr val="58595B"/>
                </a:solidFill>
                <a:latin typeface="Arial" panose="020B0604020202020204" pitchFamily="34" charset="0"/>
                <a:cs typeface="Arial" panose="020B0604020202020204" pitchFamily="34" charset="0"/>
              </a:rPr>
              <a:t>To register and for more information, visit </a:t>
            </a:r>
            <a:r>
              <a:rPr lang="en-US" b="1" dirty="0" err="1">
                <a:solidFill>
                  <a:srgbClr val="58595B"/>
                </a:solidFill>
                <a:latin typeface="Arial" panose="020B0604020202020204" pitchFamily="34" charset="0"/>
                <a:cs typeface="Arial" panose="020B0604020202020204" pitchFamily="34" charset="0"/>
              </a:rPr>
              <a:t>govols.utk.edu</a:t>
            </a:r>
            <a:r>
              <a:rPr lang="en-US" b="1" dirty="0">
                <a:solidFill>
                  <a:srgbClr val="58595B"/>
                </a:solidFill>
                <a:latin typeface="Arial" panose="020B0604020202020204" pitchFamily="34" charset="0"/>
                <a:cs typeface="Arial" panose="020B0604020202020204" pitchFamily="34" charset="0"/>
              </a:rPr>
              <a:t>/portal/</a:t>
            </a:r>
            <a:br>
              <a:rPr lang="en-US" b="1" dirty="0">
                <a:solidFill>
                  <a:srgbClr val="58595B"/>
                </a:solidFill>
                <a:latin typeface="Arial" panose="020B0604020202020204" pitchFamily="34" charset="0"/>
                <a:cs typeface="Arial" panose="020B0604020202020204" pitchFamily="34" charset="0"/>
              </a:rPr>
            </a:br>
            <a:r>
              <a:rPr lang="en-US" b="1" dirty="0" err="1">
                <a:solidFill>
                  <a:srgbClr val="58595B"/>
                </a:solidFill>
                <a:latin typeface="Arial" panose="020B0604020202020204" pitchFamily="34" charset="0"/>
                <a:cs typeface="Arial" panose="020B0604020202020204" pitchFamily="34" charset="0"/>
              </a:rPr>
              <a:t>counselorluncheon</a:t>
            </a:r>
            <a:r>
              <a:rPr lang="en-US" b="1" dirty="0">
                <a:solidFill>
                  <a:srgbClr val="58595B"/>
                </a:solidFill>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529DC0AF-28FE-AED1-AF34-D6839AA423AD}"/>
              </a:ext>
            </a:extLst>
          </p:cNvPr>
          <p:cNvSpPr txBox="1"/>
          <p:nvPr/>
        </p:nvSpPr>
        <p:spPr>
          <a:xfrm>
            <a:off x="8823456" y="2210443"/>
            <a:ext cx="8023122" cy="2308324"/>
          </a:xfrm>
          <a:prstGeom prst="rect">
            <a:avLst/>
          </a:prstGeom>
          <a:noFill/>
        </p:spPr>
        <p:txBody>
          <a:bodyPr wrap="square">
            <a:spAutoFit/>
          </a:bodyPr>
          <a:lstStyle/>
          <a:p>
            <a:pPr marL="0" indent="0">
              <a:buNone/>
            </a:pPr>
            <a:r>
              <a:rPr lang="en-US" b="1" dirty="0">
                <a:solidFill>
                  <a:srgbClr val="58595B"/>
                </a:solidFill>
                <a:latin typeface="Arial Black" panose="020B0604020202020204" pitchFamily="34" charset="0"/>
                <a:cs typeface="Arial Black" panose="020B0604020202020204" pitchFamily="34" charset="0"/>
              </a:rPr>
              <a:t>Oct. 1 </a:t>
            </a:r>
            <a:r>
              <a:rPr lang="en-US" sz="1800" b="1" u="none" strike="noStrike" dirty="0">
                <a:solidFill>
                  <a:srgbClr val="58595B"/>
                </a:solidFill>
                <a:effectLst/>
                <a:latin typeface="Arial" panose="020B0604020202020204" pitchFamily="34" charset="0"/>
                <a:cs typeface="Arial" panose="020B0604020202020204" pitchFamily="34" charset="0"/>
              </a:rPr>
              <a:t>| Memphis </a:t>
            </a:r>
            <a:br>
              <a:rPr lang="en-US" sz="1800" u="none" strike="noStrike" dirty="0">
                <a:solidFill>
                  <a:srgbClr val="58595B"/>
                </a:solidFill>
                <a:effectLst/>
                <a:latin typeface="Arial" panose="020B0604020202020204" pitchFamily="34" charset="0"/>
                <a:cs typeface="Arial" panose="020B0604020202020204" pitchFamily="34" charset="0"/>
              </a:rPr>
            </a:br>
            <a:r>
              <a:rPr lang="en-US" sz="1800" u="none" strike="noStrike" dirty="0">
                <a:solidFill>
                  <a:srgbClr val="58595B"/>
                </a:solidFill>
                <a:effectLst/>
                <a:latin typeface="Arial" panose="020B0604020202020204" pitchFamily="34" charset="0"/>
                <a:cs typeface="Arial" panose="020B0604020202020204" pitchFamily="34" charset="0"/>
              </a:rPr>
              <a:t>The Capital Grille</a:t>
            </a:r>
          </a:p>
          <a:p>
            <a:pPr marL="0" indent="0">
              <a:buNone/>
            </a:pPr>
            <a:endParaRPr lang="en-US" sz="1800" u="none" strike="noStrike" dirty="0">
              <a:solidFill>
                <a:srgbClr val="58595B"/>
              </a:solidFill>
              <a:effectLst/>
              <a:latin typeface="Arial" panose="020B0604020202020204" pitchFamily="34" charset="0"/>
              <a:cs typeface="Arial" panose="020B0604020202020204" pitchFamily="34" charset="0"/>
            </a:endParaRPr>
          </a:p>
          <a:p>
            <a:pPr marL="0" indent="0">
              <a:buNone/>
            </a:pPr>
            <a:r>
              <a:rPr lang="en-US" b="1" dirty="0">
                <a:solidFill>
                  <a:srgbClr val="58595B"/>
                </a:solidFill>
                <a:latin typeface="Arial Black" panose="020B0604020202020204" pitchFamily="34" charset="0"/>
                <a:cs typeface="Arial Black" panose="020B0604020202020204" pitchFamily="34" charset="0"/>
              </a:rPr>
              <a:t>Oct. 1 </a:t>
            </a:r>
            <a:r>
              <a:rPr lang="en-US" sz="1800" b="1" u="none" strike="noStrike" dirty="0">
                <a:solidFill>
                  <a:srgbClr val="58595B"/>
                </a:solidFill>
                <a:effectLst/>
                <a:latin typeface="Arial" panose="020B0604020202020204" pitchFamily="34" charset="0"/>
                <a:cs typeface="Arial" panose="020B0604020202020204" pitchFamily="34" charset="0"/>
              </a:rPr>
              <a:t>| Tri-Cities </a:t>
            </a:r>
            <a:br>
              <a:rPr lang="en-US" sz="1800" u="none" strike="noStrike" dirty="0">
                <a:solidFill>
                  <a:srgbClr val="58595B"/>
                </a:solidFill>
                <a:effectLst/>
                <a:latin typeface="Arial" panose="020B0604020202020204" pitchFamily="34" charset="0"/>
                <a:cs typeface="Arial" panose="020B0604020202020204" pitchFamily="34" charset="0"/>
              </a:rPr>
            </a:br>
            <a:r>
              <a:rPr lang="en-US" sz="1800" u="none" strike="noStrike" dirty="0">
                <a:solidFill>
                  <a:srgbClr val="58595B"/>
                </a:solidFill>
                <a:effectLst/>
                <a:latin typeface="Arial" panose="020B0604020202020204" pitchFamily="34" charset="0"/>
                <a:cs typeface="Arial" panose="020B0604020202020204" pitchFamily="34" charset="0"/>
              </a:rPr>
              <a:t>Gourmet &amp; Company</a:t>
            </a:r>
          </a:p>
          <a:p>
            <a:pPr marL="0" indent="0">
              <a:buNone/>
            </a:pPr>
            <a:endParaRPr lang="en-US" sz="1800" u="none" strike="noStrike" dirty="0">
              <a:solidFill>
                <a:srgbClr val="58595B"/>
              </a:solidFill>
              <a:effectLst/>
              <a:latin typeface="Arial" panose="020B0604020202020204" pitchFamily="34" charset="0"/>
              <a:cs typeface="Arial" panose="020B0604020202020204" pitchFamily="34" charset="0"/>
            </a:endParaRPr>
          </a:p>
          <a:p>
            <a:pPr marL="0" indent="0">
              <a:buNone/>
            </a:pPr>
            <a:r>
              <a:rPr lang="en-US" b="1" dirty="0">
                <a:solidFill>
                  <a:srgbClr val="58595B"/>
                </a:solidFill>
                <a:latin typeface="Arial Black" panose="020B0604020202020204" pitchFamily="34" charset="0"/>
                <a:cs typeface="Arial Black" panose="020B0604020202020204" pitchFamily="34" charset="0"/>
              </a:rPr>
              <a:t>Oct. 2 </a:t>
            </a:r>
            <a:r>
              <a:rPr lang="en-US" sz="1800" b="1" u="none" strike="noStrike" dirty="0">
                <a:solidFill>
                  <a:srgbClr val="58595B"/>
                </a:solidFill>
                <a:effectLst/>
                <a:latin typeface="Arial" panose="020B0604020202020204" pitchFamily="34" charset="0"/>
                <a:cs typeface="Arial" panose="020B0604020202020204" pitchFamily="34" charset="0"/>
              </a:rPr>
              <a:t>| Memphis </a:t>
            </a:r>
            <a:br>
              <a:rPr lang="en-US" sz="1800" u="none" strike="noStrike" dirty="0">
                <a:solidFill>
                  <a:srgbClr val="58595B"/>
                </a:solidFill>
                <a:effectLst/>
                <a:latin typeface="Arial" panose="020B0604020202020204" pitchFamily="34" charset="0"/>
                <a:cs typeface="Arial" panose="020B0604020202020204" pitchFamily="34" charset="0"/>
              </a:rPr>
            </a:br>
            <a:r>
              <a:rPr lang="en-US" sz="1800" u="none" strike="noStrike" dirty="0">
                <a:solidFill>
                  <a:srgbClr val="58595B"/>
                </a:solidFill>
                <a:effectLst/>
                <a:latin typeface="Arial" panose="020B0604020202020204" pitchFamily="34" charset="0"/>
                <a:cs typeface="Arial" panose="020B0604020202020204" pitchFamily="34" charset="0"/>
              </a:rPr>
              <a:t>The Capital Grille</a:t>
            </a:r>
          </a:p>
        </p:txBody>
      </p:sp>
      <p:pic>
        <p:nvPicPr>
          <p:cNvPr id="6" name="Picture 5">
            <a:extLst>
              <a:ext uri="{FF2B5EF4-FFF2-40B4-BE49-F238E27FC236}">
                <a16:creationId xmlns:a16="http://schemas.microsoft.com/office/drawing/2014/main" id="{2450011A-87F5-CE9A-01CB-C646AABF5B54}"/>
              </a:ext>
            </a:extLst>
          </p:cNvPr>
          <p:cNvPicPr>
            <a:picLocks noChangeAspect="1"/>
          </p:cNvPicPr>
          <p:nvPr/>
        </p:nvPicPr>
        <p:blipFill rotWithShape="1">
          <a:blip r:embed="rId4"/>
          <a:srcRect l="23276" t="124" r="27300" b="-124"/>
          <a:stretch/>
        </p:blipFill>
        <p:spPr>
          <a:xfrm>
            <a:off x="-1" y="8530"/>
            <a:ext cx="5147008" cy="6858000"/>
          </a:xfrm>
          <a:prstGeom prst="rect">
            <a:avLst/>
          </a:prstGeom>
          <a:ln>
            <a:noFill/>
          </a:ln>
          <a:effectLst/>
        </p:spPr>
      </p:pic>
      <p:cxnSp>
        <p:nvCxnSpPr>
          <p:cNvPr id="7" name="Straight Connector 6">
            <a:extLst>
              <a:ext uri="{FF2B5EF4-FFF2-40B4-BE49-F238E27FC236}">
                <a16:creationId xmlns:a16="http://schemas.microsoft.com/office/drawing/2014/main" id="{03FC09BF-0B26-0865-AC3D-9CB29513C03D}"/>
              </a:ext>
            </a:extLst>
          </p:cNvPr>
          <p:cNvCxnSpPr/>
          <p:nvPr/>
        </p:nvCxnSpPr>
        <p:spPr>
          <a:xfrm>
            <a:off x="8520369" y="2254687"/>
            <a:ext cx="0" cy="1077470"/>
          </a:xfrm>
          <a:prstGeom prst="line">
            <a:avLst/>
          </a:prstGeom>
          <a:ln w="44450">
            <a:solidFill>
              <a:srgbClr val="FF8200"/>
            </a:solidFill>
          </a:ln>
        </p:spPr>
        <p:style>
          <a:lnRef idx="1">
            <a:schemeClr val="accent1"/>
          </a:lnRef>
          <a:fillRef idx="0">
            <a:schemeClr val="accent1"/>
          </a:fillRef>
          <a:effectRef idx="0">
            <a:schemeClr val="accent1"/>
          </a:effectRef>
          <a:fontRef idx="minor">
            <a:schemeClr val="tx1"/>
          </a:fontRef>
        </p:style>
      </p:cxnSp>
      <p:pic>
        <p:nvPicPr>
          <p:cNvPr id="20" name="Graphic 19">
            <a:extLst>
              <a:ext uri="{FF2B5EF4-FFF2-40B4-BE49-F238E27FC236}">
                <a16:creationId xmlns:a16="http://schemas.microsoft.com/office/drawing/2014/main" id="{72BAEB61-BECA-7C99-69DB-160387B0F5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71725" y="5277523"/>
            <a:ext cx="1113506" cy="1113506"/>
          </a:xfrm>
          <a:prstGeom prst="rect">
            <a:avLst/>
          </a:prstGeom>
        </p:spPr>
      </p:pic>
      <p:pic>
        <p:nvPicPr>
          <p:cNvPr id="27" name="Picture 26">
            <a:extLst>
              <a:ext uri="{FF2B5EF4-FFF2-40B4-BE49-F238E27FC236}">
                <a16:creationId xmlns:a16="http://schemas.microsoft.com/office/drawing/2014/main" id="{3976F2BD-C27F-D8DC-9E81-22AF9F6B88E6}"/>
              </a:ext>
            </a:extLst>
          </p:cNvPr>
          <p:cNvPicPr>
            <a:picLocks noChangeAspect="1"/>
          </p:cNvPicPr>
          <p:nvPr/>
        </p:nvPicPr>
        <p:blipFill>
          <a:blip r:embed="rId7"/>
          <a:stretch>
            <a:fillRect/>
          </a:stretch>
        </p:blipFill>
        <p:spPr>
          <a:xfrm>
            <a:off x="3162045" y="337659"/>
            <a:ext cx="2345728" cy="909568"/>
          </a:xfrm>
          <a:prstGeom prst="rect">
            <a:avLst/>
          </a:prstGeom>
        </p:spPr>
      </p:pic>
    </p:spTree>
    <p:extLst>
      <p:ext uri="{BB962C8B-B14F-4D97-AF65-F5344CB8AC3E}">
        <p14:creationId xmlns:p14="http://schemas.microsoft.com/office/powerpoint/2010/main" val="34647400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12715F-9843-2B8F-06E5-084D3FA70AE9}"/>
              </a:ext>
            </a:extLst>
          </p:cNvPr>
          <p:cNvPicPr>
            <a:picLocks noChangeAspect="1"/>
          </p:cNvPicPr>
          <p:nvPr/>
        </p:nvPicPr>
        <p:blipFill rotWithShape="1">
          <a:blip r:embed="rId3"/>
          <a:srcRect l="15311" t="-99" r="28264" b="99"/>
          <a:stretch/>
        </p:blipFill>
        <p:spPr>
          <a:xfrm>
            <a:off x="6448685" y="-3704"/>
            <a:ext cx="5743315" cy="6861704"/>
          </a:xfrm>
          <a:prstGeom prst="rect">
            <a:avLst/>
          </a:prstGeom>
          <a:ln>
            <a:noFill/>
          </a:ln>
          <a:effectLst/>
        </p:spPr>
      </p:pic>
      <p:pic>
        <p:nvPicPr>
          <p:cNvPr id="3" name="Picture 2">
            <a:extLst>
              <a:ext uri="{FF2B5EF4-FFF2-40B4-BE49-F238E27FC236}">
                <a16:creationId xmlns:a16="http://schemas.microsoft.com/office/drawing/2014/main" id="{2D937FA8-AF8A-CD81-4594-19A5866D5F64}"/>
              </a:ext>
            </a:extLst>
          </p:cNvPr>
          <p:cNvPicPr>
            <a:picLocks noChangeAspect="1"/>
          </p:cNvPicPr>
          <p:nvPr/>
        </p:nvPicPr>
        <p:blipFill>
          <a:blip r:embed="rId4"/>
          <a:stretch>
            <a:fillRect/>
          </a:stretch>
        </p:blipFill>
        <p:spPr>
          <a:xfrm>
            <a:off x="5473056" y="251449"/>
            <a:ext cx="2345728" cy="909568"/>
          </a:xfrm>
          <a:prstGeom prst="rect">
            <a:avLst/>
          </a:prstGeom>
        </p:spPr>
      </p:pic>
      <p:cxnSp>
        <p:nvCxnSpPr>
          <p:cNvPr id="5" name="Straight Connector 4">
            <a:extLst>
              <a:ext uri="{FF2B5EF4-FFF2-40B4-BE49-F238E27FC236}">
                <a16:creationId xmlns:a16="http://schemas.microsoft.com/office/drawing/2014/main" id="{617A1A7B-1864-5726-84AA-185D73D122CC}"/>
              </a:ext>
            </a:extLst>
          </p:cNvPr>
          <p:cNvCxnSpPr>
            <a:cxnSpLocks/>
          </p:cNvCxnSpPr>
          <p:nvPr/>
        </p:nvCxnSpPr>
        <p:spPr>
          <a:xfrm>
            <a:off x="520791" y="1801957"/>
            <a:ext cx="5575209" cy="0"/>
          </a:xfrm>
          <a:prstGeom prst="line">
            <a:avLst/>
          </a:prstGeom>
          <a:ln w="101600">
            <a:solidFill>
              <a:srgbClr val="FF7900"/>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0CAF83E1-C797-0E97-F927-4718C1529FCA}"/>
              </a:ext>
            </a:extLst>
          </p:cNvPr>
          <p:cNvSpPr txBox="1">
            <a:spLocks/>
          </p:cNvSpPr>
          <p:nvPr/>
        </p:nvSpPr>
        <p:spPr>
          <a:xfrm>
            <a:off x="520791" y="357125"/>
            <a:ext cx="4672097" cy="1325563"/>
          </a:xfrm>
          <a:prstGeom prst="rect">
            <a:avLst/>
          </a:prstGeom>
        </p:spPr>
        <p:txBody>
          <a:bodyPr/>
          <a:lstStyle>
            <a:lvl1pPr algn="l" defTabSz="914400" rtl="0" eaLnBrk="1" latinLnBrk="0" hangingPunct="1">
              <a:lnSpc>
                <a:spcPct val="90000"/>
              </a:lnSpc>
              <a:spcBef>
                <a:spcPct val="0"/>
              </a:spcBef>
              <a:buNone/>
              <a:defRPr sz="4400" b="1" i="0" kern="1200">
                <a:solidFill>
                  <a:srgbClr val="58595B"/>
                </a:solidFill>
                <a:latin typeface="Gotham Ultra" pitchFamily="2" charset="0"/>
                <a:ea typeface="+mj-ea"/>
                <a:cs typeface="Gotham Ultra" pitchFamily="2" charset="0"/>
              </a:defRPr>
            </a:lvl1pPr>
          </a:lstStyle>
          <a:p>
            <a:r>
              <a:rPr lang="en-US" dirty="0">
                <a:latin typeface="Arial Black" panose="020B0604020202020204" pitchFamily="34" charset="0"/>
                <a:cs typeface="Arial Black" panose="020B0604020202020204" pitchFamily="34" charset="0"/>
              </a:rPr>
              <a:t>FALL CAMPUS EVENTS</a:t>
            </a:r>
          </a:p>
        </p:txBody>
      </p:sp>
      <p:sp>
        <p:nvSpPr>
          <p:cNvPr id="10" name="Content Placeholder 8">
            <a:extLst>
              <a:ext uri="{FF2B5EF4-FFF2-40B4-BE49-F238E27FC236}">
                <a16:creationId xmlns:a16="http://schemas.microsoft.com/office/drawing/2014/main" id="{D91719E3-0DBE-E045-8FBB-DE79383304D7}"/>
              </a:ext>
            </a:extLst>
          </p:cNvPr>
          <p:cNvSpPr txBox="1">
            <a:spLocks/>
          </p:cNvSpPr>
          <p:nvPr/>
        </p:nvSpPr>
        <p:spPr>
          <a:xfrm>
            <a:off x="520791" y="1999007"/>
            <a:ext cx="10515600" cy="4633710"/>
          </a:xfrm>
          <a:prstGeom prst="rect">
            <a:avLst/>
          </a:prstGeom>
        </p:spPr>
        <p:txBody>
          <a:bodyPr vert="horz" lIns="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58595B"/>
                </a:solidFill>
                <a:latin typeface="Gotham Book" pitchFamily="2" charset="0"/>
                <a:ea typeface="+mn-ea"/>
                <a:cs typeface="Gotham Boo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58595B"/>
                </a:solidFill>
                <a:latin typeface="Gotham Book" pitchFamily="2" charset="0"/>
                <a:ea typeface="+mn-ea"/>
                <a:cs typeface="Gotham Boo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Gotham Book" pitchFamily="2" charset="0"/>
                <a:ea typeface="+mn-ea"/>
                <a:cs typeface="Gotham Boo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en-US" sz="2000" b="1" dirty="0">
                <a:latin typeface="Arial Black" panose="020B0604020202020204" pitchFamily="34" charset="0"/>
                <a:cs typeface="Arial Black" panose="020B0604020202020204" pitchFamily="34" charset="0"/>
              </a:rPr>
              <a:t>September 14</a:t>
            </a:r>
          </a:p>
          <a:p>
            <a:pPr marL="0" indent="0">
              <a:lnSpc>
                <a:spcPct val="110000"/>
              </a:lnSpc>
              <a:spcBef>
                <a:spcPts val="0"/>
              </a:spcBef>
              <a:buNone/>
            </a:pPr>
            <a:r>
              <a:rPr lang="en-US" sz="2000" dirty="0">
                <a:latin typeface="+mj-lt"/>
              </a:rPr>
              <a:t>Rocky Top Tailgate </a:t>
            </a:r>
          </a:p>
          <a:p>
            <a:pPr marL="0" indent="0">
              <a:lnSpc>
                <a:spcPct val="110000"/>
              </a:lnSpc>
              <a:spcBef>
                <a:spcPts val="0"/>
              </a:spcBef>
              <a:buNone/>
            </a:pPr>
            <a:endParaRPr lang="en-US" sz="2000" b="1" dirty="0">
              <a:latin typeface="+mj-lt"/>
              <a:cs typeface="Gotham Bold" pitchFamily="2" charset="0"/>
            </a:endParaRPr>
          </a:p>
          <a:p>
            <a:pPr marL="0" indent="0">
              <a:lnSpc>
                <a:spcPct val="110000"/>
              </a:lnSpc>
              <a:spcBef>
                <a:spcPts val="0"/>
              </a:spcBef>
              <a:buNone/>
            </a:pPr>
            <a:r>
              <a:rPr lang="en-US" sz="2000" b="1" dirty="0">
                <a:latin typeface="Arial Black" panose="020B0604020202020204" pitchFamily="34" charset="0"/>
                <a:cs typeface="Arial Black" panose="020B0604020202020204" pitchFamily="34" charset="0"/>
              </a:rPr>
              <a:t>September 20-21</a:t>
            </a:r>
          </a:p>
          <a:p>
            <a:pPr marL="0" indent="0">
              <a:lnSpc>
                <a:spcPct val="110000"/>
              </a:lnSpc>
              <a:spcBef>
                <a:spcPts val="0"/>
              </a:spcBef>
              <a:buNone/>
            </a:pPr>
            <a:r>
              <a:rPr lang="en-US" sz="2000" dirty="0">
                <a:latin typeface="+mj-lt"/>
              </a:rPr>
              <a:t>Come See Tennessee</a:t>
            </a:r>
            <a:endParaRPr lang="en-US" sz="2000" b="0" dirty="0">
              <a:latin typeface="+mj-lt"/>
              <a:cs typeface="Gotham Book" pitchFamily="2" charset="0"/>
            </a:endParaRPr>
          </a:p>
          <a:p>
            <a:pPr marL="0" indent="0">
              <a:lnSpc>
                <a:spcPct val="110000"/>
              </a:lnSpc>
              <a:spcBef>
                <a:spcPts val="0"/>
              </a:spcBef>
              <a:buNone/>
            </a:pPr>
            <a:endParaRPr lang="en-US" sz="2000" dirty="0">
              <a:latin typeface="+mj-lt"/>
            </a:endParaRPr>
          </a:p>
          <a:p>
            <a:pPr marL="0" indent="0">
              <a:lnSpc>
                <a:spcPct val="110000"/>
              </a:lnSpc>
              <a:spcBef>
                <a:spcPts val="0"/>
              </a:spcBef>
              <a:buNone/>
            </a:pPr>
            <a:r>
              <a:rPr lang="en-US" sz="2000" b="1" dirty="0">
                <a:latin typeface="Arial Black" panose="020B0604020202020204" pitchFamily="34" charset="0"/>
                <a:cs typeface="Arial Black" panose="020B0604020202020204" pitchFamily="34" charset="0"/>
              </a:rPr>
              <a:t>October 26</a:t>
            </a:r>
          </a:p>
          <a:p>
            <a:pPr marL="0" indent="0">
              <a:lnSpc>
                <a:spcPct val="110000"/>
              </a:lnSpc>
              <a:spcBef>
                <a:spcPts val="0"/>
              </a:spcBef>
              <a:buNone/>
            </a:pPr>
            <a:r>
              <a:rPr lang="en-US" sz="2000" dirty="0">
                <a:latin typeface="+mj-lt"/>
              </a:rPr>
              <a:t>Big Orange Preview</a:t>
            </a:r>
            <a:endParaRPr lang="en-US" sz="2000" b="0" dirty="0">
              <a:latin typeface="+mj-lt"/>
              <a:cs typeface="Gotham Book" pitchFamily="2" charset="0"/>
            </a:endParaRPr>
          </a:p>
          <a:p>
            <a:pPr marL="0" indent="0">
              <a:lnSpc>
                <a:spcPct val="110000"/>
              </a:lnSpc>
              <a:spcBef>
                <a:spcPts val="0"/>
              </a:spcBef>
              <a:buNone/>
            </a:pPr>
            <a:endParaRPr lang="en-US" dirty="0">
              <a:latin typeface="+mj-lt"/>
            </a:endParaRPr>
          </a:p>
          <a:p>
            <a:pPr marL="0" indent="0">
              <a:lnSpc>
                <a:spcPct val="110000"/>
              </a:lnSpc>
              <a:spcBef>
                <a:spcPts val="0"/>
              </a:spcBef>
              <a:buNone/>
            </a:pPr>
            <a:endParaRPr lang="en-US" b="0" dirty="0">
              <a:latin typeface="+mj-lt"/>
              <a:cs typeface="Gotham Book" pitchFamily="2" charset="0"/>
            </a:endParaRPr>
          </a:p>
        </p:txBody>
      </p:sp>
      <p:sp>
        <p:nvSpPr>
          <p:cNvPr id="11" name="Rectangle 10">
            <a:extLst>
              <a:ext uri="{FF2B5EF4-FFF2-40B4-BE49-F238E27FC236}">
                <a16:creationId xmlns:a16="http://schemas.microsoft.com/office/drawing/2014/main" id="{C9174141-F45E-56BD-54B8-54492554B088}"/>
              </a:ext>
            </a:extLst>
          </p:cNvPr>
          <p:cNvSpPr/>
          <p:nvPr/>
        </p:nvSpPr>
        <p:spPr>
          <a:xfrm>
            <a:off x="3388785" y="4632259"/>
            <a:ext cx="4864003" cy="20004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B7C47AD-BCB0-0816-BEA1-015D31110955}"/>
              </a:ext>
            </a:extLst>
          </p:cNvPr>
          <p:cNvSpPr txBox="1"/>
          <p:nvPr/>
        </p:nvSpPr>
        <p:spPr>
          <a:xfrm>
            <a:off x="5192888" y="5645437"/>
            <a:ext cx="2902373" cy="678071"/>
          </a:xfrm>
          <a:prstGeom prst="rect">
            <a:avLst/>
          </a:prstGeom>
          <a:noFill/>
        </p:spPr>
        <p:txBody>
          <a:bodyPr wrap="square">
            <a:spAutoFit/>
          </a:bodyPr>
          <a:lstStyle/>
          <a:p>
            <a:pPr marL="0" indent="0" algn="ctr">
              <a:lnSpc>
                <a:spcPct val="110000"/>
              </a:lnSpc>
              <a:spcBef>
                <a:spcPts val="0"/>
              </a:spcBef>
              <a:buNone/>
            </a:pPr>
            <a:r>
              <a:rPr lang="en-US" sz="1800" dirty="0" err="1">
                <a:solidFill>
                  <a:srgbClr val="58595B"/>
                </a:solidFill>
                <a:latin typeface="+mj-lt"/>
                <a:cs typeface="Gotham Medium" pitchFamily="2" charset="0"/>
              </a:rPr>
              <a:t>admissions.utk.edu</a:t>
            </a:r>
            <a:r>
              <a:rPr lang="en-US" sz="1800" dirty="0">
                <a:solidFill>
                  <a:srgbClr val="58595B"/>
                </a:solidFill>
                <a:latin typeface="+mj-lt"/>
                <a:cs typeface="Gotham Medium" pitchFamily="2" charset="0"/>
              </a:rPr>
              <a:t>/</a:t>
            </a:r>
            <a:br>
              <a:rPr lang="en-US" sz="1800" dirty="0">
                <a:solidFill>
                  <a:srgbClr val="58595B"/>
                </a:solidFill>
                <a:latin typeface="+mj-lt"/>
                <a:cs typeface="Gotham Medium" pitchFamily="2" charset="0"/>
              </a:rPr>
            </a:br>
            <a:r>
              <a:rPr lang="en-US" sz="1800" dirty="0">
                <a:solidFill>
                  <a:srgbClr val="58595B"/>
                </a:solidFill>
                <a:latin typeface="+mj-lt"/>
                <a:cs typeface="Gotham Medium" pitchFamily="2" charset="0"/>
              </a:rPr>
              <a:t>tours-and-events</a:t>
            </a:r>
          </a:p>
        </p:txBody>
      </p:sp>
      <p:sp>
        <p:nvSpPr>
          <p:cNvPr id="19" name="TextBox 18">
            <a:extLst>
              <a:ext uri="{FF2B5EF4-FFF2-40B4-BE49-F238E27FC236}">
                <a16:creationId xmlns:a16="http://schemas.microsoft.com/office/drawing/2014/main" id="{055B200D-705A-4451-79B9-88383253D7A9}"/>
              </a:ext>
            </a:extLst>
          </p:cNvPr>
          <p:cNvSpPr txBox="1"/>
          <p:nvPr/>
        </p:nvSpPr>
        <p:spPr>
          <a:xfrm>
            <a:off x="4801956" y="4785659"/>
            <a:ext cx="3608206" cy="884345"/>
          </a:xfrm>
          <a:prstGeom prst="rect">
            <a:avLst/>
          </a:prstGeom>
          <a:noFill/>
        </p:spPr>
        <p:txBody>
          <a:bodyPr wrap="square">
            <a:spAutoFit/>
          </a:bodyPr>
          <a:lstStyle/>
          <a:p>
            <a:pPr marL="0" indent="0" algn="ctr">
              <a:lnSpc>
                <a:spcPct val="110000"/>
              </a:lnSpc>
              <a:spcBef>
                <a:spcPts val="0"/>
              </a:spcBef>
              <a:buNone/>
            </a:pPr>
            <a:r>
              <a:rPr lang="en-US" sz="2400" b="1" dirty="0">
                <a:solidFill>
                  <a:srgbClr val="58595B"/>
                </a:solidFill>
                <a:latin typeface="Arial Black" panose="020B0604020202020204" pitchFamily="34" charset="0"/>
                <a:cs typeface="Arial Black" panose="020B0604020202020204" pitchFamily="34" charset="0"/>
              </a:rPr>
              <a:t>EVENTS </a:t>
            </a:r>
            <a:br>
              <a:rPr lang="en-US" sz="2400" b="1" dirty="0">
                <a:solidFill>
                  <a:srgbClr val="58595B"/>
                </a:solidFill>
                <a:latin typeface="Arial Black" panose="020B0604020202020204" pitchFamily="34" charset="0"/>
                <a:cs typeface="Arial Black" panose="020B0604020202020204" pitchFamily="34" charset="0"/>
              </a:rPr>
            </a:br>
            <a:r>
              <a:rPr lang="en-US" sz="2400" b="1" dirty="0">
                <a:solidFill>
                  <a:srgbClr val="58595B"/>
                </a:solidFill>
                <a:latin typeface="Arial Black" panose="020B0604020202020204" pitchFamily="34" charset="0"/>
                <a:cs typeface="Arial Black" panose="020B0604020202020204" pitchFamily="34" charset="0"/>
              </a:rPr>
              <a:t>INFORMATION</a:t>
            </a:r>
          </a:p>
        </p:txBody>
      </p:sp>
      <p:pic>
        <p:nvPicPr>
          <p:cNvPr id="6" name="Picture 5" descr="A qr code with orange squares&#10;&#10;Description automatically generated">
            <a:extLst>
              <a:ext uri="{FF2B5EF4-FFF2-40B4-BE49-F238E27FC236}">
                <a16:creationId xmlns:a16="http://schemas.microsoft.com/office/drawing/2014/main" id="{D323E8AB-0F39-BAC7-BD7C-A57D5F16AA5A}"/>
              </a:ext>
            </a:extLst>
          </p:cNvPr>
          <p:cNvPicPr>
            <a:picLocks noChangeAspect="1"/>
          </p:cNvPicPr>
          <p:nvPr/>
        </p:nvPicPr>
        <p:blipFill>
          <a:blip r:embed="rId5"/>
          <a:stretch>
            <a:fillRect/>
          </a:stretch>
        </p:blipFill>
        <p:spPr>
          <a:xfrm>
            <a:off x="3665082" y="4947272"/>
            <a:ext cx="1370432" cy="1370432"/>
          </a:xfrm>
          <a:prstGeom prst="rect">
            <a:avLst/>
          </a:prstGeom>
        </p:spPr>
      </p:pic>
    </p:spTree>
    <p:extLst>
      <p:ext uri="{BB962C8B-B14F-4D97-AF65-F5344CB8AC3E}">
        <p14:creationId xmlns:p14="http://schemas.microsoft.com/office/powerpoint/2010/main" val="2655574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ennessee__Rocky_Top__new.mp3">
            <a:hlinkClick r:id="" action="ppaction://media"/>
            <a:extLst>
              <a:ext uri="{FF2B5EF4-FFF2-40B4-BE49-F238E27FC236}">
                <a16:creationId xmlns:a16="http://schemas.microsoft.com/office/drawing/2014/main" id="{354F9CB9-1902-522F-E0D5-840DEBEAEC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61284" y="3841323"/>
            <a:ext cx="609600" cy="609600"/>
          </a:xfrm>
          <a:prstGeom prst="rect">
            <a:avLst/>
          </a:prstGeom>
        </p:spPr>
      </p:pic>
      <p:sp>
        <p:nvSpPr>
          <p:cNvPr id="3" name="Title 2">
            <a:extLst>
              <a:ext uri="{FF2B5EF4-FFF2-40B4-BE49-F238E27FC236}">
                <a16:creationId xmlns:a16="http://schemas.microsoft.com/office/drawing/2014/main" id="{1761F46E-B832-ABF0-0FA3-2C03F8F89FD9}"/>
              </a:ext>
            </a:extLst>
          </p:cNvPr>
          <p:cNvSpPr txBox="1">
            <a:spLocks/>
          </p:cNvSpPr>
          <p:nvPr/>
        </p:nvSpPr>
        <p:spPr>
          <a:xfrm>
            <a:off x="575764" y="2995927"/>
            <a:ext cx="5778408" cy="1325563"/>
          </a:xfrm>
          <a:prstGeom prst="rect">
            <a:avLst/>
          </a:prstGeom>
        </p:spPr>
        <p:txBody>
          <a:bodyPr>
            <a:noAutofit/>
          </a:bodyPr>
          <a:lstStyle>
            <a:lvl1pPr algn="l" defTabSz="914400" rtl="0" eaLnBrk="1" latinLnBrk="0" hangingPunct="1">
              <a:lnSpc>
                <a:spcPct val="90000"/>
              </a:lnSpc>
              <a:spcBef>
                <a:spcPct val="0"/>
              </a:spcBef>
              <a:buNone/>
              <a:defRPr sz="4400" b="1" i="0" kern="1200">
                <a:solidFill>
                  <a:srgbClr val="58595B"/>
                </a:solidFill>
                <a:latin typeface="Gotham Ultra" pitchFamily="2" charset="0"/>
                <a:ea typeface="+mj-ea"/>
                <a:cs typeface="Gotham Ultra" pitchFamily="2" charset="0"/>
              </a:defRPr>
            </a:lvl1pPr>
          </a:lstStyle>
          <a:p>
            <a:r>
              <a:rPr lang="en-US" sz="6600" dirty="0">
                <a:latin typeface="Arial Black" panose="020B0604020202020204" pitchFamily="34" charset="0"/>
                <a:cs typeface="Arial Black" panose="020B0604020202020204" pitchFamily="34" charset="0"/>
              </a:rPr>
              <a:t>QUESTIONS</a:t>
            </a:r>
          </a:p>
        </p:txBody>
      </p:sp>
      <p:pic>
        <p:nvPicPr>
          <p:cNvPr id="4" name="Picture 3">
            <a:extLst>
              <a:ext uri="{FF2B5EF4-FFF2-40B4-BE49-F238E27FC236}">
                <a16:creationId xmlns:a16="http://schemas.microsoft.com/office/drawing/2014/main" id="{CA5D608B-0645-0925-F37F-AB5CF1D16849}"/>
              </a:ext>
            </a:extLst>
          </p:cNvPr>
          <p:cNvPicPr>
            <a:picLocks noChangeAspect="1"/>
          </p:cNvPicPr>
          <p:nvPr/>
        </p:nvPicPr>
        <p:blipFill>
          <a:blip r:embed="rId5"/>
          <a:stretch>
            <a:fillRect/>
          </a:stretch>
        </p:blipFill>
        <p:spPr>
          <a:xfrm>
            <a:off x="7199481" y="1459506"/>
            <a:ext cx="3640363" cy="3938987"/>
          </a:xfrm>
          <a:prstGeom prst="rect">
            <a:avLst/>
          </a:prstGeom>
        </p:spPr>
      </p:pic>
      <p:pic>
        <p:nvPicPr>
          <p:cNvPr id="5" name="Picture 4" descr="A black screen with white dots&#10;&#10;Description automatically generated">
            <a:extLst>
              <a:ext uri="{FF2B5EF4-FFF2-40B4-BE49-F238E27FC236}">
                <a16:creationId xmlns:a16="http://schemas.microsoft.com/office/drawing/2014/main" id="{BEA96C89-D473-4F06-FF3B-1F7E68F8BCC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819397" y="286771"/>
            <a:ext cx="943664" cy="1640883"/>
          </a:xfrm>
          <a:prstGeom prst="rect">
            <a:avLst/>
          </a:prstGeom>
        </p:spPr>
      </p:pic>
      <p:pic>
        <p:nvPicPr>
          <p:cNvPr id="6" name="Picture 5">
            <a:extLst>
              <a:ext uri="{FF2B5EF4-FFF2-40B4-BE49-F238E27FC236}">
                <a16:creationId xmlns:a16="http://schemas.microsoft.com/office/drawing/2014/main" id="{927F6588-9347-E815-F439-86038C65E8B9}"/>
              </a:ext>
            </a:extLst>
          </p:cNvPr>
          <p:cNvPicPr>
            <a:picLocks noChangeAspect="1"/>
          </p:cNvPicPr>
          <p:nvPr/>
        </p:nvPicPr>
        <p:blipFill>
          <a:blip r:embed="rId7"/>
          <a:stretch>
            <a:fillRect/>
          </a:stretch>
        </p:blipFill>
        <p:spPr>
          <a:xfrm>
            <a:off x="-1172864" y="5624869"/>
            <a:ext cx="2345728" cy="909568"/>
          </a:xfrm>
          <a:prstGeom prst="rect">
            <a:avLst/>
          </a:prstGeom>
        </p:spPr>
      </p:pic>
      <p:pic>
        <p:nvPicPr>
          <p:cNvPr id="7" name="Picture 6">
            <a:extLst>
              <a:ext uri="{FF2B5EF4-FFF2-40B4-BE49-F238E27FC236}">
                <a16:creationId xmlns:a16="http://schemas.microsoft.com/office/drawing/2014/main" id="{4E627D8E-BB30-07C6-6923-1759CA2A1B3B}"/>
              </a:ext>
            </a:extLst>
          </p:cNvPr>
          <p:cNvPicPr>
            <a:picLocks noChangeAspect="1"/>
          </p:cNvPicPr>
          <p:nvPr/>
        </p:nvPicPr>
        <p:blipFill>
          <a:blip r:embed="rId8"/>
          <a:stretch>
            <a:fillRect/>
          </a:stretch>
        </p:blipFill>
        <p:spPr>
          <a:xfrm>
            <a:off x="688652" y="561354"/>
            <a:ext cx="2221544" cy="498714"/>
          </a:xfrm>
          <a:prstGeom prst="rect">
            <a:avLst/>
          </a:prstGeom>
        </p:spPr>
      </p:pic>
      <p:pic>
        <p:nvPicPr>
          <p:cNvPr id="8" name="Picture 7" descr="A black screen with white dots&#10;&#10;Description automatically generated">
            <a:extLst>
              <a:ext uri="{FF2B5EF4-FFF2-40B4-BE49-F238E27FC236}">
                <a16:creationId xmlns:a16="http://schemas.microsoft.com/office/drawing/2014/main" id="{543116E4-6D48-FBB4-64CB-552ED11B363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819397" y="5633042"/>
            <a:ext cx="943664" cy="909569"/>
          </a:xfrm>
          <a:prstGeom prst="rect">
            <a:avLst/>
          </a:prstGeom>
        </p:spPr>
      </p:pic>
    </p:spTree>
    <p:extLst>
      <p:ext uri="{BB962C8B-B14F-4D97-AF65-F5344CB8AC3E}">
        <p14:creationId xmlns:p14="http://schemas.microsoft.com/office/powerpoint/2010/main" val="130261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8">
            <a:extLst>
              <a:ext uri="{FF2B5EF4-FFF2-40B4-BE49-F238E27FC236}">
                <a16:creationId xmlns:a16="http://schemas.microsoft.com/office/drawing/2014/main" id="{B3208971-A646-5849-864C-135E35025379}"/>
              </a:ext>
            </a:extLst>
          </p:cNvPr>
          <p:cNvSpPr txBox="1">
            <a:spLocks/>
          </p:cNvSpPr>
          <p:nvPr/>
        </p:nvSpPr>
        <p:spPr>
          <a:xfrm>
            <a:off x="7568747" y="739217"/>
            <a:ext cx="3214815" cy="609600"/>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58595B"/>
                </a:solidFill>
                <a:latin typeface="Gotham Book" pitchFamily="2" charset="0"/>
                <a:ea typeface="+mn-ea"/>
                <a:cs typeface="Gotham Boo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58595B"/>
                </a:solidFill>
                <a:latin typeface="Gotham Book" pitchFamily="2" charset="0"/>
                <a:ea typeface="+mn-ea"/>
                <a:cs typeface="Gotham Boo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Gotham Book" pitchFamily="2" charset="0"/>
                <a:ea typeface="+mn-ea"/>
                <a:cs typeface="Gotham Boo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6000" b="1" dirty="0">
                <a:latin typeface="Arial Black" panose="020B0604020202020204" pitchFamily="34" charset="0"/>
                <a:cs typeface="Arial Black" panose="020B0604020202020204" pitchFamily="34" charset="0"/>
              </a:rPr>
              <a:t>18:1</a:t>
            </a:r>
          </a:p>
        </p:txBody>
      </p:sp>
      <p:sp>
        <p:nvSpPr>
          <p:cNvPr id="4" name="Content Placeholder 8">
            <a:extLst>
              <a:ext uri="{FF2B5EF4-FFF2-40B4-BE49-F238E27FC236}">
                <a16:creationId xmlns:a16="http://schemas.microsoft.com/office/drawing/2014/main" id="{62C8CA60-A8AC-6D4B-BE8C-D3ACAD8A2534}"/>
              </a:ext>
            </a:extLst>
          </p:cNvPr>
          <p:cNvSpPr txBox="1">
            <a:spLocks/>
          </p:cNvSpPr>
          <p:nvPr/>
        </p:nvSpPr>
        <p:spPr>
          <a:xfrm>
            <a:off x="7568747" y="1264883"/>
            <a:ext cx="4012480" cy="985340"/>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58595B"/>
                </a:solidFill>
                <a:latin typeface="Gotham Book" pitchFamily="2" charset="0"/>
                <a:ea typeface="+mn-ea"/>
                <a:cs typeface="Gotham Boo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58595B"/>
                </a:solidFill>
                <a:latin typeface="Gotham Book" pitchFamily="2" charset="0"/>
                <a:ea typeface="+mn-ea"/>
                <a:cs typeface="Gotham Boo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Gotham Book" pitchFamily="2" charset="0"/>
                <a:ea typeface="+mn-ea"/>
                <a:cs typeface="Gotham Boo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dirty="0">
                <a:latin typeface="Arial" panose="020B0604020202020204" pitchFamily="34" charset="0"/>
                <a:cs typeface="Arial" panose="020B0604020202020204" pitchFamily="34" charset="0"/>
              </a:rPr>
              <a:t>STUDENT TO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FACULTY RATIO</a:t>
            </a:r>
          </a:p>
        </p:txBody>
      </p:sp>
      <p:sp>
        <p:nvSpPr>
          <p:cNvPr id="5" name="Content Placeholder 8">
            <a:extLst>
              <a:ext uri="{FF2B5EF4-FFF2-40B4-BE49-F238E27FC236}">
                <a16:creationId xmlns:a16="http://schemas.microsoft.com/office/drawing/2014/main" id="{951EDB0F-2EC2-CF40-B424-03DCECA757D4}"/>
              </a:ext>
            </a:extLst>
          </p:cNvPr>
          <p:cNvSpPr txBox="1">
            <a:spLocks/>
          </p:cNvSpPr>
          <p:nvPr/>
        </p:nvSpPr>
        <p:spPr>
          <a:xfrm>
            <a:off x="5860474" y="2634885"/>
            <a:ext cx="2051357" cy="958802"/>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58595B"/>
                </a:solidFill>
                <a:latin typeface="Gotham Book" pitchFamily="2" charset="0"/>
                <a:ea typeface="+mn-ea"/>
                <a:cs typeface="Gotham Boo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58595B"/>
                </a:solidFill>
                <a:latin typeface="Gotham Book" pitchFamily="2" charset="0"/>
                <a:ea typeface="+mn-ea"/>
                <a:cs typeface="Gotham Boo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Gotham Book" pitchFamily="2" charset="0"/>
                <a:ea typeface="+mn-ea"/>
                <a:cs typeface="Gotham Boo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6000" b="1" dirty="0">
                <a:latin typeface="Arial Black" panose="020B0604020202020204" pitchFamily="34" charset="0"/>
                <a:cs typeface="Arial Black" panose="020B0604020202020204" pitchFamily="34" charset="0"/>
              </a:rPr>
              <a:t>94%</a:t>
            </a:r>
          </a:p>
        </p:txBody>
      </p:sp>
      <p:sp>
        <p:nvSpPr>
          <p:cNvPr id="6" name="Content Placeholder 8">
            <a:extLst>
              <a:ext uri="{FF2B5EF4-FFF2-40B4-BE49-F238E27FC236}">
                <a16:creationId xmlns:a16="http://schemas.microsoft.com/office/drawing/2014/main" id="{C142E404-1C19-8146-8186-4A299C6528A9}"/>
              </a:ext>
            </a:extLst>
          </p:cNvPr>
          <p:cNvSpPr txBox="1">
            <a:spLocks/>
          </p:cNvSpPr>
          <p:nvPr/>
        </p:nvSpPr>
        <p:spPr>
          <a:xfrm>
            <a:off x="7819560" y="2641299"/>
            <a:ext cx="1995909" cy="1280977"/>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58595B"/>
                </a:solidFill>
                <a:latin typeface="Gotham Book" pitchFamily="2" charset="0"/>
                <a:ea typeface="+mn-ea"/>
                <a:cs typeface="Gotham Boo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58595B"/>
                </a:solidFill>
                <a:latin typeface="Gotham Book" pitchFamily="2" charset="0"/>
                <a:ea typeface="+mn-ea"/>
                <a:cs typeface="Gotham Boo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Gotham Book" pitchFamily="2" charset="0"/>
                <a:ea typeface="+mn-ea"/>
                <a:cs typeface="Gotham Boo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latin typeface="Arial" panose="020B0604020202020204" pitchFamily="34" charset="0"/>
                <a:cs typeface="Arial" panose="020B0604020202020204" pitchFamily="34" charset="0"/>
              </a:rPr>
              <a:t>of first-year students receive</a:t>
            </a:r>
            <a:br>
              <a:rPr lang="en-US" sz="12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FINANCIAL AID &amp; SCHOLARSHIPS</a:t>
            </a:r>
          </a:p>
          <a:p>
            <a:pPr marL="0" indent="0">
              <a:buFont typeface="Arial" panose="020B0604020202020204" pitchFamily="34" charset="0"/>
              <a:buNone/>
            </a:pPr>
            <a:endParaRPr lang="en-US" sz="1800" dirty="0">
              <a:latin typeface="Arial" panose="020B0604020202020204" pitchFamily="34" charset="0"/>
              <a:cs typeface="Arial" panose="020B0604020202020204" pitchFamily="34" charset="0"/>
            </a:endParaRPr>
          </a:p>
        </p:txBody>
      </p:sp>
      <p:sp>
        <p:nvSpPr>
          <p:cNvPr id="7" name="Content Placeholder 8">
            <a:extLst>
              <a:ext uri="{FF2B5EF4-FFF2-40B4-BE49-F238E27FC236}">
                <a16:creationId xmlns:a16="http://schemas.microsoft.com/office/drawing/2014/main" id="{D76FCE5C-507D-5148-849D-A5D5F07A85EF}"/>
              </a:ext>
            </a:extLst>
          </p:cNvPr>
          <p:cNvSpPr txBox="1">
            <a:spLocks/>
          </p:cNvSpPr>
          <p:nvPr/>
        </p:nvSpPr>
        <p:spPr>
          <a:xfrm>
            <a:off x="5838100" y="5235545"/>
            <a:ext cx="3214815" cy="609600"/>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58595B"/>
                </a:solidFill>
                <a:latin typeface="Gotham Book" pitchFamily="2" charset="0"/>
                <a:ea typeface="+mn-ea"/>
                <a:cs typeface="Gotham Boo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58595B"/>
                </a:solidFill>
                <a:latin typeface="Gotham Book" pitchFamily="2" charset="0"/>
                <a:ea typeface="+mn-ea"/>
                <a:cs typeface="Gotham Boo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Gotham Book" pitchFamily="2" charset="0"/>
                <a:ea typeface="+mn-ea"/>
                <a:cs typeface="Gotham Boo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latin typeface="Arial Black" panose="020B0604020202020204" pitchFamily="34" charset="0"/>
                <a:cs typeface="Arial Black" panose="020B0604020202020204" pitchFamily="34" charset="0"/>
              </a:rPr>
              <a:t>30,000+</a:t>
            </a:r>
          </a:p>
        </p:txBody>
      </p:sp>
      <p:sp>
        <p:nvSpPr>
          <p:cNvPr id="8" name="Content Placeholder 8">
            <a:extLst>
              <a:ext uri="{FF2B5EF4-FFF2-40B4-BE49-F238E27FC236}">
                <a16:creationId xmlns:a16="http://schemas.microsoft.com/office/drawing/2014/main" id="{DE0D9384-FDE8-F74B-A22A-69B1994210E2}"/>
              </a:ext>
            </a:extLst>
          </p:cNvPr>
          <p:cNvSpPr txBox="1">
            <a:spLocks/>
          </p:cNvSpPr>
          <p:nvPr/>
        </p:nvSpPr>
        <p:spPr>
          <a:xfrm>
            <a:off x="5860474" y="5703415"/>
            <a:ext cx="3214815" cy="609600"/>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58595B"/>
                </a:solidFill>
                <a:latin typeface="Gotham Book" pitchFamily="2" charset="0"/>
                <a:ea typeface="+mn-ea"/>
                <a:cs typeface="Gotham Boo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58595B"/>
                </a:solidFill>
                <a:latin typeface="Gotham Book" pitchFamily="2" charset="0"/>
                <a:ea typeface="+mn-ea"/>
                <a:cs typeface="Gotham Boo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Gotham Book" pitchFamily="2" charset="0"/>
                <a:ea typeface="+mn-ea"/>
                <a:cs typeface="Gotham Boo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latin typeface="Arial" panose="020B0604020202020204" pitchFamily="34" charset="0"/>
                <a:cs typeface="Arial" panose="020B0604020202020204" pitchFamily="34" charset="0"/>
              </a:rPr>
              <a:t>UNDERGRADUATE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STUDENTS</a:t>
            </a:r>
          </a:p>
        </p:txBody>
      </p:sp>
      <p:sp>
        <p:nvSpPr>
          <p:cNvPr id="9" name="Content Placeholder 8">
            <a:extLst>
              <a:ext uri="{FF2B5EF4-FFF2-40B4-BE49-F238E27FC236}">
                <a16:creationId xmlns:a16="http://schemas.microsoft.com/office/drawing/2014/main" id="{B552A0B6-9CEC-9843-B771-7800751B05DB}"/>
              </a:ext>
            </a:extLst>
          </p:cNvPr>
          <p:cNvSpPr txBox="1">
            <a:spLocks/>
          </p:cNvSpPr>
          <p:nvPr/>
        </p:nvSpPr>
        <p:spPr>
          <a:xfrm>
            <a:off x="8770489" y="5235545"/>
            <a:ext cx="3214815" cy="609600"/>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58595B"/>
                </a:solidFill>
                <a:latin typeface="Gotham Book" pitchFamily="2" charset="0"/>
                <a:ea typeface="+mn-ea"/>
                <a:cs typeface="Gotham Boo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58595B"/>
                </a:solidFill>
                <a:latin typeface="Gotham Book" pitchFamily="2" charset="0"/>
                <a:ea typeface="+mn-ea"/>
                <a:cs typeface="Gotham Boo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Gotham Book" pitchFamily="2" charset="0"/>
                <a:ea typeface="+mn-ea"/>
                <a:cs typeface="Gotham Boo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latin typeface="Arial Black" panose="020B0604020202020204" pitchFamily="34" charset="0"/>
                <a:cs typeface="Arial Black" panose="020B0604020202020204" pitchFamily="34" charset="0"/>
              </a:rPr>
              <a:t>360+</a:t>
            </a:r>
          </a:p>
        </p:txBody>
      </p:sp>
      <p:sp>
        <p:nvSpPr>
          <p:cNvPr id="10" name="Content Placeholder 8">
            <a:extLst>
              <a:ext uri="{FF2B5EF4-FFF2-40B4-BE49-F238E27FC236}">
                <a16:creationId xmlns:a16="http://schemas.microsoft.com/office/drawing/2014/main" id="{E75D4C25-FBB7-4F45-B695-7101566495B5}"/>
              </a:ext>
            </a:extLst>
          </p:cNvPr>
          <p:cNvSpPr txBox="1">
            <a:spLocks/>
          </p:cNvSpPr>
          <p:nvPr/>
        </p:nvSpPr>
        <p:spPr>
          <a:xfrm>
            <a:off x="8792863" y="5689560"/>
            <a:ext cx="3214815" cy="609600"/>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58595B"/>
                </a:solidFill>
                <a:latin typeface="Gotham Book" pitchFamily="2" charset="0"/>
                <a:ea typeface="+mn-ea"/>
                <a:cs typeface="Gotham Boo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58595B"/>
                </a:solidFill>
                <a:latin typeface="Gotham Book" pitchFamily="2" charset="0"/>
                <a:ea typeface="+mn-ea"/>
                <a:cs typeface="Gotham Boo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Gotham Book" pitchFamily="2" charset="0"/>
                <a:ea typeface="+mn-ea"/>
                <a:cs typeface="Gotham Boo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latin typeface="Arial" panose="020B0604020202020204" pitchFamily="34" charset="0"/>
                <a:cs typeface="Arial" panose="020B0604020202020204" pitchFamily="34" charset="0"/>
              </a:rPr>
              <a:t>UNDERGRADUATE PROGRAMS OF STUDY</a:t>
            </a:r>
          </a:p>
        </p:txBody>
      </p:sp>
      <p:pic>
        <p:nvPicPr>
          <p:cNvPr id="16" name="Picture 15">
            <a:extLst>
              <a:ext uri="{FF2B5EF4-FFF2-40B4-BE49-F238E27FC236}">
                <a16:creationId xmlns:a16="http://schemas.microsoft.com/office/drawing/2014/main" id="{36F183E2-5F5E-1A47-ACBC-3BDE594A69A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5147007" cy="6857995"/>
          </a:xfrm>
          <a:prstGeom prst="rect">
            <a:avLst/>
          </a:prstGeom>
        </p:spPr>
      </p:pic>
      <p:cxnSp>
        <p:nvCxnSpPr>
          <p:cNvPr id="18" name="Straight Connector 17">
            <a:extLst>
              <a:ext uri="{FF2B5EF4-FFF2-40B4-BE49-F238E27FC236}">
                <a16:creationId xmlns:a16="http://schemas.microsoft.com/office/drawing/2014/main" id="{C80E4270-321E-EA4C-8729-33E25CD28FB1}"/>
              </a:ext>
            </a:extLst>
          </p:cNvPr>
          <p:cNvCxnSpPr/>
          <p:nvPr/>
        </p:nvCxnSpPr>
        <p:spPr>
          <a:xfrm>
            <a:off x="5838100" y="4833384"/>
            <a:ext cx="5578045" cy="0"/>
          </a:xfrm>
          <a:prstGeom prst="line">
            <a:avLst/>
          </a:prstGeom>
          <a:ln w="44450">
            <a:solidFill>
              <a:srgbClr val="FF82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DCDE002-DAB9-074A-BAFF-EB72253F30CA}"/>
              </a:ext>
            </a:extLst>
          </p:cNvPr>
          <p:cNvCxnSpPr/>
          <p:nvPr/>
        </p:nvCxnSpPr>
        <p:spPr>
          <a:xfrm>
            <a:off x="5860474" y="2436547"/>
            <a:ext cx="5578045" cy="0"/>
          </a:xfrm>
          <a:prstGeom prst="line">
            <a:avLst/>
          </a:prstGeom>
          <a:ln w="44450">
            <a:solidFill>
              <a:srgbClr val="FF82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9045673-8503-F84F-B051-6A6F877B630F}"/>
              </a:ext>
            </a:extLst>
          </p:cNvPr>
          <p:cNvCxnSpPr/>
          <p:nvPr/>
        </p:nvCxnSpPr>
        <p:spPr>
          <a:xfrm>
            <a:off x="8603570" y="5221690"/>
            <a:ext cx="0" cy="1077470"/>
          </a:xfrm>
          <a:prstGeom prst="line">
            <a:avLst/>
          </a:prstGeom>
          <a:ln w="44450">
            <a:solidFill>
              <a:srgbClr val="FF8200"/>
            </a:solidFill>
          </a:ln>
        </p:spPr>
        <p:style>
          <a:lnRef idx="1">
            <a:schemeClr val="accent1"/>
          </a:lnRef>
          <a:fillRef idx="0">
            <a:schemeClr val="accent1"/>
          </a:fillRef>
          <a:effectRef idx="0">
            <a:schemeClr val="accent1"/>
          </a:effectRef>
          <a:fontRef idx="minor">
            <a:schemeClr val="tx1"/>
          </a:fontRef>
        </p:style>
      </p:cxnSp>
      <p:sp>
        <p:nvSpPr>
          <p:cNvPr id="20" name="Content Placeholder 8">
            <a:extLst>
              <a:ext uri="{FF2B5EF4-FFF2-40B4-BE49-F238E27FC236}">
                <a16:creationId xmlns:a16="http://schemas.microsoft.com/office/drawing/2014/main" id="{200BD8A4-224F-7147-B2C8-C7FDC51C0F54}"/>
              </a:ext>
            </a:extLst>
          </p:cNvPr>
          <p:cNvSpPr txBox="1">
            <a:spLocks/>
          </p:cNvSpPr>
          <p:nvPr/>
        </p:nvSpPr>
        <p:spPr>
          <a:xfrm>
            <a:off x="7819560" y="3713535"/>
            <a:ext cx="3416505" cy="1034373"/>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58595B"/>
                </a:solidFill>
                <a:latin typeface="Gotham Book" pitchFamily="2" charset="0"/>
                <a:ea typeface="+mn-ea"/>
                <a:cs typeface="Gotham Boo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58595B"/>
                </a:solidFill>
                <a:latin typeface="Gotham Book" pitchFamily="2" charset="0"/>
                <a:ea typeface="+mn-ea"/>
                <a:cs typeface="Gotham Boo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Gotham Book" pitchFamily="2" charset="0"/>
                <a:ea typeface="+mn-ea"/>
                <a:cs typeface="Gotham Boo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latin typeface="Arial" panose="020B0604020202020204" pitchFamily="34" charset="0"/>
                <a:cs typeface="Arial" panose="020B0604020202020204" pitchFamily="34" charset="0"/>
              </a:rPr>
              <a:t>of graduates report </a:t>
            </a:r>
            <a:br>
              <a:rPr lang="en-US" sz="12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THEY'RE EMPLOYED OR IN GRADUATE SCHOOL within six months of graduation</a:t>
            </a:r>
            <a:endParaRPr lang="en-US" sz="1800" dirty="0">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F992B239-CBE5-EB4D-84DA-42C721468BFB}"/>
              </a:ext>
            </a:extLst>
          </p:cNvPr>
          <p:cNvCxnSpPr>
            <a:cxnSpLocks/>
          </p:cNvCxnSpPr>
          <p:nvPr/>
        </p:nvCxnSpPr>
        <p:spPr>
          <a:xfrm flipV="1">
            <a:off x="5945975" y="3662897"/>
            <a:ext cx="1622772" cy="1"/>
          </a:xfrm>
          <a:prstGeom prst="line">
            <a:avLst/>
          </a:prstGeom>
          <a:ln w="44450">
            <a:solidFill>
              <a:srgbClr val="FF8200"/>
            </a:solidFill>
          </a:ln>
        </p:spPr>
        <p:style>
          <a:lnRef idx="1">
            <a:schemeClr val="accent1"/>
          </a:lnRef>
          <a:fillRef idx="0">
            <a:schemeClr val="accent1"/>
          </a:fillRef>
          <a:effectRef idx="0">
            <a:schemeClr val="accent1"/>
          </a:effectRef>
          <a:fontRef idx="minor">
            <a:schemeClr val="tx1"/>
          </a:fontRef>
        </p:style>
      </p:cxnSp>
      <p:sp>
        <p:nvSpPr>
          <p:cNvPr id="11" name="Content Placeholder 8">
            <a:extLst>
              <a:ext uri="{FF2B5EF4-FFF2-40B4-BE49-F238E27FC236}">
                <a16:creationId xmlns:a16="http://schemas.microsoft.com/office/drawing/2014/main" id="{2BB07628-4870-9D34-6A35-7BDE174E5B7D}"/>
              </a:ext>
            </a:extLst>
          </p:cNvPr>
          <p:cNvSpPr txBox="1">
            <a:spLocks/>
          </p:cNvSpPr>
          <p:nvPr/>
        </p:nvSpPr>
        <p:spPr>
          <a:xfrm>
            <a:off x="5860474" y="3845035"/>
            <a:ext cx="2051357" cy="958802"/>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58595B"/>
                </a:solidFill>
                <a:latin typeface="Gotham Book" pitchFamily="2" charset="0"/>
                <a:ea typeface="+mn-ea"/>
                <a:cs typeface="Gotham Boo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58595B"/>
                </a:solidFill>
                <a:latin typeface="Gotham Book" pitchFamily="2" charset="0"/>
                <a:ea typeface="+mn-ea"/>
                <a:cs typeface="Gotham Boo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Gotham Book" pitchFamily="2" charset="0"/>
                <a:ea typeface="+mn-ea"/>
                <a:cs typeface="Gotham Boo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6000" b="1" dirty="0">
                <a:latin typeface="Arial Black" panose="020B0604020202020204" pitchFamily="34" charset="0"/>
                <a:cs typeface="Arial Black" panose="020B0604020202020204" pitchFamily="34" charset="0"/>
              </a:rPr>
              <a:t>90%</a:t>
            </a:r>
          </a:p>
        </p:txBody>
      </p:sp>
      <p:pic>
        <p:nvPicPr>
          <p:cNvPr id="23" name="Picture 22" descr="A person standing at a podium&#10;&#10;Description automatically generated">
            <a:extLst>
              <a:ext uri="{FF2B5EF4-FFF2-40B4-BE49-F238E27FC236}">
                <a16:creationId xmlns:a16="http://schemas.microsoft.com/office/drawing/2014/main" id="{FF04E90F-5327-1B85-7321-26EB86387FF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31291" y="608907"/>
            <a:ext cx="1405453" cy="1405453"/>
          </a:xfrm>
          <a:prstGeom prst="rect">
            <a:avLst/>
          </a:prstGeom>
        </p:spPr>
      </p:pic>
      <p:pic>
        <p:nvPicPr>
          <p:cNvPr id="25" name="Picture 24" descr="A close up of a coin&#10;&#10;Description automatically generated">
            <a:extLst>
              <a:ext uri="{FF2B5EF4-FFF2-40B4-BE49-F238E27FC236}">
                <a16:creationId xmlns:a16="http://schemas.microsoft.com/office/drawing/2014/main" id="{0A37B15B-EAC6-4F20-9B7F-26376B70A18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044602" y="2651200"/>
            <a:ext cx="1094453" cy="1094453"/>
          </a:xfrm>
          <a:prstGeom prst="rect">
            <a:avLst/>
          </a:prstGeom>
        </p:spPr>
      </p:pic>
      <p:pic>
        <p:nvPicPr>
          <p:cNvPr id="27" name="Picture 26">
            <a:extLst>
              <a:ext uri="{FF2B5EF4-FFF2-40B4-BE49-F238E27FC236}">
                <a16:creationId xmlns:a16="http://schemas.microsoft.com/office/drawing/2014/main" id="{3976F2BD-C27F-D8DC-9E81-22AF9F6B88E6}"/>
              </a:ext>
            </a:extLst>
          </p:cNvPr>
          <p:cNvPicPr>
            <a:picLocks noChangeAspect="1"/>
          </p:cNvPicPr>
          <p:nvPr/>
        </p:nvPicPr>
        <p:blipFill>
          <a:blip r:embed="rId6"/>
          <a:stretch>
            <a:fillRect/>
          </a:stretch>
        </p:blipFill>
        <p:spPr>
          <a:xfrm>
            <a:off x="3750272" y="249992"/>
            <a:ext cx="2345728" cy="909568"/>
          </a:xfrm>
          <a:prstGeom prst="rect">
            <a:avLst/>
          </a:prstGeom>
        </p:spPr>
      </p:pic>
    </p:spTree>
    <p:extLst>
      <p:ext uri="{BB962C8B-B14F-4D97-AF65-F5344CB8AC3E}">
        <p14:creationId xmlns:p14="http://schemas.microsoft.com/office/powerpoint/2010/main" val="2359551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17">
            <a:extLst>
              <a:ext uri="{FF2B5EF4-FFF2-40B4-BE49-F238E27FC236}">
                <a16:creationId xmlns:a16="http://schemas.microsoft.com/office/drawing/2014/main" id="{5080186A-1BB0-F54E-ACE7-2773EDB5EB8B}"/>
              </a:ext>
            </a:extLst>
          </p:cNvPr>
          <p:cNvPicPr>
            <a:picLocks noChangeAspect="1"/>
          </p:cNvPicPr>
          <p:nvPr/>
        </p:nvPicPr>
        <p:blipFill rotWithShape="1">
          <a:blip r:embed="rId3"/>
          <a:srcRect t="5926"/>
          <a:stretch/>
        </p:blipFill>
        <p:spPr>
          <a:xfrm>
            <a:off x="0" y="0"/>
            <a:ext cx="12192000" cy="6952129"/>
          </a:xfrm>
          <a:prstGeom prst="rect">
            <a:avLst/>
          </a:prstGeom>
          <a:solidFill>
            <a:srgbClr val="DCDCDC">
              <a:alpha val="49804"/>
            </a:srgbClr>
          </a:solidFill>
          <a:ln w="28575">
            <a:noFill/>
          </a:ln>
        </p:spPr>
      </p:pic>
      <p:sp>
        <p:nvSpPr>
          <p:cNvPr id="11" name="XX%">
            <a:extLst>
              <a:ext uri="{FF2B5EF4-FFF2-40B4-BE49-F238E27FC236}">
                <a16:creationId xmlns:a16="http://schemas.microsoft.com/office/drawing/2014/main" id="{C931F5DC-B1E4-2E45-B62D-C505B54E2FA2}"/>
              </a:ext>
            </a:extLst>
          </p:cNvPr>
          <p:cNvSpPr txBox="1"/>
          <p:nvPr/>
        </p:nvSpPr>
        <p:spPr>
          <a:xfrm>
            <a:off x="0" y="402687"/>
            <a:ext cx="12298674" cy="10002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defTabSz="819150">
              <a:lnSpc>
                <a:spcPct val="100000"/>
              </a:lnSpc>
              <a:defRPr sz="45000" spc="0">
                <a:solidFill>
                  <a:schemeClr val="accent1"/>
                </a:solidFill>
                <a:latin typeface="+mj-lt"/>
                <a:ea typeface="+mj-ea"/>
                <a:cs typeface="+mj-cs"/>
                <a:sym typeface="FreightSansLFPro Semibold"/>
              </a:defRPr>
            </a:lvl1pPr>
          </a:lstStyle>
          <a:p>
            <a:pPr marL="0" marR="0" lvl="0" indent="0" algn="ctr" defTabSz="409575" rtl="0" eaLnBrk="1" fontAlgn="auto" latinLnBrk="0" hangingPunct="0">
              <a:lnSpc>
                <a:spcPct val="100000"/>
              </a:lnSpc>
              <a:spcBef>
                <a:spcPts val="0"/>
              </a:spcBef>
              <a:spcAft>
                <a:spcPts val="0"/>
              </a:spcAft>
              <a:buClrTx/>
              <a:buSzTx/>
              <a:buFontTx/>
              <a:buNone/>
              <a:tabLst/>
              <a:defRPr/>
            </a:pPr>
            <a:r>
              <a:rPr lang="en-US" sz="6000" b="1" kern="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It’s great to be a Tennessee Vol !</a:t>
            </a:r>
            <a:endParaRPr kumimoji="0" sz="6000" b="1"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FreightSansLFPro Semibold"/>
            </a:endParaRPr>
          </a:p>
        </p:txBody>
      </p:sp>
      <p:grpSp>
        <p:nvGrpSpPr>
          <p:cNvPr id="16" name="UTK Horiz_R">
            <a:extLst>
              <a:ext uri="{FF2B5EF4-FFF2-40B4-BE49-F238E27FC236}">
                <a16:creationId xmlns:a16="http://schemas.microsoft.com/office/drawing/2014/main" id="{2BCD29F4-D22A-B244-888A-8615824C49A8}"/>
              </a:ext>
            </a:extLst>
          </p:cNvPr>
          <p:cNvGrpSpPr>
            <a:grpSpLocks noChangeAspect="1"/>
          </p:cNvGrpSpPr>
          <p:nvPr/>
        </p:nvGrpSpPr>
        <p:grpSpPr bwMode="auto">
          <a:xfrm>
            <a:off x="10208332" y="6172680"/>
            <a:ext cx="1404165" cy="315023"/>
            <a:chOff x="0" y="1299"/>
            <a:chExt cx="7680" cy="1723"/>
          </a:xfrm>
        </p:grpSpPr>
        <p:sp>
          <p:nvSpPr>
            <p:cNvPr id="17" name="T fill">
              <a:extLst>
                <a:ext uri="{FF2B5EF4-FFF2-40B4-BE49-F238E27FC236}">
                  <a16:creationId xmlns:a16="http://schemas.microsoft.com/office/drawing/2014/main" id="{C9502B8E-729C-3849-8C65-0A0DCCE3C523}"/>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12121"/>
                </a:solidFill>
                <a:effectLst/>
                <a:uLnTx/>
                <a:uFillTx/>
                <a:latin typeface="Franklin Gothic Book" panose="020B0503020102020204"/>
                <a:ea typeface="+mn-ea"/>
                <a:cs typeface="+mn-cs"/>
              </a:endParaRPr>
            </a:p>
          </p:txBody>
        </p:sp>
        <p:sp>
          <p:nvSpPr>
            <p:cNvPr id="18" name="Type">
              <a:extLst>
                <a:ext uri="{FF2B5EF4-FFF2-40B4-BE49-F238E27FC236}">
                  <a16:creationId xmlns:a16="http://schemas.microsoft.com/office/drawing/2014/main" id="{6DD09CE2-E3B1-5C46-ABBE-422AFB9C86A3}"/>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12121"/>
                </a:solidFill>
                <a:effectLst/>
                <a:uLnTx/>
                <a:uFillTx/>
                <a:latin typeface="Franklin Gothic Book" panose="020B0503020102020204"/>
                <a:ea typeface="+mn-ea"/>
                <a:cs typeface="+mn-cs"/>
              </a:endParaRPr>
            </a:p>
          </p:txBody>
        </p:sp>
        <p:sp>
          <p:nvSpPr>
            <p:cNvPr id="19" name="Power T">
              <a:extLst>
                <a:ext uri="{FF2B5EF4-FFF2-40B4-BE49-F238E27FC236}">
                  <a16:creationId xmlns:a16="http://schemas.microsoft.com/office/drawing/2014/main" id="{4164D3E7-4188-FB4B-9BE2-7DC690D316CB}"/>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12121"/>
                </a:solidFill>
                <a:effectLst/>
                <a:uLnTx/>
                <a:uFillTx/>
                <a:latin typeface="Franklin Gothic Book" panose="020B0503020102020204"/>
                <a:ea typeface="+mn-ea"/>
                <a:cs typeface="+mn-cs"/>
              </a:endParaRPr>
            </a:p>
          </p:txBody>
        </p:sp>
      </p:grpSp>
    </p:spTree>
    <p:extLst>
      <p:ext uri="{BB962C8B-B14F-4D97-AF65-F5344CB8AC3E}">
        <p14:creationId xmlns:p14="http://schemas.microsoft.com/office/powerpoint/2010/main" val="999525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pic>
        <p:nvPicPr>
          <p:cNvPr id="7" name="Picture 6">
            <a:extLst>
              <a:ext uri="{FF2B5EF4-FFF2-40B4-BE49-F238E27FC236}">
                <a16:creationId xmlns:a16="http://schemas.microsoft.com/office/drawing/2014/main" id="{CF8B1A59-CFBC-7A61-4F73-FE5FF3259965}"/>
              </a:ext>
            </a:extLst>
          </p:cNvPr>
          <p:cNvPicPr>
            <a:picLocks noChangeAspect="1"/>
          </p:cNvPicPr>
          <p:nvPr/>
        </p:nvPicPr>
        <p:blipFill>
          <a:blip r:embed="rId3"/>
          <a:stretch>
            <a:fillRect/>
          </a:stretch>
        </p:blipFill>
        <p:spPr>
          <a:xfrm>
            <a:off x="7933875" y="4482771"/>
            <a:ext cx="4370914" cy="2454959"/>
          </a:xfrm>
          <a:prstGeom prst="rect">
            <a:avLst/>
          </a:prstGeom>
          <a:ln>
            <a:noFill/>
          </a:ln>
          <a:effectLst>
            <a:softEdge rad="112500"/>
          </a:effectLst>
        </p:spPr>
      </p:pic>
      <p:pic>
        <p:nvPicPr>
          <p:cNvPr id="30" name="Picture 29">
            <a:extLst>
              <a:ext uri="{FF2B5EF4-FFF2-40B4-BE49-F238E27FC236}">
                <a16:creationId xmlns:a16="http://schemas.microsoft.com/office/drawing/2014/main" id="{C3A589A4-BB1F-DE72-B6F1-7ADDF1CD45F3}"/>
              </a:ext>
            </a:extLst>
          </p:cNvPr>
          <p:cNvPicPr>
            <a:picLocks noChangeAspect="1"/>
          </p:cNvPicPr>
          <p:nvPr/>
        </p:nvPicPr>
        <p:blipFill>
          <a:blip r:embed="rId4"/>
          <a:stretch>
            <a:fillRect/>
          </a:stretch>
        </p:blipFill>
        <p:spPr>
          <a:xfrm>
            <a:off x="-470151" y="3810093"/>
            <a:ext cx="4685705" cy="3114589"/>
          </a:xfrm>
          <a:prstGeom prst="rect">
            <a:avLst/>
          </a:prstGeom>
          <a:ln>
            <a:noFill/>
          </a:ln>
          <a:effectLst>
            <a:softEdge rad="112500"/>
          </a:effectLst>
        </p:spPr>
      </p:pic>
      <p:pic>
        <p:nvPicPr>
          <p:cNvPr id="32" name="Picture 31">
            <a:extLst>
              <a:ext uri="{FF2B5EF4-FFF2-40B4-BE49-F238E27FC236}">
                <a16:creationId xmlns:a16="http://schemas.microsoft.com/office/drawing/2014/main" id="{CD29F568-E1DA-8BF7-B892-82523A121B6A}"/>
              </a:ext>
            </a:extLst>
          </p:cNvPr>
          <p:cNvPicPr>
            <a:picLocks noChangeAspect="1"/>
          </p:cNvPicPr>
          <p:nvPr/>
        </p:nvPicPr>
        <p:blipFill>
          <a:blip r:embed="rId5"/>
          <a:stretch>
            <a:fillRect/>
          </a:stretch>
        </p:blipFill>
        <p:spPr>
          <a:xfrm>
            <a:off x="-33774" y="1864480"/>
            <a:ext cx="4955331" cy="2903667"/>
          </a:xfrm>
          <a:prstGeom prst="rect">
            <a:avLst/>
          </a:prstGeom>
          <a:ln>
            <a:noFill/>
          </a:ln>
          <a:effectLst>
            <a:softEdge rad="112500"/>
          </a:effectLst>
        </p:spPr>
      </p:pic>
      <p:pic>
        <p:nvPicPr>
          <p:cNvPr id="20" name="Picture 19">
            <a:extLst>
              <a:ext uri="{FF2B5EF4-FFF2-40B4-BE49-F238E27FC236}">
                <a16:creationId xmlns:a16="http://schemas.microsoft.com/office/drawing/2014/main" id="{ABBAFF30-8485-3308-87B0-3154B0457B6D}"/>
              </a:ext>
            </a:extLst>
          </p:cNvPr>
          <p:cNvPicPr>
            <a:picLocks noChangeAspect="1"/>
          </p:cNvPicPr>
          <p:nvPr/>
        </p:nvPicPr>
        <p:blipFill>
          <a:blip r:embed="rId6"/>
          <a:stretch>
            <a:fillRect/>
          </a:stretch>
        </p:blipFill>
        <p:spPr>
          <a:xfrm>
            <a:off x="7237523" y="0"/>
            <a:ext cx="4954477" cy="2704217"/>
          </a:xfrm>
          <a:prstGeom prst="rect">
            <a:avLst/>
          </a:prstGeom>
          <a:ln>
            <a:noFill/>
          </a:ln>
          <a:effectLst>
            <a:softEdge rad="112500"/>
          </a:effectLst>
        </p:spPr>
      </p:pic>
      <p:pic>
        <p:nvPicPr>
          <p:cNvPr id="25" name="Picture 24">
            <a:extLst>
              <a:ext uri="{FF2B5EF4-FFF2-40B4-BE49-F238E27FC236}">
                <a16:creationId xmlns:a16="http://schemas.microsoft.com/office/drawing/2014/main" id="{B0982794-4BFD-77ED-E930-185400B7F2AC}"/>
              </a:ext>
            </a:extLst>
          </p:cNvPr>
          <p:cNvPicPr>
            <a:picLocks noChangeAspect="1"/>
          </p:cNvPicPr>
          <p:nvPr/>
        </p:nvPicPr>
        <p:blipFill>
          <a:blip r:embed="rId7"/>
          <a:stretch>
            <a:fillRect/>
          </a:stretch>
        </p:blipFill>
        <p:spPr>
          <a:xfrm>
            <a:off x="-33774" y="-36547"/>
            <a:ext cx="4400291" cy="2593949"/>
          </a:xfrm>
          <a:prstGeom prst="rect">
            <a:avLst/>
          </a:prstGeom>
          <a:ln>
            <a:noFill/>
          </a:ln>
          <a:effectLst>
            <a:softEdge rad="112500"/>
          </a:effectLst>
        </p:spPr>
      </p:pic>
      <p:pic>
        <p:nvPicPr>
          <p:cNvPr id="28" name="Picture 27">
            <a:extLst>
              <a:ext uri="{FF2B5EF4-FFF2-40B4-BE49-F238E27FC236}">
                <a16:creationId xmlns:a16="http://schemas.microsoft.com/office/drawing/2014/main" id="{D8FDEBA8-8792-F25E-814D-93FD90D66D47}"/>
              </a:ext>
            </a:extLst>
          </p:cNvPr>
          <p:cNvPicPr>
            <a:picLocks noChangeAspect="1"/>
          </p:cNvPicPr>
          <p:nvPr/>
        </p:nvPicPr>
        <p:blipFill>
          <a:blip r:embed="rId8"/>
          <a:stretch>
            <a:fillRect/>
          </a:stretch>
        </p:blipFill>
        <p:spPr>
          <a:xfrm>
            <a:off x="7818522" y="2235575"/>
            <a:ext cx="4407251" cy="2832613"/>
          </a:xfrm>
          <a:prstGeom prst="rect">
            <a:avLst/>
          </a:prstGeom>
          <a:ln>
            <a:noFill/>
          </a:ln>
          <a:effectLst>
            <a:softEdge rad="112500"/>
          </a:effectLst>
        </p:spPr>
      </p:pic>
      <p:pic>
        <p:nvPicPr>
          <p:cNvPr id="18" name="Picture 17">
            <a:extLst>
              <a:ext uri="{FF2B5EF4-FFF2-40B4-BE49-F238E27FC236}">
                <a16:creationId xmlns:a16="http://schemas.microsoft.com/office/drawing/2014/main" id="{5A568952-09EE-447F-D091-5C8392E111F4}"/>
              </a:ext>
            </a:extLst>
          </p:cNvPr>
          <p:cNvPicPr>
            <a:picLocks noChangeAspect="1"/>
          </p:cNvPicPr>
          <p:nvPr/>
        </p:nvPicPr>
        <p:blipFill>
          <a:blip r:embed="rId9"/>
          <a:stretch>
            <a:fillRect/>
          </a:stretch>
        </p:blipFill>
        <p:spPr>
          <a:xfrm>
            <a:off x="3779177" y="4034063"/>
            <a:ext cx="4712661" cy="2903667"/>
          </a:xfrm>
          <a:prstGeom prst="rect">
            <a:avLst/>
          </a:prstGeom>
          <a:ln>
            <a:noFill/>
          </a:ln>
          <a:effectLst>
            <a:softEdge rad="112500"/>
          </a:effectLst>
        </p:spPr>
      </p:pic>
      <p:pic>
        <p:nvPicPr>
          <p:cNvPr id="34" name="Picture 33">
            <a:extLst>
              <a:ext uri="{FF2B5EF4-FFF2-40B4-BE49-F238E27FC236}">
                <a16:creationId xmlns:a16="http://schemas.microsoft.com/office/drawing/2014/main" id="{A95724D8-A3D7-0689-AF3C-0AC6FAE10730}"/>
              </a:ext>
            </a:extLst>
          </p:cNvPr>
          <p:cNvPicPr>
            <a:picLocks noChangeAspect="1"/>
          </p:cNvPicPr>
          <p:nvPr/>
        </p:nvPicPr>
        <p:blipFill>
          <a:blip r:embed="rId10"/>
          <a:stretch>
            <a:fillRect/>
          </a:stretch>
        </p:blipFill>
        <p:spPr>
          <a:xfrm>
            <a:off x="4197759" y="-36547"/>
            <a:ext cx="3330263" cy="3576493"/>
          </a:xfrm>
          <a:prstGeom prst="rect">
            <a:avLst/>
          </a:prstGeom>
          <a:ln>
            <a:noFill/>
          </a:ln>
          <a:effectLst>
            <a:softEdge rad="112500"/>
          </a:effectLst>
        </p:spPr>
      </p:pic>
      <p:pic>
        <p:nvPicPr>
          <p:cNvPr id="36" name="Picture 35">
            <a:extLst>
              <a:ext uri="{FF2B5EF4-FFF2-40B4-BE49-F238E27FC236}">
                <a16:creationId xmlns:a16="http://schemas.microsoft.com/office/drawing/2014/main" id="{299895DC-DA2F-931A-FB56-D45FC80B6D64}"/>
              </a:ext>
            </a:extLst>
          </p:cNvPr>
          <p:cNvPicPr>
            <a:picLocks noChangeAspect="1"/>
          </p:cNvPicPr>
          <p:nvPr/>
        </p:nvPicPr>
        <p:blipFill>
          <a:blip r:embed="rId11"/>
          <a:stretch>
            <a:fillRect/>
          </a:stretch>
        </p:blipFill>
        <p:spPr>
          <a:xfrm>
            <a:off x="5357934" y="3444391"/>
            <a:ext cx="1981477" cy="905001"/>
          </a:xfrm>
          <a:prstGeom prst="rect">
            <a:avLst/>
          </a:prstGeom>
          <a:ln>
            <a:noFill/>
          </a:ln>
          <a:effectLst>
            <a:softEdge rad="112500"/>
          </a:effectLst>
        </p:spPr>
      </p:pic>
    </p:spTree>
    <p:extLst>
      <p:ext uri="{BB962C8B-B14F-4D97-AF65-F5344CB8AC3E}">
        <p14:creationId xmlns:p14="http://schemas.microsoft.com/office/powerpoint/2010/main" val="3532904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17A1A7B-1864-5726-84AA-185D73D122CC}"/>
              </a:ext>
            </a:extLst>
          </p:cNvPr>
          <p:cNvCxnSpPr>
            <a:cxnSpLocks/>
          </p:cNvCxnSpPr>
          <p:nvPr/>
        </p:nvCxnSpPr>
        <p:spPr>
          <a:xfrm>
            <a:off x="520791" y="2967080"/>
            <a:ext cx="5575209" cy="0"/>
          </a:xfrm>
          <a:prstGeom prst="line">
            <a:avLst/>
          </a:prstGeom>
          <a:ln w="101600">
            <a:solidFill>
              <a:srgbClr val="FF7900"/>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0CAF83E1-C797-0E97-F927-4718C1529FCA}"/>
              </a:ext>
            </a:extLst>
          </p:cNvPr>
          <p:cNvSpPr txBox="1">
            <a:spLocks/>
          </p:cNvSpPr>
          <p:nvPr/>
        </p:nvSpPr>
        <p:spPr>
          <a:xfrm>
            <a:off x="329062" y="2101585"/>
            <a:ext cx="7045132" cy="1325563"/>
          </a:xfrm>
          <a:prstGeom prst="rect">
            <a:avLst/>
          </a:prstGeom>
        </p:spPr>
        <p:txBody>
          <a:bodyPr/>
          <a:lstStyle>
            <a:lvl1pPr algn="l" defTabSz="914400" rtl="0" eaLnBrk="1" latinLnBrk="0" hangingPunct="1">
              <a:lnSpc>
                <a:spcPct val="90000"/>
              </a:lnSpc>
              <a:spcBef>
                <a:spcPct val="0"/>
              </a:spcBef>
              <a:buNone/>
              <a:defRPr sz="4400" b="1" i="0" kern="1200">
                <a:solidFill>
                  <a:srgbClr val="58595B"/>
                </a:solidFill>
                <a:latin typeface="Gotham Ultra" pitchFamily="2" charset="0"/>
                <a:ea typeface="+mj-ea"/>
                <a:cs typeface="Gotham Ultra" pitchFamily="2" charset="0"/>
              </a:defRPr>
            </a:lvl1pPr>
          </a:lstStyle>
          <a:p>
            <a:r>
              <a:rPr lang="en-US" sz="4000" dirty="0">
                <a:latin typeface="Arial Black" panose="020B0604020202020204" pitchFamily="34" charset="0"/>
                <a:cs typeface="Arial Black" panose="020B0604020202020204" pitchFamily="34" charset="0"/>
              </a:rPr>
              <a:t>BREAKING GROUND</a:t>
            </a:r>
          </a:p>
        </p:txBody>
      </p:sp>
      <p:sp>
        <p:nvSpPr>
          <p:cNvPr id="10" name="Content Placeholder 8">
            <a:extLst>
              <a:ext uri="{FF2B5EF4-FFF2-40B4-BE49-F238E27FC236}">
                <a16:creationId xmlns:a16="http://schemas.microsoft.com/office/drawing/2014/main" id="{D91719E3-0DBE-E045-8FBB-DE79383304D7}"/>
              </a:ext>
            </a:extLst>
          </p:cNvPr>
          <p:cNvSpPr txBox="1">
            <a:spLocks/>
          </p:cNvSpPr>
          <p:nvPr/>
        </p:nvSpPr>
        <p:spPr>
          <a:xfrm>
            <a:off x="697132" y="3427148"/>
            <a:ext cx="5222525" cy="2263273"/>
          </a:xfrm>
          <a:prstGeom prst="rect">
            <a:avLst/>
          </a:prstGeom>
        </p:spPr>
        <p:txBody>
          <a:bodyPr vert="horz" lIns="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58595B"/>
                </a:solidFill>
                <a:latin typeface="Gotham Book" pitchFamily="2" charset="0"/>
                <a:ea typeface="+mn-ea"/>
                <a:cs typeface="Gotham Boo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58595B"/>
                </a:solidFill>
                <a:latin typeface="Gotham Book" pitchFamily="2" charset="0"/>
                <a:ea typeface="+mn-ea"/>
                <a:cs typeface="Gotham Boo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Gotham Book" pitchFamily="2" charset="0"/>
                <a:ea typeface="+mn-ea"/>
                <a:cs typeface="Gotham Boo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58595B"/>
                </a:solidFill>
                <a:latin typeface="Gotham Book" pitchFamily="2" charset="0"/>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latin typeface="+mj-lt"/>
              </a:rPr>
              <a:t>The physical transformation you’re seeing across campus reflects the progress happening throughout our university. We’ve had another banner year, setting records in research expenditures, enrollment, student success, athletic success, and other areas. </a:t>
            </a:r>
          </a:p>
        </p:txBody>
      </p:sp>
      <p:pic>
        <p:nvPicPr>
          <p:cNvPr id="4" name="Picture Placeholder 5">
            <a:extLst>
              <a:ext uri="{FF2B5EF4-FFF2-40B4-BE49-F238E27FC236}">
                <a16:creationId xmlns:a16="http://schemas.microsoft.com/office/drawing/2014/main" id="{9D9ABB22-0BDD-0FE5-68CD-5C36CDED1D36}"/>
              </a:ext>
            </a:extLst>
          </p:cNvPr>
          <p:cNvPicPr>
            <a:picLocks noChangeAspect="1"/>
          </p:cNvPicPr>
          <p:nvPr/>
        </p:nvPicPr>
        <p:blipFill rotWithShape="1">
          <a:blip r:embed="rId3"/>
          <a:srcRect l="23896" t="-54" r="20918" b="54"/>
          <a:stretch/>
        </p:blipFill>
        <p:spPr>
          <a:xfrm>
            <a:off x="6464069" y="-3704"/>
            <a:ext cx="5727931" cy="6861704"/>
          </a:xfrm>
          <a:prstGeom prst="rect">
            <a:avLst/>
          </a:prstGeom>
          <a:ln>
            <a:noFill/>
          </a:ln>
          <a:effectLst/>
        </p:spPr>
      </p:pic>
      <p:pic>
        <p:nvPicPr>
          <p:cNvPr id="3" name="Picture 2">
            <a:extLst>
              <a:ext uri="{FF2B5EF4-FFF2-40B4-BE49-F238E27FC236}">
                <a16:creationId xmlns:a16="http://schemas.microsoft.com/office/drawing/2014/main" id="{2D937FA8-AF8A-CD81-4594-19A5866D5F64}"/>
              </a:ext>
            </a:extLst>
          </p:cNvPr>
          <p:cNvPicPr>
            <a:picLocks noChangeAspect="1"/>
          </p:cNvPicPr>
          <p:nvPr/>
        </p:nvPicPr>
        <p:blipFill>
          <a:blip r:embed="rId4"/>
          <a:stretch>
            <a:fillRect/>
          </a:stretch>
        </p:blipFill>
        <p:spPr>
          <a:xfrm>
            <a:off x="5473056" y="251449"/>
            <a:ext cx="2345728" cy="909568"/>
          </a:xfrm>
          <a:prstGeom prst="rect">
            <a:avLst/>
          </a:prstGeom>
        </p:spPr>
      </p:pic>
    </p:spTree>
    <p:extLst>
      <p:ext uri="{BB962C8B-B14F-4D97-AF65-F5344CB8AC3E}">
        <p14:creationId xmlns:p14="http://schemas.microsoft.com/office/powerpoint/2010/main" val="4046121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7AB97B2-71B2-C609-5A7C-430EC212F0D1}"/>
              </a:ext>
            </a:extLst>
          </p:cNvPr>
          <p:cNvPicPr>
            <a:picLocks noChangeAspect="1"/>
          </p:cNvPicPr>
          <p:nvPr/>
        </p:nvPicPr>
        <p:blipFill rotWithShape="1">
          <a:blip r:embed="rId3"/>
          <a:srcRect l="11694" t="-1" r="4464" b="-1"/>
          <a:stretch/>
        </p:blipFill>
        <p:spPr>
          <a:xfrm>
            <a:off x="0" y="3169506"/>
            <a:ext cx="3137364" cy="2479066"/>
          </a:xfrm>
          <a:prstGeom prst="rect">
            <a:avLst/>
          </a:prstGeom>
          <a:ln>
            <a:noFill/>
          </a:ln>
          <a:effectLst/>
        </p:spPr>
      </p:pic>
      <p:sp>
        <p:nvSpPr>
          <p:cNvPr id="13" name="Rectangle 12">
            <a:extLst>
              <a:ext uri="{FF2B5EF4-FFF2-40B4-BE49-F238E27FC236}">
                <a16:creationId xmlns:a16="http://schemas.microsoft.com/office/drawing/2014/main" id="{10821343-D813-A093-FD62-826B8433D1F5}"/>
              </a:ext>
            </a:extLst>
          </p:cNvPr>
          <p:cNvSpPr/>
          <p:nvPr/>
        </p:nvSpPr>
        <p:spPr>
          <a:xfrm>
            <a:off x="7019855" y="5598676"/>
            <a:ext cx="4605455" cy="1032386"/>
          </a:xfrm>
          <a:prstGeom prst="rect">
            <a:avLst/>
          </a:prstGeom>
          <a:solidFill>
            <a:srgbClr val="FFFFFF">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Google Shape;1201;p174">
            <a:extLst>
              <a:ext uri="{FF2B5EF4-FFF2-40B4-BE49-F238E27FC236}">
                <a16:creationId xmlns:a16="http://schemas.microsoft.com/office/drawing/2014/main" id="{D2BC9C47-36AD-162E-6A9A-E9ADDB89E6C0}"/>
              </a:ext>
            </a:extLst>
          </p:cNvPr>
          <p:cNvSpPr txBox="1"/>
          <p:nvPr/>
        </p:nvSpPr>
        <p:spPr>
          <a:xfrm>
            <a:off x="6766561" y="5784598"/>
            <a:ext cx="4858750" cy="66054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600"/>
              </a:spcAft>
              <a:buClr>
                <a:srgbClr val="000000"/>
              </a:buClr>
              <a:buSzPts val="3600"/>
              <a:buFont typeface="Arial"/>
              <a:buNone/>
            </a:pPr>
            <a:r>
              <a:rPr lang="en-US" sz="2800" b="1" u="none" strike="noStrike" cap="none" dirty="0">
                <a:solidFill>
                  <a:srgbClr val="58595B"/>
                </a:solidFill>
                <a:latin typeface="Arial" panose="020B0604020202020204" pitchFamily="34" charset="0"/>
                <a:ea typeface="Arial"/>
                <a:cs typeface="Arial" panose="020B0604020202020204" pitchFamily="34" charset="0"/>
                <a:sym typeface="Arial"/>
              </a:rPr>
              <a:t>LIFE ON ROCKY TOP​</a:t>
            </a:r>
            <a:endParaRPr lang="en-US" sz="1400" b="1" dirty="0">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3600B330-AEF3-7089-48E0-97DE0A85E721}"/>
              </a:ext>
            </a:extLst>
          </p:cNvPr>
          <p:cNvPicPr>
            <a:picLocks noChangeAspect="1"/>
          </p:cNvPicPr>
          <p:nvPr/>
        </p:nvPicPr>
        <p:blipFill>
          <a:blip r:embed="rId4"/>
          <a:stretch>
            <a:fillRect/>
          </a:stretch>
        </p:blipFill>
        <p:spPr>
          <a:xfrm>
            <a:off x="11220256" y="5600124"/>
            <a:ext cx="2345728" cy="909568"/>
          </a:xfrm>
          <a:prstGeom prst="rect">
            <a:avLst/>
          </a:prstGeom>
        </p:spPr>
      </p:pic>
      <p:pic>
        <p:nvPicPr>
          <p:cNvPr id="7" name="Picture 6">
            <a:extLst>
              <a:ext uri="{FF2B5EF4-FFF2-40B4-BE49-F238E27FC236}">
                <a16:creationId xmlns:a16="http://schemas.microsoft.com/office/drawing/2014/main" id="{D85B0A3F-3C7B-22AF-8495-D18B0FA06C6B}"/>
              </a:ext>
            </a:extLst>
          </p:cNvPr>
          <p:cNvPicPr>
            <a:picLocks noChangeAspect="1"/>
          </p:cNvPicPr>
          <p:nvPr/>
        </p:nvPicPr>
        <p:blipFill rotWithShape="1">
          <a:blip r:embed="rId5"/>
          <a:srcRect l="18957" t="3660" r="20064" b="10837"/>
          <a:stretch/>
        </p:blipFill>
        <p:spPr>
          <a:xfrm>
            <a:off x="0" y="-14884"/>
            <a:ext cx="5928182" cy="3056477"/>
          </a:xfrm>
          <a:prstGeom prst="rect">
            <a:avLst/>
          </a:prstGeom>
          <a:ln>
            <a:noFill/>
          </a:ln>
          <a:effectLst/>
        </p:spPr>
      </p:pic>
      <p:pic>
        <p:nvPicPr>
          <p:cNvPr id="9" name="Picture 2">
            <a:extLst>
              <a:ext uri="{FF2B5EF4-FFF2-40B4-BE49-F238E27FC236}">
                <a16:creationId xmlns:a16="http://schemas.microsoft.com/office/drawing/2014/main" id="{42E43953-5522-4C24-0B72-E583E98E966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476" b="13536"/>
          <a:stretch/>
        </p:blipFill>
        <p:spPr bwMode="auto">
          <a:xfrm>
            <a:off x="6096000" y="3139700"/>
            <a:ext cx="6126998" cy="37073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1297F2D-CBDE-4DF9-7D93-34036CFBBD34}"/>
              </a:ext>
            </a:extLst>
          </p:cNvPr>
          <p:cNvPicPr>
            <a:picLocks noChangeAspect="1"/>
          </p:cNvPicPr>
          <p:nvPr/>
        </p:nvPicPr>
        <p:blipFill rotWithShape="1">
          <a:blip r:embed="rId7"/>
          <a:srcRect l="12181" t="2596" b="14118"/>
          <a:stretch/>
        </p:blipFill>
        <p:spPr>
          <a:xfrm>
            <a:off x="6096000" y="0"/>
            <a:ext cx="6126999" cy="3056477"/>
          </a:xfrm>
          <a:prstGeom prst="rect">
            <a:avLst/>
          </a:prstGeom>
          <a:ln>
            <a:noFill/>
          </a:ln>
          <a:effectLst/>
        </p:spPr>
      </p:pic>
      <p:sp>
        <p:nvSpPr>
          <p:cNvPr id="12" name="Rectangle 11">
            <a:extLst>
              <a:ext uri="{FF2B5EF4-FFF2-40B4-BE49-F238E27FC236}">
                <a16:creationId xmlns:a16="http://schemas.microsoft.com/office/drawing/2014/main" id="{D6799FCB-19C4-FDA2-9658-907322A0A991}"/>
              </a:ext>
            </a:extLst>
          </p:cNvPr>
          <p:cNvSpPr/>
          <p:nvPr/>
        </p:nvSpPr>
        <p:spPr>
          <a:xfrm>
            <a:off x="0" y="2595756"/>
            <a:ext cx="5928182" cy="460721"/>
          </a:xfrm>
          <a:prstGeom prst="rect">
            <a:avLst/>
          </a:prstGeom>
          <a:solidFill>
            <a:srgbClr val="FF8100">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Google Shape;1201;p174">
            <a:extLst>
              <a:ext uri="{FF2B5EF4-FFF2-40B4-BE49-F238E27FC236}">
                <a16:creationId xmlns:a16="http://schemas.microsoft.com/office/drawing/2014/main" id="{6BEF919E-43B0-91A1-16F6-57FEF6EB445E}"/>
              </a:ext>
            </a:extLst>
          </p:cNvPr>
          <p:cNvSpPr txBox="1"/>
          <p:nvPr/>
        </p:nvSpPr>
        <p:spPr>
          <a:xfrm>
            <a:off x="313399" y="2592095"/>
            <a:ext cx="5408976" cy="460722"/>
          </a:xfrm>
          <a:prstGeom prst="rect">
            <a:avLst/>
          </a:prstGeom>
          <a:noFill/>
          <a:ln>
            <a:noFill/>
          </a:ln>
        </p:spPr>
        <p:txBody>
          <a:bodyPr spcFirstLastPara="1" wrap="square" lIns="91425" tIns="45700" rIns="91425" bIns="45700" anchor="ctr" anchorCtr="0">
            <a:noAutofit/>
          </a:bodyPr>
          <a:lstStyle/>
          <a:p>
            <a:r>
              <a:rPr lang="en-US" sz="2000" b="1" dirty="0">
                <a:solidFill>
                  <a:schemeClr val="bg1"/>
                </a:solidFill>
                <a:latin typeface="Arial" panose="020B0604020202020204" pitchFamily="34" charset="0"/>
                <a:cs typeface="Arial" panose="020B0604020202020204" pitchFamily="34" charset="0"/>
              </a:rPr>
              <a:t>Fall 2025 | </a:t>
            </a:r>
            <a:r>
              <a:rPr lang="en-US" sz="2000" b="1" dirty="0" err="1">
                <a:solidFill>
                  <a:schemeClr val="bg1"/>
                </a:solidFill>
                <a:latin typeface="Arial" panose="020B0604020202020204" pitchFamily="34" charset="0"/>
                <a:cs typeface="Arial" panose="020B0604020202020204" pitchFamily="34" charset="0"/>
              </a:rPr>
              <a:t>Croley</a:t>
            </a:r>
            <a:r>
              <a:rPr lang="en-US" sz="2000" b="1" dirty="0">
                <a:solidFill>
                  <a:schemeClr val="bg1"/>
                </a:solidFill>
                <a:latin typeface="Arial" panose="020B0604020202020204" pitchFamily="34" charset="0"/>
                <a:cs typeface="Arial" panose="020B0604020202020204" pitchFamily="34" charset="0"/>
              </a:rPr>
              <a:t> Nursing Building ($85M) </a:t>
            </a:r>
            <a:endParaRPr lang="en-US" sz="2000" dirty="0">
              <a:solidFill>
                <a:schemeClr val="bg1"/>
              </a:solidFill>
            </a:endParaRPr>
          </a:p>
        </p:txBody>
      </p:sp>
      <p:sp>
        <p:nvSpPr>
          <p:cNvPr id="16" name="Rectangle 15">
            <a:extLst>
              <a:ext uri="{FF2B5EF4-FFF2-40B4-BE49-F238E27FC236}">
                <a16:creationId xmlns:a16="http://schemas.microsoft.com/office/drawing/2014/main" id="{482632B0-A55D-30D7-FEB3-95E0ECDB3FB9}"/>
              </a:ext>
            </a:extLst>
          </p:cNvPr>
          <p:cNvSpPr/>
          <p:nvPr/>
        </p:nvSpPr>
        <p:spPr>
          <a:xfrm>
            <a:off x="6096000" y="-14884"/>
            <a:ext cx="6126998" cy="460721"/>
          </a:xfrm>
          <a:prstGeom prst="rect">
            <a:avLst/>
          </a:prstGeom>
          <a:solidFill>
            <a:srgbClr val="FF8100">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Google Shape;1201;p174">
            <a:extLst>
              <a:ext uri="{FF2B5EF4-FFF2-40B4-BE49-F238E27FC236}">
                <a16:creationId xmlns:a16="http://schemas.microsoft.com/office/drawing/2014/main" id="{3FA6B7EF-B817-4ADB-C550-8501832B689F}"/>
              </a:ext>
            </a:extLst>
          </p:cNvPr>
          <p:cNvSpPr txBox="1"/>
          <p:nvPr/>
        </p:nvSpPr>
        <p:spPr>
          <a:xfrm>
            <a:off x="6409399" y="-18545"/>
            <a:ext cx="5408976" cy="460722"/>
          </a:xfrm>
          <a:prstGeom prst="rect">
            <a:avLst/>
          </a:prstGeom>
          <a:noFill/>
          <a:ln>
            <a:noFill/>
          </a:ln>
        </p:spPr>
        <p:txBody>
          <a:bodyPr spcFirstLastPara="1" wrap="square" lIns="91425" tIns="45700" rIns="91425" bIns="45700" anchor="ctr" anchorCtr="0">
            <a:noAutofit/>
          </a:bodyPr>
          <a:lstStyle/>
          <a:p>
            <a:r>
              <a:rPr lang="en-US" sz="2000" b="1" dirty="0">
                <a:solidFill>
                  <a:schemeClr val="bg1"/>
                </a:solidFill>
                <a:latin typeface="Arial" panose="020B0604020202020204" pitchFamily="34" charset="0"/>
                <a:cs typeface="Arial" panose="020B0604020202020204" pitchFamily="34" charset="0"/>
              </a:rPr>
              <a:t>Jenny Boyd Carousel Theatre ($15M)</a:t>
            </a:r>
          </a:p>
        </p:txBody>
      </p:sp>
      <p:sp>
        <p:nvSpPr>
          <p:cNvPr id="18" name="Rectangle 17">
            <a:extLst>
              <a:ext uri="{FF2B5EF4-FFF2-40B4-BE49-F238E27FC236}">
                <a16:creationId xmlns:a16="http://schemas.microsoft.com/office/drawing/2014/main" id="{32E5CEBD-3C44-C40E-9F3D-6BBBC845637B}"/>
              </a:ext>
            </a:extLst>
          </p:cNvPr>
          <p:cNvSpPr/>
          <p:nvPr/>
        </p:nvSpPr>
        <p:spPr>
          <a:xfrm>
            <a:off x="6104331" y="6186508"/>
            <a:ext cx="6126998" cy="660542"/>
          </a:xfrm>
          <a:prstGeom prst="rect">
            <a:avLst/>
          </a:prstGeom>
          <a:solidFill>
            <a:srgbClr val="FF8100">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Google Shape;1201;p174">
            <a:extLst>
              <a:ext uri="{FF2B5EF4-FFF2-40B4-BE49-F238E27FC236}">
                <a16:creationId xmlns:a16="http://schemas.microsoft.com/office/drawing/2014/main" id="{F2E6D141-F1BB-924A-F073-B8FA2143FEB6}"/>
              </a:ext>
            </a:extLst>
          </p:cNvPr>
          <p:cNvSpPr txBox="1"/>
          <p:nvPr/>
        </p:nvSpPr>
        <p:spPr>
          <a:xfrm>
            <a:off x="6417730" y="6412163"/>
            <a:ext cx="5408976" cy="460722"/>
          </a:xfrm>
          <a:prstGeom prst="rect">
            <a:avLst/>
          </a:prstGeom>
          <a:noFill/>
          <a:ln>
            <a:noFill/>
          </a:ln>
        </p:spPr>
        <p:txBody>
          <a:bodyPr spcFirstLastPara="1" wrap="square" lIns="91425" tIns="45700" rIns="91425" bIns="45700" anchor="ctr" anchorCtr="0">
            <a:noAutofit/>
          </a:bodyPr>
          <a:lstStyle/>
          <a:p>
            <a:r>
              <a:rPr lang="en-US" sz="2000" b="1" dirty="0">
                <a:solidFill>
                  <a:schemeClr val="bg1"/>
                </a:solidFill>
                <a:latin typeface="Arial" panose="020B0604020202020204" pitchFamily="34" charset="0"/>
                <a:cs typeface="Arial" panose="020B0604020202020204" pitchFamily="34" charset="0"/>
              </a:rPr>
              <a:t>Fall 2027 | Haslam College of Business Expansion (300,000 sq. ft. bldg.) ($227M)</a:t>
            </a:r>
          </a:p>
          <a:p>
            <a:endParaRPr lang="en-US" sz="2000" dirty="0">
              <a:solidFill>
                <a:schemeClr val="bg1"/>
              </a:solidFill>
            </a:endParaRPr>
          </a:p>
        </p:txBody>
      </p:sp>
      <p:pic>
        <p:nvPicPr>
          <p:cNvPr id="21" name="Picture 20">
            <a:extLst>
              <a:ext uri="{FF2B5EF4-FFF2-40B4-BE49-F238E27FC236}">
                <a16:creationId xmlns:a16="http://schemas.microsoft.com/office/drawing/2014/main" id="{67F37331-E22E-FB19-6994-BA72EB3A37EE}"/>
              </a:ext>
            </a:extLst>
          </p:cNvPr>
          <p:cNvPicPr>
            <a:picLocks noChangeAspect="1"/>
          </p:cNvPicPr>
          <p:nvPr/>
        </p:nvPicPr>
        <p:blipFill>
          <a:blip r:embed="rId8"/>
          <a:srcRect l="17959" r="11642" b="1"/>
          <a:stretch/>
        </p:blipFill>
        <p:spPr>
          <a:xfrm>
            <a:off x="3264011" y="3169506"/>
            <a:ext cx="2664171" cy="2479066"/>
          </a:xfrm>
          <a:prstGeom prst="rect">
            <a:avLst/>
          </a:prstGeom>
          <a:ln>
            <a:noFill/>
          </a:ln>
          <a:effectLst/>
        </p:spPr>
      </p:pic>
      <p:sp>
        <p:nvSpPr>
          <p:cNvPr id="23" name="Rectangle 22">
            <a:extLst>
              <a:ext uri="{FF2B5EF4-FFF2-40B4-BE49-F238E27FC236}">
                <a16:creationId xmlns:a16="http://schemas.microsoft.com/office/drawing/2014/main" id="{60C3CD34-78C3-9433-529E-3F55A040AE06}"/>
              </a:ext>
            </a:extLst>
          </p:cNvPr>
          <p:cNvSpPr/>
          <p:nvPr/>
        </p:nvSpPr>
        <p:spPr>
          <a:xfrm>
            <a:off x="61539" y="5733570"/>
            <a:ext cx="5255041" cy="1032386"/>
          </a:xfrm>
          <a:prstGeom prst="rect">
            <a:avLst/>
          </a:prstGeom>
          <a:solidFill>
            <a:srgbClr val="FFFFFF">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Google Shape;1201;p174">
            <a:extLst>
              <a:ext uri="{FF2B5EF4-FFF2-40B4-BE49-F238E27FC236}">
                <a16:creationId xmlns:a16="http://schemas.microsoft.com/office/drawing/2014/main" id="{61F640A1-AE9B-2804-4DDC-E01EC5A32E3C}"/>
              </a:ext>
            </a:extLst>
          </p:cNvPr>
          <p:cNvSpPr txBox="1"/>
          <p:nvPr/>
        </p:nvSpPr>
        <p:spPr>
          <a:xfrm>
            <a:off x="806661" y="5919490"/>
            <a:ext cx="4858750" cy="66054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600"/>
              </a:spcAft>
              <a:buClr>
                <a:srgbClr val="000000"/>
              </a:buClr>
              <a:buSzPts val="3600"/>
              <a:buFont typeface="Arial"/>
              <a:buNone/>
            </a:pPr>
            <a:r>
              <a:rPr lang="en-US" sz="2800" b="1" u="none" strike="noStrike" cap="none" dirty="0">
                <a:solidFill>
                  <a:srgbClr val="58595B"/>
                </a:solidFill>
                <a:latin typeface="Arial Black" panose="020B0604020202020204" pitchFamily="34" charset="0"/>
                <a:ea typeface="Arial"/>
                <a:cs typeface="Arial Black" panose="020B0604020202020204" pitchFamily="34" charset="0"/>
                <a:sym typeface="Arial"/>
              </a:rPr>
              <a:t>Growth on Rocky Top</a:t>
            </a:r>
            <a:endParaRPr lang="en-US" sz="1400" b="1" dirty="0">
              <a:latin typeface="Arial Black" panose="020B0604020202020204" pitchFamily="34" charset="0"/>
              <a:cs typeface="Arial Black" panose="020B0604020202020204" pitchFamily="34" charset="0"/>
            </a:endParaRPr>
          </a:p>
        </p:txBody>
      </p:sp>
      <p:pic>
        <p:nvPicPr>
          <p:cNvPr id="25" name="Picture 24">
            <a:extLst>
              <a:ext uri="{FF2B5EF4-FFF2-40B4-BE49-F238E27FC236}">
                <a16:creationId xmlns:a16="http://schemas.microsoft.com/office/drawing/2014/main" id="{093E69F0-E428-1784-6EFC-74143B4AF23D}"/>
              </a:ext>
            </a:extLst>
          </p:cNvPr>
          <p:cNvPicPr>
            <a:picLocks noChangeAspect="1"/>
          </p:cNvPicPr>
          <p:nvPr/>
        </p:nvPicPr>
        <p:blipFill>
          <a:blip r:embed="rId4"/>
          <a:stretch>
            <a:fillRect/>
          </a:stretch>
        </p:blipFill>
        <p:spPr>
          <a:xfrm>
            <a:off x="-1195234" y="5794978"/>
            <a:ext cx="2345728" cy="909568"/>
          </a:xfrm>
          <a:prstGeom prst="rect">
            <a:avLst/>
          </a:prstGeom>
        </p:spPr>
      </p:pic>
    </p:spTree>
    <p:extLst>
      <p:ext uri="{BB962C8B-B14F-4D97-AF65-F5344CB8AC3E}">
        <p14:creationId xmlns:p14="http://schemas.microsoft.com/office/powerpoint/2010/main" val="1541008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792CE-D6CB-3B55-9F94-63B959179931}"/>
              </a:ext>
            </a:extLst>
          </p:cNvPr>
          <p:cNvSpPr>
            <a:spLocks noGrp="1"/>
          </p:cNvSpPr>
          <p:nvPr>
            <p:ph type="title"/>
          </p:nvPr>
        </p:nvSpPr>
        <p:spPr/>
        <p:txBody>
          <a:bodyPr/>
          <a:lstStyle/>
          <a:p>
            <a:r>
              <a:rPr lang="en-US" dirty="0">
                <a:latin typeface="Arial Black" panose="020B0604020202020204" pitchFamily="34" charset="0"/>
                <a:cs typeface="Arial Black" panose="020B0604020202020204" pitchFamily="34" charset="0"/>
              </a:rPr>
              <a:t>Fall 2024 Applications </a:t>
            </a:r>
            <a:endParaRPr lang="en-US" dirty="0"/>
          </a:p>
        </p:txBody>
      </p:sp>
      <p:sp>
        <p:nvSpPr>
          <p:cNvPr id="3" name="Rectangle 2">
            <a:extLst>
              <a:ext uri="{FF2B5EF4-FFF2-40B4-BE49-F238E27FC236}">
                <a16:creationId xmlns:a16="http://schemas.microsoft.com/office/drawing/2014/main" id="{90F341F6-57D6-97CC-D973-9B03E2D1F217}"/>
              </a:ext>
            </a:extLst>
          </p:cNvPr>
          <p:cNvSpPr/>
          <p:nvPr/>
        </p:nvSpPr>
        <p:spPr>
          <a:xfrm>
            <a:off x="838200" y="1830388"/>
            <a:ext cx="5092700" cy="40836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2788447-F8FD-A7AA-D521-A3C8BAFB67F3}"/>
              </a:ext>
            </a:extLst>
          </p:cNvPr>
          <p:cNvSpPr/>
          <p:nvPr/>
        </p:nvSpPr>
        <p:spPr>
          <a:xfrm>
            <a:off x="6261100" y="1830388"/>
            <a:ext cx="5092700" cy="40836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EFF7D17-F818-ED5F-5C27-016FEF7793BE}"/>
              </a:ext>
            </a:extLst>
          </p:cNvPr>
          <p:cNvSpPr/>
          <p:nvPr/>
        </p:nvSpPr>
        <p:spPr>
          <a:xfrm>
            <a:off x="838200" y="4011976"/>
            <a:ext cx="5045686" cy="1735860"/>
          </a:xfrm>
          <a:prstGeom prst="rect">
            <a:avLst/>
          </a:prstGeom>
        </p:spPr>
        <p:txBody>
          <a:bodyPr wrap="square" lIns="91440" tIns="45720" rIns="91440" bIns="45720" anchor="t">
            <a:spAutoFit/>
          </a:bodyPr>
          <a:lstStyle/>
          <a:p>
            <a:pPr marR="0" lvl="0" algn="ctr" defTabSz="457200" rtl="0" eaLnBrk="1" fontAlgn="auto" latinLnBrk="0" hangingPunct="1">
              <a:lnSpc>
                <a:spcPct val="100000"/>
              </a:lnSpc>
              <a:spcBef>
                <a:spcPct val="20000"/>
              </a:spcBef>
              <a:spcAft>
                <a:spcPts val="0"/>
              </a:spcAft>
              <a:buClrTx/>
              <a:buSzTx/>
              <a:tabLst/>
              <a:defRPr/>
            </a:pPr>
            <a:r>
              <a:rPr lang="en-US" sz="2400" b="1" dirty="0">
                <a:solidFill>
                  <a:srgbClr val="212121">
                    <a:lumMod val="75000"/>
                    <a:lumOff val="25000"/>
                  </a:srgbClr>
                </a:solidFill>
                <a:latin typeface="Arial Black" panose="020B0604020202020204" pitchFamily="34" charset="0"/>
                <a:cs typeface="Arial Black" panose="020B0604020202020204" pitchFamily="34" charset="0"/>
              </a:rPr>
              <a:t>26–31 </a:t>
            </a:r>
            <a:br>
              <a:rPr lang="en-US" dirty="0">
                <a:solidFill>
                  <a:srgbClr val="212121">
                    <a:lumMod val="75000"/>
                    <a:lumOff val="25000"/>
                  </a:srgbClr>
                </a:solidFill>
                <a:latin typeface="Arial" panose="020B0604020202020204" pitchFamily="34" charset="0"/>
                <a:cs typeface="Arial" panose="020B0604020202020204" pitchFamily="34" charset="0"/>
              </a:rPr>
            </a:br>
            <a:r>
              <a:rPr lang="en-US" dirty="0">
                <a:solidFill>
                  <a:srgbClr val="212121">
                    <a:lumMod val="75000"/>
                    <a:lumOff val="25000"/>
                  </a:srgbClr>
                </a:solidFill>
                <a:latin typeface="Arial" panose="020B0604020202020204" pitchFamily="34" charset="0"/>
                <a:cs typeface="Arial" panose="020B0604020202020204" pitchFamily="34" charset="0"/>
              </a:rPr>
              <a:t>Mid-50% ACT Composite </a:t>
            </a:r>
            <a:r>
              <a:rPr lang="en-US" dirty="0" err="1">
                <a:solidFill>
                  <a:srgbClr val="212121">
                    <a:lumMod val="75000"/>
                    <a:lumOff val="25000"/>
                  </a:srgbClr>
                </a:solidFill>
                <a:latin typeface="Arial" panose="020B0604020202020204" pitchFamily="34" charset="0"/>
                <a:cs typeface="Arial" panose="020B0604020202020204" pitchFamily="34" charset="0"/>
              </a:rPr>
              <a:t>Superscore</a:t>
            </a:r>
            <a:br>
              <a:rPr lang="en-US" dirty="0">
                <a:solidFill>
                  <a:srgbClr val="212121">
                    <a:lumMod val="75000"/>
                    <a:lumOff val="25000"/>
                  </a:srgbClr>
                </a:solidFill>
                <a:latin typeface="Arial" panose="020B0604020202020204" pitchFamily="34" charset="0"/>
                <a:cs typeface="Arial" panose="020B0604020202020204" pitchFamily="34" charset="0"/>
              </a:rPr>
            </a:br>
            <a:endParaRPr lang="en-US" dirty="0">
              <a:solidFill>
                <a:srgbClr val="212121">
                  <a:lumMod val="75000"/>
                  <a:lumOff val="25000"/>
                </a:srgbClr>
              </a:solidFill>
              <a:latin typeface="Arial" panose="020B0604020202020204" pitchFamily="34" charset="0"/>
              <a:cs typeface="Arial" panose="020B0604020202020204" pitchFamily="34" charset="0"/>
            </a:endParaRPr>
          </a:p>
          <a:p>
            <a:pPr marR="0" lvl="0" algn="ctr" defTabSz="457200" rtl="0" eaLnBrk="1" fontAlgn="auto" latinLnBrk="0" hangingPunct="1">
              <a:lnSpc>
                <a:spcPct val="100000"/>
              </a:lnSpc>
              <a:spcBef>
                <a:spcPct val="20000"/>
              </a:spcBef>
              <a:spcAft>
                <a:spcPts val="0"/>
              </a:spcAft>
              <a:buClrTx/>
              <a:buSzTx/>
              <a:tabLst/>
              <a:defRPr/>
            </a:pPr>
            <a:r>
              <a:rPr lang="en-US" sz="2400" b="1" dirty="0">
                <a:solidFill>
                  <a:srgbClr val="212121">
                    <a:lumMod val="75000"/>
                    <a:lumOff val="25000"/>
                  </a:srgbClr>
                </a:solidFill>
                <a:latin typeface="Arial Black" panose="020B0604020202020204" pitchFamily="34" charset="0"/>
                <a:cs typeface="Arial Black" panose="020B0604020202020204" pitchFamily="34" charset="0"/>
              </a:rPr>
              <a:t>4.00–4.46</a:t>
            </a:r>
            <a:r>
              <a:rPr lang="en-US" sz="2000" b="1" dirty="0">
                <a:solidFill>
                  <a:srgbClr val="212121">
                    <a:lumMod val="75000"/>
                    <a:lumOff val="25000"/>
                  </a:srgbClr>
                </a:solidFill>
                <a:latin typeface="Arial Black" panose="020B0604020202020204" pitchFamily="34" charset="0"/>
                <a:cs typeface="Arial Black" panose="020B0604020202020204" pitchFamily="34" charset="0"/>
              </a:rPr>
              <a:t> </a:t>
            </a:r>
            <a:br>
              <a:rPr lang="en-US" dirty="0">
                <a:solidFill>
                  <a:srgbClr val="212121">
                    <a:lumMod val="75000"/>
                    <a:lumOff val="25000"/>
                  </a:srgbClr>
                </a:solidFill>
                <a:latin typeface="Arial" panose="020B0604020202020204" pitchFamily="34" charset="0"/>
                <a:cs typeface="Arial" panose="020B0604020202020204" pitchFamily="34" charset="0"/>
              </a:rPr>
            </a:br>
            <a:r>
              <a:rPr lang="en-US" dirty="0">
                <a:solidFill>
                  <a:srgbClr val="212121">
                    <a:lumMod val="75000"/>
                    <a:lumOff val="25000"/>
                  </a:srgbClr>
                </a:solidFill>
                <a:latin typeface="Arial" panose="020B0604020202020204" pitchFamily="34" charset="0"/>
                <a:cs typeface="Arial" panose="020B0604020202020204" pitchFamily="34" charset="0"/>
              </a:rPr>
              <a:t>Mid-50% UT Core GPA</a:t>
            </a:r>
          </a:p>
        </p:txBody>
      </p:sp>
      <p:sp>
        <p:nvSpPr>
          <p:cNvPr id="8" name="TextBox 7">
            <a:extLst>
              <a:ext uri="{FF2B5EF4-FFF2-40B4-BE49-F238E27FC236}">
                <a16:creationId xmlns:a16="http://schemas.microsoft.com/office/drawing/2014/main" id="{021AF7E5-FC54-A3B4-162D-C31181F33105}"/>
              </a:ext>
            </a:extLst>
          </p:cNvPr>
          <p:cNvSpPr txBox="1"/>
          <p:nvPr/>
        </p:nvSpPr>
        <p:spPr>
          <a:xfrm>
            <a:off x="3750454" y="2756085"/>
            <a:ext cx="1786746" cy="830997"/>
          </a:xfrm>
          <a:prstGeom prst="rect">
            <a:avLst/>
          </a:prstGeom>
          <a:noFill/>
        </p:spPr>
        <p:txBody>
          <a:bodyPr wrap="square">
            <a:spAutoFit/>
          </a:bodyPr>
          <a:lstStyle/>
          <a:p>
            <a:pPr marR="0" lvl="0" algn="ctr" defTabSz="457200" rtl="0" eaLnBrk="1" fontAlgn="auto" latinLnBrk="0" hangingPunct="1">
              <a:lnSpc>
                <a:spcPct val="100000"/>
              </a:lnSpc>
              <a:spcBef>
                <a:spcPct val="20000"/>
              </a:spcBef>
              <a:spcAft>
                <a:spcPts val="0"/>
              </a:spcAft>
              <a:buClrTx/>
              <a:buSzTx/>
              <a:tabLst/>
              <a:defRPr/>
            </a:pPr>
            <a:r>
              <a:rPr lang="en-US" sz="2800" b="1" dirty="0">
                <a:solidFill>
                  <a:srgbClr val="212121">
                    <a:lumMod val="75000"/>
                    <a:lumOff val="25000"/>
                  </a:srgbClr>
                </a:solidFill>
                <a:latin typeface="Arial Black" panose="020B0604020202020204" pitchFamily="34" charset="0"/>
                <a:cs typeface="Arial Black" panose="020B0604020202020204" pitchFamily="34" charset="0"/>
              </a:rPr>
              <a:t>24,863</a:t>
            </a:r>
            <a:r>
              <a:rPr kumimoji="0" lang="en-US" sz="2000" b="0" i="0" u="none" strike="noStrike" kern="1200" cap="none" spc="0" normalizeH="0" baseline="0" noProof="0" dirty="0">
                <a:ln>
                  <a:noFill/>
                </a:ln>
                <a:solidFill>
                  <a:srgbClr val="212121">
                    <a:lumMod val="75000"/>
                    <a:lumOff val="25000"/>
                  </a:srgbClr>
                </a:solidFill>
                <a:effectLst/>
                <a:uLnTx/>
                <a:uFillTx/>
                <a:latin typeface="Arial" panose="020B0604020202020204" pitchFamily="34" charset="0"/>
                <a:cs typeface="Arial" panose="020B0604020202020204" pitchFamily="34" charset="0"/>
              </a:rPr>
              <a:t> </a:t>
            </a:r>
            <a:br>
              <a:rPr kumimoji="0" lang="en-US" sz="2000" b="0" i="0" u="none" strike="noStrike" kern="1200" cap="none" spc="0" normalizeH="0" baseline="0" noProof="0" dirty="0">
                <a:ln>
                  <a:noFill/>
                </a:ln>
                <a:solidFill>
                  <a:srgbClr val="212121">
                    <a:lumMod val="75000"/>
                    <a:lumOff val="25000"/>
                  </a:srgbClr>
                </a:solidFill>
                <a:effectLst/>
                <a:uLnTx/>
                <a:uFillTx/>
                <a:latin typeface="Arial" panose="020B0604020202020204" pitchFamily="34" charset="0"/>
                <a:cs typeface="Arial" panose="020B0604020202020204" pitchFamily="34" charset="0"/>
              </a:rPr>
            </a:br>
            <a:r>
              <a:rPr kumimoji="0" lang="en-US" sz="2000" b="0" i="0" u="none" strike="noStrike" kern="1200" cap="none" spc="0" normalizeH="0" baseline="0" noProof="0" dirty="0">
                <a:ln>
                  <a:noFill/>
                </a:ln>
                <a:solidFill>
                  <a:srgbClr val="212121">
                    <a:lumMod val="75000"/>
                    <a:lumOff val="25000"/>
                  </a:srgbClr>
                </a:solidFill>
                <a:effectLst/>
                <a:uLnTx/>
                <a:uFillTx/>
                <a:latin typeface="Arial" panose="020B0604020202020204" pitchFamily="34" charset="0"/>
                <a:cs typeface="Arial" panose="020B0604020202020204" pitchFamily="34" charset="0"/>
              </a:rPr>
              <a:t>Admits</a:t>
            </a:r>
          </a:p>
        </p:txBody>
      </p:sp>
      <p:sp>
        <p:nvSpPr>
          <p:cNvPr id="10" name="TextBox 9">
            <a:extLst>
              <a:ext uri="{FF2B5EF4-FFF2-40B4-BE49-F238E27FC236}">
                <a16:creationId xmlns:a16="http://schemas.microsoft.com/office/drawing/2014/main" id="{D02A4F52-006A-21ED-3237-FFDEA127B636}"/>
              </a:ext>
            </a:extLst>
          </p:cNvPr>
          <p:cNvSpPr txBox="1"/>
          <p:nvPr/>
        </p:nvSpPr>
        <p:spPr>
          <a:xfrm>
            <a:off x="1216804" y="2756085"/>
            <a:ext cx="1638300" cy="830997"/>
          </a:xfrm>
          <a:prstGeom prst="rect">
            <a:avLst/>
          </a:prstGeom>
          <a:noFill/>
        </p:spPr>
        <p:txBody>
          <a:bodyPr wrap="square">
            <a:spAutoFit/>
          </a:bodyPr>
          <a:lstStyle/>
          <a:p>
            <a:pPr marR="0" lvl="0" algn="ctr" defTabSz="457200" rtl="0" eaLnBrk="1" fontAlgn="auto" latinLnBrk="0" hangingPunct="1">
              <a:lnSpc>
                <a:spcPct val="100000"/>
              </a:lnSpc>
              <a:spcBef>
                <a:spcPct val="20000"/>
              </a:spcBef>
              <a:spcAft>
                <a:spcPts val="0"/>
              </a:spcAft>
              <a:buClrTx/>
              <a:buSzTx/>
              <a:tabLst/>
              <a:defRPr/>
            </a:pPr>
            <a:r>
              <a:rPr lang="en-US" sz="2800" b="1" dirty="0">
                <a:solidFill>
                  <a:srgbClr val="212121">
                    <a:lumMod val="75000"/>
                    <a:lumOff val="25000"/>
                  </a:srgbClr>
                </a:solidFill>
                <a:latin typeface="Arial Black" panose="020B0604020202020204" pitchFamily="34" charset="0"/>
                <a:cs typeface="Arial Black" panose="020B0604020202020204" pitchFamily="34" charset="0"/>
              </a:rPr>
              <a:t>59,760</a:t>
            </a:r>
            <a:r>
              <a:rPr lang="en-US" sz="2000" b="1" dirty="0">
                <a:solidFill>
                  <a:srgbClr val="212121">
                    <a:lumMod val="75000"/>
                    <a:lumOff val="25000"/>
                  </a:srgbClr>
                </a:solidFill>
                <a:latin typeface="Arial Black" panose="020B0604020202020204" pitchFamily="34" charset="0"/>
                <a:cs typeface="Arial Black" panose="020B0604020202020204" pitchFamily="34" charset="0"/>
              </a:rPr>
              <a:t> </a:t>
            </a:r>
            <a:br>
              <a:rPr lang="en-US" sz="2000" dirty="0">
                <a:solidFill>
                  <a:srgbClr val="212121">
                    <a:lumMod val="75000"/>
                    <a:lumOff val="25000"/>
                  </a:srgbClr>
                </a:solidFill>
                <a:latin typeface="Arial" panose="020B0604020202020204" pitchFamily="34" charset="0"/>
                <a:cs typeface="Arial" panose="020B0604020202020204" pitchFamily="34" charset="0"/>
              </a:rPr>
            </a:br>
            <a:r>
              <a:rPr lang="en-US" sz="2000" dirty="0">
                <a:solidFill>
                  <a:srgbClr val="212121">
                    <a:lumMod val="75000"/>
                    <a:lumOff val="25000"/>
                  </a:srgbClr>
                </a:solidFill>
                <a:latin typeface="Arial" panose="020B0604020202020204" pitchFamily="34" charset="0"/>
                <a:cs typeface="Arial" panose="020B0604020202020204" pitchFamily="34" charset="0"/>
              </a:rPr>
              <a:t>Applications</a:t>
            </a:r>
          </a:p>
        </p:txBody>
      </p:sp>
      <p:cxnSp>
        <p:nvCxnSpPr>
          <p:cNvPr id="11" name="Straight Connector 10">
            <a:extLst>
              <a:ext uri="{FF2B5EF4-FFF2-40B4-BE49-F238E27FC236}">
                <a16:creationId xmlns:a16="http://schemas.microsoft.com/office/drawing/2014/main" id="{E29820AD-2532-98EF-6EBE-AB98AEC3C17A}"/>
              </a:ext>
            </a:extLst>
          </p:cNvPr>
          <p:cNvCxnSpPr/>
          <p:nvPr/>
        </p:nvCxnSpPr>
        <p:spPr>
          <a:xfrm>
            <a:off x="3361043" y="2632848"/>
            <a:ext cx="0" cy="1077470"/>
          </a:xfrm>
          <a:prstGeom prst="line">
            <a:avLst/>
          </a:prstGeom>
          <a:ln w="44450">
            <a:solidFill>
              <a:srgbClr val="FF82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DEA8D6-51A9-8F58-1BC9-F93E7D94B246}"/>
              </a:ext>
            </a:extLst>
          </p:cNvPr>
          <p:cNvSpPr txBox="1"/>
          <p:nvPr/>
        </p:nvSpPr>
        <p:spPr>
          <a:xfrm>
            <a:off x="2113881" y="1970008"/>
            <a:ext cx="2494323" cy="523220"/>
          </a:xfrm>
          <a:prstGeom prst="rect">
            <a:avLst/>
          </a:prstGeom>
          <a:noFill/>
        </p:spPr>
        <p:txBody>
          <a:bodyPr wrap="square">
            <a:spAutoFit/>
          </a:bodyPr>
          <a:lstStyle/>
          <a:p>
            <a:pPr marR="0" lvl="0" algn="ctr" defTabSz="457200" rtl="0" eaLnBrk="1" fontAlgn="auto" latinLnBrk="0" hangingPunct="1">
              <a:lnSpc>
                <a:spcPct val="100000"/>
              </a:lnSpc>
              <a:spcBef>
                <a:spcPct val="20000"/>
              </a:spcBef>
              <a:spcAft>
                <a:spcPts val="0"/>
              </a:spcAft>
              <a:buClrTx/>
              <a:buSzTx/>
              <a:tabLst/>
              <a:defRPr/>
            </a:pPr>
            <a:r>
              <a:rPr lang="en-US" sz="2800" b="1" dirty="0">
                <a:solidFill>
                  <a:srgbClr val="212121">
                    <a:lumMod val="75000"/>
                    <a:lumOff val="25000"/>
                  </a:srgbClr>
                </a:solidFill>
                <a:latin typeface="Arial Black" panose="020B0604020202020204" pitchFamily="34" charset="0"/>
                <a:cs typeface="Arial Black" panose="020B0604020202020204" pitchFamily="34" charset="0"/>
              </a:rPr>
              <a:t>OVERALL</a:t>
            </a:r>
            <a:endParaRPr lang="en-US" sz="2000" dirty="0">
              <a:solidFill>
                <a:srgbClr val="212121">
                  <a:lumMod val="75000"/>
                  <a:lumOff val="25000"/>
                </a:srgbClr>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B69F225A-1097-54AD-0681-1D087F8A4F1F}"/>
              </a:ext>
            </a:extLst>
          </p:cNvPr>
          <p:cNvSpPr/>
          <p:nvPr/>
        </p:nvSpPr>
        <p:spPr>
          <a:xfrm>
            <a:off x="6261100" y="4011976"/>
            <a:ext cx="5045686" cy="1735860"/>
          </a:xfrm>
          <a:prstGeom prst="rect">
            <a:avLst/>
          </a:prstGeom>
        </p:spPr>
        <p:txBody>
          <a:bodyPr wrap="square" lIns="91440" tIns="45720" rIns="91440" bIns="45720" anchor="t">
            <a:spAutoFit/>
          </a:bodyPr>
          <a:lstStyle/>
          <a:p>
            <a:pPr marR="0" lvl="0" algn="ctr" defTabSz="457200" rtl="0" eaLnBrk="1" fontAlgn="auto" latinLnBrk="0" hangingPunct="1">
              <a:lnSpc>
                <a:spcPct val="100000"/>
              </a:lnSpc>
              <a:spcBef>
                <a:spcPct val="20000"/>
              </a:spcBef>
              <a:spcAft>
                <a:spcPts val="0"/>
              </a:spcAft>
              <a:buClrTx/>
              <a:buSzTx/>
              <a:tabLst/>
              <a:defRPr/>
            </a:pPr>
            <a:r>
              <a:rPr lang="en-US" sz="2400" b="1" dirty="0">
                <a:solidFill>
                  <a:srgbClr val="212121">
                    <a:lumMod val="75000"/>
                    <a:lumOff val="25000"/>
                  </a:srgbClr>
                </a:solidFill>
                <a:latin typeface="Arial Black" panose="020B0604020202020204" pitchFamily="34" charset="0"/>
                <a:cs typeface="Arial Black" panose="020B0604020202020204" pitchFamily="34" charset="0"/>
              </a:rPr>
              <a:t>25–31</a:t>
            </a:r>
            <a:r>
              <a:rPr lang="en-US" sz="2000" b="1" dirty="0">
                <a:solidFill>
                  <a:srgbClr val="212121">
                    <a:lumMod val="75000"/>
                    <a:lumOff val="25000"/>
                  </a:srgbClr>
                </a:solidFill>
                <a:latin typeface="Arial Black" panose="020B0604020202020204" pitchFamily="34" charset="0"/>
                <a:cs typeface="Arial Black" panose="020B0604020202020204" pitchFamily="34" charset="0"/>
              </a:rPr>
              <a:t> </a:t>
            </a:r>
            <a:br>
              <a:rPr lang="en-US" dirty="0">
                <a:solidFill>
                  <a:srgbClr val="212121">
                    <a:lumMod val="75000"/>
                    <a:lumOff val="25000"/>
                  </a:srgbClr>
                </a:solidFill>
                <a:latin typeface="Arial" panose="020B0604020202020204" pitchFamily="34" charset="0"/>
                <a:cs typeface="Arial" panose="020B0604020202020204" pitchFamily="34" charset="0"/>
              </a:rPr>
            </a:br>
            <a:r>
              <a:rPr lang="en-US" dirty="0">
                <a:solidFill>
                  <a:srgbClr val="212121">
                    <a:lumMod val="75000"/>
                    <a:lumOff val="25000"/>
                  </a:srgbClr>
                </a:solidFill>
                <a:latin typeface="Arial" panose="020B0604020202020204" pitchFamily="34" charset="0"/>
                <a:cs typeface="Arial" panose="020B0604020202020204" pitchFamily="34" charset="0"/>
              </a:rPr>
              <a:t>Mid-50% ACT Composite </a:t>
            </a:r>
            <a:r>
              <a:rPr lang="en-US" dirty="0" err="1">
                <a:solidFill>
                  <a:srgbClr val="212121">
                    <a:lumMod val="75000"/>
                    <a:lumOff val="25000"/>
                  </a:srgbClr>
                </a:solidFill>
                <a:latin typeface="Arial" panose="020B0604020202020204" pitchFamily="34" charset="0"/>
                <a:cs typeface="Arial" panose="020B0604020202020204" pitchFamily="34" charset="0"/>
              </a:rPr>
              <a:t>Superscore</a:t>
            </a:r>
            <a:br>
              <a:rPr lang="en-US" dirty="0">
                <a:solidFill>
                  <a:srgbClr val="212121">
                    <a:lumMod val="75000"/>
                    <a:lumOff val="25000"/>
                  </a:srgbClr>
                </a:solidFill>
                <a:latin typeface="Arial" panose="020B0604020202020204" pitchFamily="34" charset="0"/>
                <a:cs typeface="Arial" panose="020B0604020202020204" pitchFamily="34" charset="0"/>
              </a:rPr>
            </a:br>
            <a:endParaRPr lang="en-US" dirty="0">
              <a:solidFill>
                <a:srgbClr val="212121">
                  <a:lumMod val="75000"/>
                  <a:lumOff val="25000"/>
                </a:srgbClr>
              </a:solidFill>
              <a:latin typeface="Arial" panose="020B0604020202020204" pitchFamily="34" charset="0"/>
              <a:cs typeface="Arial" panose="020B0604020202020204" pitchFamily="34" charset="0"/>
            </a:endParaRPr>
          </a:p>
          <a:p>
            <a:pPr marR="0" lvl="0" algn="ctr" defTabSz="457200" rtl="0" eaLnBrk="1" fontAlgn="auto" latinLnBrk="0" hangingPunct="1">
              <a:lnSpc>
                <a:spcPct val="100000"/>
              </a:lnSpc>
              <a:spcBef>
                <a:spcPct val="20000"/>
              </a:spcBef>
              <a:spcAft>
                <a:spcPts val="0"/>
              </a:spcAft>
              <a:buClrTx/>
              <a:buSzTx/>
              <a:tabLst/>
              <a:defRPr/>
            </a:pPr>
            <a:r>
              <a:rPr lang="en-US" sz="2400" b="1" dirty="0">
                <a:solidFill>
                  <a:srgbClr val="212121">
                    <a:lumMod val="75000"/>
                    <a:lumOff val="25000"/>
                  </a:srgbClr>
                </a:solidFill>
                <a:latin typeface="Arial Black" panose="020B0604020202020204" pitchFamily="34" charset="0"/>
                <a:cs typeface="Arial Black" panose="020B0604020202020204" pitchFamily="34" charset="0"/>
              </a:rPr>
              <a:t>4.21–4.54</a:t>
            </a:r>
            <a:r>
              <a:rPr lang="en-US" sz="2000" b="1" dirty="0">
                <a:solidFill>
                  <a:srgbClr val="212121">
                    <a:lumMod val="75000"/>
                    <a:lumOff val="25000"/>
                  </a:srgbClr>
                </a:solidFill>
                <a:latin typeface="Arial Black" panose="020B0604020202020204" pitchFamily="34" charset="0"/>
                <a:cs typeface="Arial Black" panose="020B0604020202020204" pitchFamily="34" charset="0"/>
              </a:rPr>
              <a:t> </a:t>
            </a:r>
            <a:br>
              <a:rPr lang="en-US" dirty="0">
                <a:solidFill>
                  <a:srgbClr val="212121">
                    <a:lumMod val="75000"/>
                    <a:lumOff val="25000"/>
                  </a:srgbClr>
                </a:solidFill>
                <a:latin typeface="Arial" panose="020B0604020202020204" pitchFamily="34" charset="0"/>
                <a:cs typeface="Arial" panose="020B0604020202020204" pitchFamily="34" charset="0"/>
              </a:rPr>
            </a:br>
            <a:r>
              <a:rPr lang="en-US" dirty="0">
                <a:solidFill>
                  <a:srgbClr val="212121">
                    <a:lumMod val="75000"/>
                    <a:lumOff val="25000"/>
                  </a:srgbClr>
                </a:solidFill>
                <a:latin typeface="Arial" panose="020B0604020202020204" pitchFamily="34" charset="0"/>
                <a:cs typeface="Arial" panose="020B0604020202020204" pitchFamily="34" charset="0"/>
              </a:rPr>
              <a:t>Mid-50% UT Core GPA</a:t>
            </a:r>
          </a:p>
        </p:txBody>
      </p:sp>
      <p:sp>
        <p:nvSpPr>
          <p:cNvPr id="18" name="TextBox 17">
            <a:extLst>
              <a:ext uri="{FF2B5EF4-FFF2-40B4-BE49-F238E27FC236}">
                <a16:creationId xmlns:a16="http://schemas.microsoft.com/office/drawing/2014/main" id="{C6FD289F-B58F-8CE8-AA11-3A7FB5729FB4}"/>
              </a:ext>
            </a:extLst>
          </p:cNvPr>
          <p:cNvSpPr txBox="1"/>
          <p:nvPr/>
        </p:nvSpPr>
        <p:spPr>
          <a:xfrm>
            <a:off x="9173354" y="2756085"/>
            <a:ext cx="1786746" cy="1077218"/>
          </a:xfrm>
          <a:prstGeom prst="rect">
            <a:avLst/>
          </a:prstGeom>
          <a:noFill/>
        </p:spPr>
        <p:txBody>
          <a:bodyPr wrap="square">
            <a:spAutoFit/>
          </a:bodyPr>
          <a:lstStyle/>
          <a:p>
            <a:pPr marR="0" lvl="0" algn="ctr" defTabSz="457200" rtl="0" eaLnBrk="1" fontAlgn="auto" latinLnBrk="0" hangingPunct="1">
              <a:lnSpc>
                <a:spcPct val="100000"/>
              </a:lnSpc>
              <a:spcBef>
                <a:spcPct val="20000"/>
              </a:spcBef>
              <a:spcAft>
                <a:spcPts val="0"/>
              </a:spcAft>
              <a:buClrTx/>
              <a:buSzTx/>
              <a:tabLst/>
              <a:defRPr/>
            </a:pPr>
            <a:r>
              <a:rPr lang="en-US" sz="2800" b="1" dirty="0">
                <a:solidFill>
                  <a:srgbClr val="212121">
                    <a:lumMod val="75000"/>
                    <a:lumOff val="25000"/>
                  </a:srgbClr>
                </a:solidFill>
                <a:latin typeface="Arial Black" panose="020B0604020202020204" pitchFamily="34" charset="0"/>
                <a:cs typeface="Arial Black" panose="020B0604020202020204" pitchFamily="34" charset="0"/>
              </a:rPr>
              <a:t>9,479</a:t>
            </a:r>
            <a:r>
              <a:rPr kumimoji="0" lang="en-US" sz="2000" b="0" i="0" u="none" strike="noStrike" kern="1200" cap="none" spc="0" normalizeH="0" baseline="0" noProof="0" dirty="0">
                <a:ln>
                  <a:noFill/>
                </a:ln>
                <a:solidFill>
                  <a:srgbClr val="212121">
                    <a:lumMod val="75000"/>
                    <a:lumOff val="25000"/>
                  </a:srgbClr>
                </a:solidFill>
                <a:effectLst/>
                <a:uLnTx/>
                <a:uFillTx/>
                <a:latin typeface="Arial" panose="020B0604020202020204" pitchFamily="34" charset="0"/>
                <a:cs typeface="Arial" panose="020B0604020202020204" pitchFamily="34" charset="0"/>
              </a:rPr>
              <a:t> </a:t>
            </a:r>
            <a:br>
              <a:rPr kumimoji="0" lang="en-US" sz="2000" b="0" i="0" u="none" strike="noStrike" kern="1200" cap="none" spc="0" normalizeH="0" baseline="0" noProof="0" dirty="0">
                <a:ln>
                  <a:noFill/>
                </a:ln>
                <a:solidFill>
                  <a:srgbClr val="212121">
                    <a:lumMod val="75000"/>
                    <a:lumOff val="25000"/>
                  </a:srgbClr>
                </a:solidFill>
                <a:effectLst/>
                <a:uLnTx/>
                <a:uFillTx/>
                <a:latin typeface="Arial" panose="020B0604020202020204" pitchFamily="34" charset="0"/>
                <a:cs typeface="Arial" panose="020B0604020202020204" pitchFamily="34" charset="0"/>
              </a:rPr>
            </a:br>
            <a:r>
              <a:rPr kumimoji="0" lang="en-US" sz="2000" b="0" i="0" u="none" strike="noStrike" kern="1200" cap="none" spc="0" normalizeH="0" baseline="0" noProof="0" dirty="0">
                <a:ln>
                  <a:noFill/>
                </a:ln>
                <a:solidFill>
                  <a:srgbClr val="212121">
                    <a:lumMod val="75000"/>
                    <a:lumOff val="25000"/>
                  </a:srgbClr>
                </a:solidFill>
                <a:effectLst/>
                <a:uLnTx/>
                <a:uFillTx/>
                <a:latin typeface="Arial" panose="020B0604020202020204" pitchFamily="34" charset="0"/>
                <a:cs typeface="Arial" panose="020B0604020202020204" pitchFamily="34" charset="0"/>
              </a:rPr>
              <a:t>Admits</a:t>
            </a:r>
            <a:br>
              <a:rPr kumimoji="0" lang="en-US" sz="2000" b="0" i="0" u="none" strike="noStrike" kern="1200" cap="none" spc="0" normalizeH="0" baseline="0" noProof="0" dirty="0">
                <a:ln>
                  <a:noFill/>
                </a:ln>
                <a:solidFill>
                  <a:srgbClr val="212121">
                    <a:lumMod val="75000"/>
                    <a:lumOff val="25000"/>
                  </a:srgbClr>
                </a:solidFill>
                <a:effectLst/>
                <a:uLnTx/>
                <a:uFillTx/>
                <a:latin typeface="Arial" panose="020B0604020202020204" pitchFamily="34" charset="0"/>
                <a:cs typeface="Arial" panose="020B0604020202020204" pitchFamily="34" charset="0"/>
              </a:rPr>
            </a:br>
            <a:r>
              <a:rPr kumimoji="0" lang="en-US" sz="1600" b="0" i="1" u="none" strike="noStrike" kern="1200" cap="none" spc="0" normalizeH="0" baseline="0" noProof="0" dirty="0">
                <a:ln>
                  <a:noFill/>
                </a:ln>
                <a:solidFill>
                  <a:srgbClr val="212121">
                    <a:lumMod val="75000"/>
                    <a:lumOff val="25000"/>
                  </a:srgbClr>
                </a:solidFill>
                <a:effectLst/>
                <a:uLnTx/>
                <a:uFillTx/>
                <a:latin typeface="Arial" panose="020B0604020202020204" pitchFamily="34" charset="0"/>
                <a:cs typeface="Arial" panose="020B0604020202020204" pitchFamily="34" charset="0"/>
              </a:rPr>
              <a:t>(70% Admit Rate)</a:t>
            </a:r>
            <a:endParaRPr kumimoji="0" lang="en-US" sz="2000" b="0" i="1" u="none" strike="noStrike" kern="1200" cap="none" spc="0" normalizeH="0" baseline="0" noProof="0" dirty="0">
              <a:ln>
                <a:noFill/>
              </a:ln>
              <a:solidFill>
                <a:srgbClr val="212121">
                  <a:lumMod val="75000"/>
                  <a:lumOff val="25000"/>
                </a:srgbClr>
              </a:solidFill>
              <a:effectLst/>
              <a:uLnTx/>
              <a:uFillTx/>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0D9FF6F-A1D1-EDD0-D575-27A46E6A5D08}"/>
              </a:ext>
            </a:extLst>
          </p:cNvPr>
          <p:cNvSpPr txBox="1"/>
          <p:nvPr/>
        </p:nvSpPr>
        <p:spPr>
          <a:xfrm>
            <a:off x="6639704" y="2756085"/>
            <a:ext cx="1638300" cy="830997"/>
          </a:xfrm>
          <a:prstGeom prst="rect">
            <a:avLst/>
          </a:prstGeom>
          <a:noFill/>
        </p:spPr>
        <p:txBody>
          <a:bodyPr wrap="square">
            <a:spAutoFit/>
          </a:bodyPr>
          <a:lstStyle/>
          <a:p>
            <a:pPr marR="0" lvl="0" algn="ctr" defTabSz="457200" rtl="0" eaLnBrk="1" fontAlgn="auto" latinLnBrk="0" hangingPunct="1">
              <a:lnSpc>
                <a:spcPct val="100000"/>
              </a:lnSpc>
              <a:spcBef>
                <a:spcPct val="20000"/>
              </a:spcBef>
              <a:spcAft>
                <a:spcPts val="0"/>
              </a:spcAft>
              <a:buClrTx/>
              <a:buSzTx/>
              <a:tabLst/>
              <a:defRPr/>
            </a:pPr>
            <a:r>
              <a:rPr lang="en-US" sz="2800" b="1" dirty="0">
                <a:solidFill>
                  <a:srgbClr val="212121">
                    <a:lumMod val="75000"/>
                    <a:lumOff val="25000"/>
                  </a:srgbClr>
                </a:solidFill>
                <a:latin typeface="Arial Black" panose="020B0604020202020204" pitchFamily="34" charset="0"/>
                <a:cs typeface="Arial Black" panose="020B0604020202020204" pitchFamily="34" charset="0"/>
              </a:rPr>
              <a:t>13,519</a:t>
            </a:r>
            <a:r>
              <a:rPr lang="en-US" sz="2000" b="1" dirty="0">
                <a:solidFill>
                  <a:srgbClr val="212121">
                    <a:lumMod val="75000"/>
                    <a:lumOff val="25000"/>
                  </a:srgbClr>
                </a:solidFill>
                <a:latin typeface="Arial Black" panose="020B0604020202020204" pitchFamily="34" charset="0"/>
                <a:cs typeface="Arial Black" panose="020B0604020202020204" pitchFamily="34" charset="0"/>
              </a:rPr>
              <a:t> </a:t>
            </a:r>
            <a:br>
              <a:rPr lang="en-US" sz="2000" dirty="0">
                <a:solidFill>
                  <a:srgbClr val="212121">
                    <a:lumMod val="75000"/>
                    <a:lumOff val="25000"/>
                  </a:srgbClr>
                </a:solidFill>
                <a:latin typeface="Arial" panose="020B0604020202020204" pitchFamily="34" charset="0"/>
                <a:cs typeface="Arial" panose="020B0604020202020204" pitchFamily="34" charset="0"/>
              </a:rPr>
            </a:br>
            <a:r>
              <a:rPr lang="en-US" sz="2000" dirty="0">
                <a:solidFill>
                  <a:srgbClr val="212121">
                    <a:lumMod val="75000"/>
                    <a:lumOff val="25000"/>
                  </a:srgbClr>
                </a:solidFill>
                <a:latin typeface="Arial" panose="020B0604020202020204" pitchFamily="34" charset="0"/>
                <a:cs typeface="Arial" panose="020B0604020202020204" pitchFamily="34" charset="0"/>
              </a:rPr>
              <a:t>Applications</a:t>
            </a:r>
          </a:p>
        </p:txBody>
      </p:sp>
      <p:cxnSp>
        <p:nvCxnSpPr>
          <p:cNvPr id="20" name="Straight Connector 19">
            <a:extLst>
              <a:ext uri="{FF2B5EF4-FFF2-40B4-BE49-F238E27FC236}">
                <a16:creationId xmlns:a16="http://schemas.microsoft.com/office/drawing/2014/main" id="{F82682F8-C6CD-5E1A-867F-4538B467146E}"/>
              </a:ext>
            </a:extLst>
          </p:cNvPr>
          <p:cNvCxnSpPr/>
          <p:nvPr/>
        </p:nvCxnSpPr>
        <p:spPr>
          <a:xfrm>
            <a:off x="8783943" y="2632848"/>
            <a:ext cx="0" cy="1077470"/>
          </a:xfrm>
          <a:prstGeom prst="line">
            <a:avLst/>
          </a:prstGeom>
          <a:ln w="44450">
            <a:solidFill>
              <a:srgbClr val="FF82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4D4CFEC-78C6-9BA0-A870-93ABAAF10CD0}"/>
              </a:ext>
            </a:extLst>
          </p:cNvPr>
          <p:cNvSpPr txBox="1"/>
          <p:nvPr/>
        </p:nvSpPr>
        <p:spPr>
          <a:xfrm>
            <a:off x="7300885" y="1970008"/>
            <a:ext cx="2966115" cy="523220"/>
          </a:xfrm>
          <a:prstGeom prst="rect">
            <a:avLst/>
          </a:prstGeom>
          <a:noFill/>
        </p:spPr>
        <p:txBody>
          <a:bodyPr wrap="square">
            <a:spAutoFit/>
          </a:bodyPr>
          <a:lstStyle/>
          <a:p>
            <a:pPr marR="0" lvl="0" algn="ctr" defTabSz="457200" rtl="0" eaLnBrk="1" fontAlgn="auto" latinLnBrk="0" hangingPunct="1">
              <a:lnSpc>
                <a:spcPct val="100000"/>
              </a:lnSpc>
              <a:spcBef>
                <a:spcPct val="20000"/>
              </a:spcBef>
              <a:spcAft>
                <a:spcPts val="0"/>
              </a:spcAft>
              <a:buClrTx/>
              <a:buSzTx/>
              <a:tabLst/>
              <a:defRPr/>
            </a:pPr>
            <a:r>
              <a:rPr lang="en-US" sz="2800" b="1" dirty="0">
                <a:solidFill>
                  <a:srgbClr val="212121">
                    <a:lumMod val="75000"/>
                    <a:lumOff val="25000"/>
                  </a:srgbClr>
                </a:solidFill>
                <a:latin typeface="Arial Black" panose="020B0604020202020204" pitchFamily="34" charset="0"/>
                <a:cs typeface="Arial Black" panose="020B0604020202020204" pitchFamily="34" charset="0"/>
              </a:rPr>
              <a:t>IN-STATE</a:t>
            </a:r>
            <a:endParaRPr lang="en-US" sz="2000" dirty="0">
              <a:solidFill>
                <a:srgbClr val="212121">
                  <a:lumMod val="75000"/>
                  <a:lumOff val="25000"/>
                </a:srgbClr>
              </a:solidFill>
              <a:latin typeface="Arial" panose="020B0604020202020204" pitchFamily="34" charset="0"/>
              <a:cs typeface="Arial" panose="020B0604020202020204" pitchFamily="34" charset="0"/>
            </a:endParaRPr>
          </a:p>
        </p:txBody>
      </p:sp>
      <p:pic>
        <p:nvPicPr>
          <p:cNvPr id="22" name="Picture 21" descr="A orange building with black outline&#10;&#10;Description automatically generated">
            <a:extLst>
              <a:ext uri="{FF2B5EF4-FFF2-40B4-BE49-F238E27FC236}">
                <a16:creationId xmlns:a16="http://schemas.microsoft.com/office/drawing/2014/main" id="{5EBAD71C-F0CD-40AF-2353-99166704350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16186" y="1873504"/>
            <a:ext cx="716227" cy="716227"/>
          </a:xfrm>
          <a:prstGeom prst="rect">
            <a:avLst/>
          </a:prstGeom>
        </p:spPr>
      </p:pic>
      <p:pic>
        <p:nvPicPr>
          <p:cNvPr id="23" name="Picture 22" descr="An orange and white outline with a star&#10;&#10;Description automatically generated">
            <a:extLst>
              <a:ext uri="{FF2B5EF4-FFF2-40B4-BE49-F238E27FC236}">
                <a16:creationId xmlns:a16="http://schemas.microsoft.com/office/drawing/2014/main" id="{03DE0B39-DD94-1451-96FC-E42C279EC9A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112484" y="1716803"/>
            <a:ext cx="969432" cy="969432"/>
          </a:xfrm>
          <a:prstGeom prst="rect">
            <a:avLst/>
          </a:prstGeom>
        </p:spPr>
      </p:pic>
      <p:sp>
        <p:nvSpPr>
          <p:cNvPr id="24" name="TextBox 23">
            <a:extLst>
              <a:ext uri="{FF2B5EF4-FFF2-40B4-BE49-F238E27FC236}">
                <a16:creationId xmlns:a16="http://schemas.microsoft.com/office/drawing/2014/main" id="{4CABE27A-E8F5-F119-BD62-9D07D4FD47FB}"/>
              </a:ext>
            </a:extLst>
          </p:cNvPr>
          <p:cNvSpPr txBox="1"/>
          <p:nvPr/>
        </p:nvSpPr>
        <p:spPr>
          <a:xfrm>
            <a:off x="734958" y="1510263"/>
            <a:ext cx="3340100" cy="307777"/>
          </a:xfrm>
          <a:prstGeom prst="rect">
            <a:avLst/>
          </a:prstGeom>
          <a:noFill/>
        </p:spPr>
        <p:txBody>
          <a:bodyPr wrap="square">
            <a:spAutoFit/>
          </a:bodyPr>
          <a:lstStyle/>
          <a:p>
            <a:r>
              <a:rPr lang="en-US" sz="1400" i="1" dirty="0">
                <a:solidFill>
                  <a:srgbClr val="212121">
                    <a:lumMod val="75000"/>
                    <a:lumOff val="25000"/>
                  </a:srgbClr>
                </a:solidFill>
                <a:latin typeface="Arial" panose="020B0604020202020204" pitchFamily="34" charset="0"/>
                <a:cs typeface="Arial" panose="020B0604020202020204" pitchFamily="34" charset="0"/>
              </a:rPr>
              <a:t>Data as of 8/9/2024</a:t>
            </a:r>
            <a:endParaRPr lang="en-US" sz="1400" i="1" dirty="0"/>
          </a:p>
        </p:txBody>
      </p:sp>
      <p:sp>
        <p:nvSpPr>
          <p:cNvPr id="25" name="Rectangle 24">
            <a:extLst>
              <a:ext uri="{FF2B5EF4-FFF2-40B4-BE49-F238E27FC236}">
                <a16:creationId xmlns:a16="http://schemas.microsoft.com/office/drawing/2014/main" id="{2F8F4FD7-7778-9E79-84C8-89F048DD95F7}"/>
              </a:ext>
            </a:extLst>
          </p:cNvPr>
          <p:cNvSpPr/>
          <p:nvPr/>
        </p:nvSpPr>
        <p:spPr>
          <a:xfrm>
            <a:off x="6340142" y="6119448"/>
            <a:ext cx="5851858" cy="369332"/>
          </a:xfrm>
          <a:prstGeom prst="rect">
            <a:avLst/>
          </a:prstGeom>
        </p:spPr>
        <p:txBody>
          <a:bodyPr wrap="square" lIns="91440" tIns="45720" rIns="91440" bIns="45720" anchor="t">
            <a:spAutoFit/>
          </a:bodyPr>
          <a:lstStyle/>
          <a:p>
            <a:pPr marR="0" lvl="0" algn="ctr" defTabSz="457200" rtl="0" eaLnBrk="1" fontAlgn="auto" latinLnBrk="0" hangingPunct="1">
              <a:lnSpc>
                <a:spcPct val="100000"/>
              </a:lnSpc>
              <a:spcBef>
                <a:spcPct val="20000"/>
              </a:spcBef>
              <a:spcAft>
                <a:spcPts val="0"/>
              </a:spcAft>
              <a:buClrTx/>
              <a:buSzTx/>
              <a:tabLst/>
              <a:defRPr/>
            </a:pPr>
            <a:r>
              <a:rPr lang="en-US" b="1" dirty="0">
                <a:solidFill>
                  <a:srgbClr val="212121">
                    <a:lumMod val="75000"/>
                    <a:lumOff val="25000"/>
                  </a:srgbClr>
                </a:solidFill>
                <a:latin typeface="Arial Black" panose="020B0604020202020204" pitchFamily="34" charset="0"/>
                <a:cs typeface="Arial Black" panose="020B0604020202020204" pitchFamily="34" charset="0"/>
              </a:rPr>
              <a:t>878 </a:t>
            </a:r>
            <a:r>
              <a:rPr lang="en-US" dirty="0">
                <a:solidFill>
                  <a:srgbClr val="212121">
                    <a:lumMod val="75000"/>
                    <a:lumOff val="25000"/>
                  </a:srgbClr>
                </a:solidFill>
                <a:latin typeface="Arial" panose="020B0604020202020204" pitchFamily="34" charset="0"/>
                <a:cs typeface="Arial" panose="020B0604020202020204" pitchFamily="34" charset="0"/>
              </a:rPr>
              <a:t>Flagship High School Applicants</a:t>
            </a:r>
          </a:p>
        </p:txBody>
      </p:sp>
      <p:pic>
        <p:nvPicPr>
          <p:cNvPr id="26" name="Picture 25" descr="A logo of a flag&#10;&#10;Description automatically generated">
            <a:extLst>
              <a:ext uri="{FF2B5EF4-FFF2-40B4-BE49-F238E27FC236}">
                <a16:creationId xmlns:a16="http://schemas.microsoft.com/office/drawing/2014/main" id="{21DC4AC1-9C1E-8F5D-9F72-30DFE5131C1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17434" y="5933750"/>
            <a:ext cx="717027" cy="717027"/>
          </a:xfrm>
          <a:prstGeom prst="rect">
            <a:avLst/>
          </a:prstGeom>
        </p:spPr>
      </p:pic>
    </p:spTree>
    <p:extLst>
      <p:ext uri="{BB962C8B-B14F-4D97-AF65-F5344CB8AC3E}">
        <p14:creationId xmlns:p14="http://schemas.microsoft.com/office/powerpoint/2010/main" val="1303158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44F3FD2-CD1E-7AD3-1347-9C2FC1AAE4B4}"/>
              </a:ext>
            </a:extLst>
          </p:cNvPr>
          <p:cNvSpPr/>
          <p:nvPr/>
        </p:nvSpPr>
        <p:spPr>
          <a:xfrm>
            <a:off x="838200" y="4759464"/>
            <a:ext cx="10618842" cy="15550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7522E98-9F56-EAE1-FB45-18F7FF9D71BE}"/>
              </a:ext>
            </a:extLst>
          </p:cNvPr>
          <p:cNvSpPr/>
          <p:nvPr/>
        </p:nvSpPr>
        <p:spPr>
          <a:xfrm>
            <a:off x="838200" y="2095248"/>
            <a:ext cx="10618842" cy="15550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4792CE-D6CB-3B55-9F94-63B959179931}"/>
              </a:ext>
            </a:extLst>
          </p:cNvPr>
          <p:cNvSpPr>
            <a:spLocks noGrp="1"/>
          </p:cNvSpPr>
          <p:nvPr>
            <p:ph type="title"/>
          </p:nvPr>
        </p:nvSpPr>
        <p:spPr/>
        <p:txBody>
          <a:bodyPr/>
          <a:lstStyle/>
          <a:p>
            <a:r>
              <a:rPr lang="en-US" dirty="0">
                <a:latin typeface="Arial Black" panose="020B0604020202020204" pitchFamily="34" charset="0"/>
                <a:cs typeface="Arial Black" panose="020B0604020202020204" pitchFamily="34" charset="0"/>
              </a:rPr>
              <a:t>Fall 2024 Guaranteed Admission</a:t>
            </a:r>
            <a:endParaRPr lang="en-US" dirty="0"/>
          </a:p>
        </p:txBody>
      </p:sp>
      <p:sp>
        <p:nvSpPr>
          <p:cNvPr id="5" name="TextBox 4">
            <a:extLst>
              <a:ext uri="{FF2B5EF4-FFF2-40B4-BE49-F238E27FC236}">
                <a16:creationId xmlns:a16="http://schemas.microsoft.com/office/drawing/2014/main" id="{AAC17C3C-2188-51AE-41E8-CD548948DB4A}"/>
              </a:ext>
            </a:extLst>
          </p:cNvPr>
          <p:cNvSpPr txBox="1"/>
          <p:nvPr/>
        </p:nvSpPr>
        <p:spPr>
          <a:xfrm>
            <a:off x="734958" y="1510263"/>
            <a:ext cx="3340100" cy="307777"/>
          </a:xfrm>
          <a:prstGeom prst="rect">
            <a:avLst/>
          </a:prstGeom>
          <a:noFill/>
        </p:spPr>
        <p:txBody>
          <a:bodyPr wrap="square">
            <a:spAutoFit/>
          </a:bodyPr>
          <a:lstStyle/>
          <a:p>
            <a:r>
              <a:rPr lang="en-US" sz="1400" i="1" dirty="0">
                <a:solidFill>
                  <a:srgbClr val="212121">
                    <a:lumMod val="75000"/>
                    <a:lumOff val="25000"/>
                  </a:srgbClr>
                </a:solidFill>
                <a:latin typeface="Arial" panose="020B0604020202020204" pitchFamily="34" charset="0"/>
                <a:cs typeface="Arial" panose="020B0604020202020204" pitchFamily="34" charset="0"/>
              </a:rPr>
              <a:t>Data as of 8/9/2024</a:t>
            </a:r>
            <a:endParaRPr lang="en-US" sz="1400" i="1" dirty="0"/>
          </a:p>
        </p:txBody>
      </p:sp>
      <p:sp>
        <p:nvSpPr>
          <p:cNvPr id="6" name="Rectangle 5">
            <a:extLst>
              <a:ext uri="{FF2B5EF4-FFF2-40B4-BE49-F238E27FC236}">
                <a16:creationId xmlns:a16="http://schemas.microsoft.com/office/drawing/2014/main" id="{5ACBFBCA-7B22-DDEA-54EA-E0501E6BA4F9}"/>
              </a:ext>
            </a:extLst>
          </p:cNvPr>
          <p:cNvSpPr/>
          <p:nvPr/>
        </p:nvSpPr>
        <p:spPr>
          <a:xfrm>
            <a:off x="734958" y="3831355"/>
            <a:ext cx="5045686" cy="738664"/>
          </a:xfrm>
          <a:prstGeom prst="rect">
            <a:avLst/>
          </a:prstGeom>
        </p:spPr>
        <p:txBody>
          <a:bodyPr wrap="square" lIns="91440" tIns="45720" rIns="91440" bIns="45720" anchor="t">
            <a:spAutoFit/>
          </a:bodyPr>
          <a:lstStyle/>
          <a:p>
            <a:pPr marR="0" lvl="0" algn="ctr" defTabSz="457200" rtl="0" eaLnBrk="1" fontAlgn="auto" latinLnBrk="0" hangingPunct="1">
              <a:lnSpc>
                <a:spcPct val="100000"/>
              </a:lnSpc>
              <a:spcBef>
                <a:spcPct val="20000"/>
              </a:spcBef>
              <a:spcAft>
                <a:spcPts val="0"/>
              </a:spcAft>
              <a:buClrTx/>
              <a:buSzTx/>
              <a:tabLst/>
              <a:defRPr/>
            </a:pPr>
            <a:r>
              <a:rPr lang="en-US" sz="2400" b="1" dirty="0">
                <a:solidFill>
                  <a:srgbClr val="212121">
                    <a:lumMod val="75000"/>
                    <a:lumOff val="25000"/>
                  </a:srgbClr>
                </a:solidFill>
                <a:latin typeface="Arial Black" panose="020B0604020202020204" pitchFamily="34" charset="0"/>
                <a:cs typeface="Arial Black" panose="020B0604020202020204" pitchFamily="34" charset="0"/>
              </a:rPr>
              <a:t>25–32</a:t>
            </a:r>
            <a:br>
              <a:rPr lang="en-US" dirty="0">
                <a:solidFill>
                  <a:srgbClr val="212121">
                    <a:lumMod val="75000"/>
                    <a:lumOff val="25000"/>
                  </a:srgbClr>
                </a:solidFill>
                <a:latin typeface="Arial" panose="020B0604020202020204" pitchFamily="34" charset="0"/>
                <a:cs typeface="Arial" panose="020B0604020202020204" pitchFamily="34" charset="0"/>
              </a:rPr>
            </a:br>
            <a:r>
              <a:rPr lang="en-US" dirty="0">
                <a:solidFill>
                  <a:srgbClr val="212121">
                    <a:lumMod val="75000"/>
                    <a:lumOff val="25000"/>
                  </a:srgbClr>
                </a:solidFill>
                <a:latin typeface="Arial" panose="020B0604020202020204" pitchFamily="34" charset="0"/>
                <a:cs typeface="Arial" panose="020B0604020202020204" pitchFamily="34" charset="0"/>
              </a:rPr>
              <a:t>Mid-50% ACT Composite </a:t>
            </a:r>
            <a:r>
              <a:rPr lang="en-US" dirty="0" err="1">
                <a:solidFill>
                  <a:srgbClr val="212121">
                    <a:lumMod val="75000"/>
                    <a:lumOff val="25000"/>
                  </a:srgbClr>
                </a:solidFill>
                <a:latin typeface="Arial" panose="020B0604020202020204" pitchFamily="34" charset="0"/>
                <a:cs typeface="Arial" panose="020B0604020202020204" pitchFamily="34" charset="0"/>
              </a:rPr>
              <a:t>Superscore</a:t>
            </a:r>
            <a:endParaRPr lang="en-US" dirty="0">
              <a:solidFill>
                <a:srgbClr val="212121">
                  <a:lumMod val="75000"/>
                  <a:lumOff val="25000"/>
                </a:srgb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39E8FE3-0CC5-0ECD-F798-77E1F0D3B9E5}"/>
              </a:ext>
            </a:extLst>
          </p:cNvPr>
          <p:cNvSpPr txBox="1"/>
          <p:nvPr/>
        </p:nvSpPr>
        <p:spPr>
          <a:xfrm>
            <a:off x="1117600" y="2337308"/>
            <a:ext cx="1526396" cy="1138773"/>
          </a:xfrm>
          <a:prstGeom prst="rect">
            <a:avLst/>
          </a:prstGeom>
          <a:noFill/>
        </p:spPr>
        <p:txBody>
          <a:bodyPr wrap="square">
            <a:spAutoFit/>
          </a:bodyPr>
          <a:lstStyle/>
          <a:p>
            <a:pPr marR="0" lvl="0" algn="ctr" defTabSz="457200" rtl="0" eaLnBrk="1" fontAlgn="auto" latinLnBrk="0" hangingPunct="1">
              <a:lnSpc>
                <a:spcPct val="100000"/>
              </a:lnSpc>
              <a:spcBef>
                <a:spcPct val="20000"/>
              </a:spcBef>
              <a:spcAft>
                <a:spcPts val="0"/>
              </a:spcAft>
              <a:buClrTx/>
              <a:buSzTx/>
              <a:tabLst/>
              <a:defRPr/>
            </a:pPr>
            <a:r>
              <a:rPr lang="en-US" sz="2800" b="1" dirty="0">
                <a:solidFill>
                  <a:srgbClr val="212121">
                    <a:lumMod val="75000"/>
                    <a:lumOff val="25000"/>
                  </a:srgbClr>
                </a:solidFill>
                <a:latin typeface="Arial Black" panose="020B0604020202020204" pitchFamily="34" charset="0"/>
                <a:cs typeface="Arial Black" panose="020B0604020202020204" pitchFamily="34" charset="0"/>
              </a:rPr>
              <a:t>6,194</a:t>
            </a:r>
            <a:r>
              <a:rPr lang="en-US" sz="2000" b="1" dirty="0">
                <a:solidFill>
                  <a:srgbClr val="212121">
                    <a:lumMod val="75000"/>
                    <a:lumOff val="25000"/>
                  </a:srgbClr>
                </a:solidFill>
                <a:latin typeface="Arial Black" panose="020B0604020202020204" pitchFamily="34" charset="0"/>
                <a:cs typeface="Arial Black" panose="020B0604020202020204" pitchFamily="34" charset="0"/>
              </a:rPr>
              <a:t> </a:t>
            </a:r>
            <a:br>
              <a:rPr lang="en-US" sz="2000" dirty="0">
                <a:solidFill>
                  <a:srgbClr val="212121">
                    <a:lumMod val="75000"/>
                    <a:lumOff val="25000"/>
                  </a:srgbClr>
                </a:solidFill>
                <a:latin typeface="Arial" panose="020B0604020202020204" pitchFamily="34" charset="0"/>
                <a:cs typeface="Arial" panose="020B0604020202020204" pitchFamily="34" charset="0"/>
              </a:rPr>
            </a:br>
            <a:r>
              <a:rPr lang="en-US" sz="2000" dirty="0">
                <a:solidFill>
                  <a:srgbClr val="212121">
                    <a:lumMod val="75000"/>
                    <a:lumOff val="25000"/>
                  </a:srgbClr>
                </a:solidFill>
                <a:latin typeface="Arial" panose="020B0604020202020204" pitchFamily="34" charset="0"/>
                <a:cs typeface="Arial" panose="020B0604020202020204" pitchFamily="34" charset="0"/>
              </a:rPr>
              <a:t>Qualified Applicants</a:t>
            </a:r>
          </a:p>
        </p:txBody>
      </p:sp>
      <p:sp>
        <p:nvSpPr>
          <p:cNvPr id="8" name="TextBox 7">
            <a:extLst>
              <a:ext uri="{FF2B5EF4-FFF2-40B4-BE49-F238E27FC236}">
                <a16:creationId xmlns:a16="http://schemas.microsoft.com/office/drawing/2014/main" id="{2DE3E2D0-B3A6-8E65-A758-3CB22C9F6F3F}"/>
              </a:ext>
            </a:extLst>
          </p:cNvPr>
          <p:cNvSpPr txBox="1"/>
          <p:nvPr/>
        </p:nvSpPr>
        <p:spPr>
          <a:xfrm>
            <a:off x="3612761" y="2337307"/>
            <a:ext cx="1728842" cy="1138773"/>
          </a:xfrm>
          <a:prstGeom prst="rect">
            <a:avLst/>
          </a:prstGeom>
          <a:noFill/>
        </p:spPr>
        <p:txBody>
          <a:bodyPr wrap="square">
            <a:spAutoFit/>
          </a:bodyPr>
          <a:lstStyle/>
          <a:p>
            <a:pPr marR="0" lvl="0" algn="ctr" defTabSz="457200" rtl="0" eaLnBrk="1" fontAlgn="auto" latinLnBrk="0" hangingPunct="1">
              <a:lnSpc>
                <a:spcPct val="100000"/>
              </a:lnSpc>
              <a:spcBef>
                <a:spcPct val="20000"/>
              </a:spcBef>
              <a:spcAft>
                <a:spcPts val="0"/>
              </a:spcAft>
              <a:buClrTx/>
              <a:buSzTx/>
              <a:tabLst/>
              <a:defRPr/>
            </a:pPr>
            <a:r>
              <a:rPr lang="en-US" sz="2800" b="1" dirty="0">
                <a:solidFill>
                  <a:srgbClr val="212121">
                    <a:lumMod val="75000"/>
                    <a:lumOff val="25000"/>
                  </a:srgbClr>
                </a:solidFill>
                <a:latin typeface="Arial Black" panose="020B0604020202020204" pitchFamily="34" charset="0"/>
                <a:cs typeface="Arial Black" panose="020B0604020202020204" pitchFamily="34" charset="0"/>
              </a:rPr>
              <a:t>4,231</a:t>
            </a:r>
            <a:r>
              <a:rPr lang="en-US" sz="2000" b="1" dirty="0">
                <a:solidFill>
                  <a:srgbClr val="212121">
                    <a:lumMod val="75000"/>
                    <a:lumOff val="25000"/>
                  </a:srgbClr>
                </a:solidFill>
                <a:latin typeface="Arial Black" panose="020B0604020202020204" pitchFamily="34" charset="0"/>
                <a:cs typeface="Arial Black" panose="020B0604020202020204" pitchFamily="34" charset="0"/>
              </a:rPr>
              <a:t> </a:t>
            </a:r>
            <a:br>
              <a:rPr lang="en-US" sz="2000" dirty="0">
                <a:solidFill>
                  <a:srgbClr val="212121">
                    <a:lumMod val="75000"/>
                    <a:lumOff val="25000"/>
                  </a:srgbClr>
                </a:solidFill>
                <a:latin typeface="Arial" panose="020B0604020202020204" pitchFamily="34" charset="0"/>
                <a:cs typeface="Arial" panose="020B0604020202020204" pitchFamily="34" charset="0"/>
              </a:rPr>
            </a:br>
            <a:r>
              <a:rPr lang="en-US" sz="2000" dirty="0">
                <a:solidFill>
                  <a:srgbClr val="212121">
                    <a:lumMod val="75000"/>
                    <a:lumOff val="25000"/>
                  </a:srgbClr>
                </a:solidFill>
                <a:latin typeface="Arial" panose="020B0604020202020204" pitchFamily="34" charset="0"/>
                <a:cs typeface="Arial" panose="020B0604020202020204" pitchFamily="34" charset="0"/>
              </a:rPr>
              <a:t>Qualified with 4.0 UT GPA</a:t>
            </a:r>
          </a:p>
        </p:txBody>
      </p:sp>
      <p:sp>
        <p:nvSpPr>
          <p:cNvPr id="9" name="TextBox 8">
            <a:extLst>
              <a:ext uri="{FF2B5EF4-FFF2-40B4-BE49-F238E27FC236}">
                <a16:creationId xmlns:a16="http://schemas.microsoft.com/office/drawing/2014/main" id="{247E6AFC-66FC-36F6-1794-0CCAF7AC57FD}"/>
              </a:ext>
            </a:extLst>
          </p:cNvPr>
          <p:cNvSpPr txBox="1"/>
          <p:nvPr/>
        </p:nvSpPr>
        <p:spPr>
          <a:xfrm>
            <a:off x="6096000" y="2337307"/>
            <a:ext cx="1728842" cy="1138773"/>
          </a:xfrm>
          <a:prstGeom prst="rect">
            <a:avLst/>
          </a:prstGeom>
          <a:noFill/>
        </p:spPr>
        <p:txBody>
          <a:bodyPr wrap="square">
            <a:spAutoFit/>
          </a:bodyPr>
          <a:lstStyle/>
          <a:p>
            <a:pPr marR="0" lvl="0" algn="ctr" defTabSz="457200" rtl="0" eaLnBrk="1" fontAlgn="auto" latinLnBrk="0" hangingPunct="1">
              <a:lnSpc>
                <a:spcPct val="100000"/>
              </a:lnSpc>
              <a:spcBef>
                <a:spcPct val="20000"/>
              </a:spcBef>
              <a:spcAft>
                <a:spcPts val="0"/>
              </a:spcAft>
              <a:buClrTx/>
              <a:buSzTx/>
              <a:tabLst/>
              <a:defRPr/>
            </a:pPr>
            <a:r>
              <a:rPr lang="en-US" sz="2800" b="1" dirty="0">
                <a:solidFill>
                  <a:srgbClr val="212121">
                    <a:lumMod val="75000"/>
                    <a:lumOff val="25000"/>
                  </a:srgbClr>
                </a:solidFill>
                <a:latin typeface="Arial Black" panose="020B0604020202020204" pitchFamily="34" charset="0"/>
                <a:cs typeface="Arial Black" panose="020B0604020202020204" pitchFamily="34" charset="0"/>
              </a:rPr>
              <a:t>69</a:t>
            </a:r>
            <a:r>
              <a:rPr lang="en-US" sz="2000" b="1" dirty="0">
                <a:solidFill>
                  <a:srgbClr val="212121">
                    <a:lumMod val="75000"/>
                    <a:lumOff val="25000"/>
                  </a:srgbClr>
                </a:solidFill>
                <a:latin typeface="Arial Black" panose="020B0604020202020204" pitchFamily="34" charset="0"/>
                <a:cs typeface="Arial Black" panose="020B0604020202020204" pitchFamily="34" charset="0"/>
              </a:rPr>
              <a:t> </a:t>
            </a:r>
            <a:br>
              <a:rPr lang="en-US" sz="2000" dirty="0">
                <a:solidFill>
                  <a:srgbClr val="212121">
                    <a:lumMod val="75000"/>
                    <a:lumOff val="25000"/>
                  </a:srgbClr>
                </a:solidFill>
                <a:latin typeface="Arial" panose="020B0604020202020204" pitchFamily="34" charset="0"/>
                <a:cs typeface="Arial" panose="020B0604020202020204" pitchFamily="34" charset="0"/>
              </a:rPr>
            </a:br>
            <a:r>
              <a:rPr lang="en-US" sz="2000" dirty="0">
                <a:solidFill>
                  <a:srgbClr val="212121">
                    <a:lumMod val="75000"/>
                    <a:lumOff val="25000"/>
                  </a:srgbClr>
                </a:solidFill>
                <a:latin typeface="Arial" panose="020B0604020202020204" pitchFamily="34" charset="0"/>
                <a:cs typeface="Arial" panose="020B0604020202020204" pitchFamily="34" charset="0"/>
              </a:rPr>
              <a:t>Qualified with Top 10%</a:t>
            </a:r>
          </a:p>
        </p:txBody>
      </p:sp>
      <p:sp>
        <p:nvSpPr>
          <p:cNvPr id="10" name="TextBox 9">
            <a:extLst>
              <a:ext uri="{FF2B5EF4-FFF2-40B4-BE49-F238E27FC236}">
                <a16:creationId xmlns:a16="http://schemas.microsoft.com/office/drawing/2014/main" id="{D5211918-052D-ADBF-E6DE-55785F9F5E41}"/>
              </a:ext>
            </a:extLst>
          </p:cNvPr>
          <p:cNvSpPr txBox="1"/>
          <p:nvPr/>
        </p:nvSpPr>
        <p:spPr>
          <a:xfrm>
            <a:off x="8429596" y="2365172"/>
            <a:ext cx="2733704" cy="1138773"/>
          </a:xfrm>
          <a:prstGeom prst="rect">
            <a:avLst/>
          </a:prstGeom>
          <a:noFill/>
        </p:spPr>
        <p:txBody>
          <a:bodyPr wrap="square">
            <a:spAutoFit/>
          </a:bodyPr>
          <a:lstStyle/>
          <a:p>
            <a:pPr marR="0" lvl="0" algn="ctr" defTabSz="457200" rtl="0" eaLnBrk="1" fontAlgn="auto" latinLnBrk="0" hangingPunct="1">
              <a:lnSpc>
                <a:spcPct val="100000"/>
              </a:lnSpc>
              <a:spcBef>
                <a:spcPct val="20000"/>
              </a:spcBef>
              <a:spcAft>
                <a:spcPts val="0"/>
              </a:spcAft>
              <a:buClrTx/>
              <a:buSzTx/>
              <a:tabLst/>
              <a:defRPr/>
            </a:pPr>
            <a:r>
              <a:rPr lang="en-US" sz="2800" b="1" dirty="0">
                <a:solidFill>
                  <a:srgbClr val="212121">
                    <a:lumMod val="75000"/>
                    <a:lumOff val="25000"/>
                  </a:srgbClr>
                </a:solidFill>
                <a:latin typeface="Arial Black" panose="020B0604020202020204" pitchFamily="34" charset="0"/>
                <a:cs typeface="Arial Black" panose="020B0604020202020204" pitchFamily="34" charset="0"/>
              </a:rPr>
              <a:t>1,893</a:t>
            </a:r>
            <a:r>
              <a:rPr lang="en-US" sz="2000" b="1" dirty="0">
                <a:solidFill>
                  <a:srgbClr val="212121">
                    <a:lumMod val="75000"/>
                    <a:lumOff val="25000"/>
                  </a:srgbClr>
                </a:solidFill>
                <a:latin typeface="Arial Black" panose="020B0604020202020204" pitchFamily="34" charset="0"/>
                <a:cs typeface="Arial Black" panose="020B0604020202020204" pitchFamily="34" charset="0"/>
              </a:rPr>
              <a:t> </a:t>
            </a:r>
            <a:br>
              <a:rPr lang="en-US" sz="2000" dirty="0">
                <a:solidFill>
                  <a:srgbClr val="212121">
                    <a:lumMod val="75000"/>
                    <a:lumOff val="25000"/>
                  </a:srgbClr>
                </a:solidFill>
                <a:latin typeface="Arial" panose="020B0604020202020204" pitchFamily="34" charset="0"/>
                <a:cs typeface="Arial" panose="020B0604020202020204" pitchFamily="34" charset="0"/>
              </a:rPr>
            </a:br>
            <a:r>
              <a:rPr lang="en-US" sz="2000" dirty="0">
                <a:solidFill>
                  <a:srgbClr val="212121">
                    <a:lumMod val="75000"/>
                    <a:lumOff val="25000"/>
                  </a:srgbClr>
                </a:solidFill>
                <a:latin typeface="Arial" panose="020B0604020202020204" pitchFamily="34" charset="0"/>
                <a:cs typeface="Arial" panose="020B0604020202020204" pitchFamily="34" charset="0"/>
              </a:rPr>
              <a:t>Qualified with both 4.0 UT GPA &amp; Top 10%</a:t>
            </a:r>
          </a:p>
        </p:txBody>
      </p:sp>
      <p:sp>
        <p:nvSpPr>
          <p:cNvPr id="12" name="TextBox 11">
            <a:extLst>
              <a:ext uri="{FF2B5EF4-FFF2-40B4-BE49-F238E27FC236}">
                <a16:creationId xmlns:a16="http://schemas.microsoft.com/office/drawing/2014/main" id="{68602863-DDA5-EA03-6CDF-F3AFC9B87434}"/>
              </a:ext>
            </a:extLst>
          </p:cNvPr>
          <p:cNvSpPr txBox="1"/>
          <p:nvPr/>
        </p:nvSpPr>
        <p:spPr>
          <a:xfrm>
            <a:off x="3612761" y="4927595"/>
            <a:ext cx="1747016" cy="1138773"/>
          </a:xfrm>
          <a:prstGeom prst="rect">
            <a:avLst/>
          </a:prstGeom>
          <a:noFill/>
        </p:spPr>
        <p:txBody>
          <a:bodyPr wrap="square">
            <a:spAutoFit/>
          </a:bodyPr>
          <a:lstStyle/>
          <a:p>
            <a:pPr marR="0" lvl="0" algn="ctr" defTabSz="457200" rtl="0" eaLnBrk="1" fontAlgn="auto" latinLnBrk="0" hangingPunct="1">
              <a:lnSpc>
                <a:spcPct val="100000"/>
              </a:lnSpc>
              <a:spcBef>
                <a:spcPct val="20000"/>
              </a:spcBef>
              <a:spcAft>
                <a:spcPts val="0"/>
              </a:spcAft>
              <a:buClrTx/>
              <a:buSzTx/>
              <a:tabLst/>
              <a:defRPr/>
            </a:pPr>
            <a:r>
              <a:rPr lang="en-US" sz="2800" b="1" dirty="0">
                <a:solidFill>
                  <a:srgbClr val="212121">
                    <a:lumMod val="75000"/>
                    <a:lumOff val="25000"/>
                  </a:srgbClr>
                </a:solidFill>
                <a:latin typeface="Arial Black" panose="020B0604020202020204" pitchFamily="34" charset="0"/>
                <a:cs typeface="Arial Black" panose="020B0604020202020204" pitchFamily="34" charset="0"/>
              </a:rPr>
              <a:t>105</a:t>
            </a:r>
            <a:r>
              <a:rPr lang="en-US" sz="2000" b="1" dirty="0">
                <a:solidFill>
                  <a:srgbClr val="212121">
                    <a:lumMod val="75000"/>
                    <a:lumOff val="25000"/>
                  </a:srgbClr>
                </a:solidFill>
                <a:latin typeface="Arial Black" panose="020B0604020202020204" pitchFamily="34" charset="0"/>
                <a:cs typeface="Arial Black" panose="020B0604020202020204" pitchFamily="34" charset="0"/>
              </a:rPr>
              <a:t> </a:t>
            </a:r>
            <a:br>
              <a:rPr lang="en-US" sz="2000" dirty="0">
                <a:solidFill>
                  <a:srgbClr val="212121">
                    <a:lumMod val="75000"/>
                    <a:lumOff val="25000"/>
                  </a:srgbClr>
                </a:solidFill>
                <a:latin typeface="Arial" panose="020B0604020202020204" pitchFamily="34" charset="0"/>
                <a:cs typeface="Arial" panose="020B0604020202020204" pitchFamily="34" charset="0"/>
              </a:rPr>
            </a:br>
            <a:r>
              <a:rPr lang="en-US" sz="2000" dirty="0">
                <a:solidFill>
                  <a:srgbClr val="212121">
                    <a:lumMod val="75000"/>
                    <a:lumOff val="25000"/>
                  </a:srgbClr>
                </a:solidFill>
                <a:latin typeface="Arial" panose="020B0604020202020204" pitchFamily="34" charset="0"/>
                <a:cs typeface="Arial" panose="020B0604020202020204" pitchFamily="34" charset="0"/>
              </a:rPr>
              <a:t>Qualified with 4.0 UT GPA</a:t>
            </a:r>
          </a:p>
        </p:txBody>
      </p:sp>
      <p:sp>
        <p:nvSpPr>
          <p:cNvPr id="14" name="TextBox 13">
            <a:extLst>
              <a:ext uri="{FF2B5EF4-FFF2-40B4-BE49-F238E27FC236}">
                <a16:creationId xmlns:a16="http://schemas.microsoft.com/office/drawing/2014/main" id="{D2EA6A48-1040-6EE4-591F-E091762C3575}"/>
              </a:ext>
            </a:extLst>
          </p:cNvPr>
          <p:cNvSpPr txBox="1"/>
          <p:nvPr/>
        </p:nvSpPr>
        <p:spPr>
          <a:xfrm>
            <a:off x="6096000" y="4927595"/>
            <a:ext cx="1728842" cy="1138773"/>
          </a:xfrm>
          <a:prstGeom prst="rect">
            <a:avLst/>
          </a:prstGeom>
          <a:noFill/>
        </p:spPr>
        <p:txBody>
          <a:bodyPr wrap="square">
            <a:spAutoFit/>
          </a:bodyPr>
          <a:lstStyle/>
          <a:p>
            <a:pPr marR="0" lvl="0" algn="ctr" defTabSz="457200" rtl="0" eaLnBrk="1" fontAlgn="auto" latinLnBrk="0" hangingPunct="1">
              <a:lnSpc>
                <a:spcPct val="100000"/>
              </a:lnSpc>
              <a:spcBef>
                <a:spcPct val="20000"/>
              </a:spcBef>
              <a:spcAft>
                <a:spcPts val="0"/>
              </a:spcAft>
              <a:buClrTx/>
              <a:buSzTx/>
              <a:tabLst/>
              <a:defRPr/>
            </a:pPr>
            <a:r>
              <a:rPr lang="en-US" sz="2800" b="1" dirty="0">
                <a:solidFill>
                  <a:srgbClr val="212121">
                    <a:lumMod val="75000"/>
                    <a:lumOff val="25000"/>
                  </a:srgbClr>
                </a:solidFill>
                <a:latin typeface="Arial Black" panose="020B0604020202020204" pitchFamily="34" charset="0"/>
                <a:cs typeface="Arial Black" panose="020B0604020202020204" pitchFamily="34" charset="0"/>
              </a:rPr>
              <a:t>37</a:t>
            </a:r>
            <a:r>
              <a:rPr lang="en-US" sz="2000" b="1" dirty="0">
                <a:solidFill>
                  <a:srgbClr val="212121">
                    <a:lumMod val="75000"/>
                    <a:lumOff val="25000"/>
                  </a:srgbClr>
                </a:solidFill>
                <a:latin typeface="Arial Black" panose="020B0604020202020204" pitchFamily="34" charset="0"/>
                <a:cs typeface="Arial Black" panose="020B0604020202020204" pitchFamily="34" charset="0"/>
              </a:rPr>
              <a:t> </a:t>
            </a:r>
            <a:br>
              <a:rPr lang="en-US" sz="2000" dirty="0">
                <a:solidFill>
                  <a:srgbClr val="212121">
                    <a:lumMod val="75000"/>
                    <a:lumOff val="25000"/>
                  </a:srgbClr>
                </a:solidFill>
                <a:latin typeface="Arial" panose="020B0604020202020204" pitchFamily="34" charset="0"/>
                <a:cs typeface="Arial" panose="020B0604020202020204" pitchFamily="34" charset="0"/>
              </a:rPr>
            </a:br>
            <a:r>
              <a:rPr lang="en-US" sz="2000" dirty="0">
                <a:solidFill>
                  <a:srgbClr val="212121">
                    <a:lumMod val="75000"/>
                    <a:lumOff val="25000"/>
                  </a:srgbClr>
                </a:solidFill>
                <a:latin typeface="Arial" panose="020B0604020202020204" pitchFamily="34" charset="0"/>
                <a:cs typeface="Arial" panose="020B0604020202020204" pitchFamily="34" charset="0"/>
              </a:rPr>
              <a:t>Qualified with Top 10%</a:t>
            </a:r>
          </a:p>
        </p:txBody>
      </p:sp>
      <p:sp>
        <p:nvSpPr>
          <p:cNvPr id="15" name="TextBox 14">
            <a:extLst>
              <a:ext uri="{FF2B5EF4-FFF2-40B4-BE49-F238E27FC236}">
                <a16:creationId xmlns:a16="http://schemas.microsoft.com/office/drawing/2014/main" id="{469CC7A9-1A51-E855-14ED-BB4FBBA7D7EB}"/>
              </a:ext>
            </a:extLst>
          </p:cNvPr>
          <p:cNvSpPr txBox="1"/>
          <p:nvPr/>
        </p:nvSpPr>
        <p:spPr>
          <a:xfrm>
            <a:off x="8429596" y="4955460"/>
            <a:ext cx="2733704" cy="1138773"/>
          </a:xfrm>
          <a:prstGeom prst="rect">
            <a:avLst/>
          </a:prstGeom>
          <a:noFill/>
        </p:spPr>
        <p:txBody>
          <a:bodyPr wrap="square">
            <a:spAutoFit/>
          </a:bodyPr>
          <a:lstStyle/>
          <a:p>
            <a:pPr marR="0" lvl="0" algn="ctr" defTabSz="457200" rtl="0" eaLnBrk="1" fontAlgn="auto" latinLnBrk="0" hangingPunct="1">
              <a:lnSpc>
                <a:spcPct val="100000"/>
              </a:lnSpc>
              <a:spcBef>
                <a:spcPct val="20000"/>
              </a:spcBef>
              <a:spcAft>
                <a:spcPts val="0"/>
              </a:spcAft>
              <a:buClrTx/>
              <a:buSzTx/>
              <a:tabLst/>
              <a:defRPr/>
            </a:pPr>
            <a:r>
              <a:rPr lang="en-US" sz="2800" b="1" dirty="0">
                <a:solidFill>
                  <a:srgbClr val="212121">
                    <a:lumMod val="75000"/>
                    <a:lumOff val="25000"/>
                  </a:srgbClr>
                </a:solidFill>
                <a:latin typeface="Arial Black" panose="020B0604020202020204" pitchFamily="34" charset="0"/>
                <a:cs typeface="Arial Black" panose="020B0604020202020204" pitchFamily="34" charset="0"/>
              </a:rPr>
              <a:t>156</a:t>
            </a:r>
            <a:r>
              <a:rPr lang="en-US" sz="2000" b="1" dirty="0">
                <a:solidFill>
                  <a:srgbClr val="212121">
                    <a:lumMod val="75000"/>
                    <a:lumOff val="25000"/>
                  </a:srgbClr>
                </a:solidFill>
                <a:latin typeface="Arial Black" panose="020B0604020202020204" pitchFamily="34" charset="0"/>
                <a:cs typeface="Arial Black" panose="020B0604020202020204" pitchFamily="34" charset="0"/>
              </a:rPr>
              <a:t> </a:t>
            </a:r>
            <a:br>
              <a:rPr lang="en-US" sz="2000" dirty="0">
                <a:solidFill>
                  <a:srgbClr val="212121">
                    <a:lumMod val="75000"/>
                    <a:lumOff val="25000"/>
                  </a:srgbClr>
                </a:solidFill>
                <a:latin typeface="Arial" panose="020B0604020202020204" pitchFamily="34" charset="0"/>
                <a:cs typeface="Arial" panose="020B0604020202020204" pitchFamily="34" charset="0"/>
              </a:rPr>
            </a:br>
            <a:r>
              <a:rPr lang="en-US" sz="2000" dirty="0">
                <a:solidFill>
                  <a:srgbClr val="212121">
                    <a:lumMod val="75000"/>
                    <a:lumOff val="25000"/>
                  </a:srgbClr>
                </a:solidFill>
                <a:latin typeface="Arial" panose="020B0604020202020204" pitchFamily="34" charset="0"/>
                <a:cs typeface="Arial" panose="020B0604020202020204" pitchFamily="34" charset="0"/>
              </a:rPr>
              <a:t>Qualified with both 4.0 UT GPA &amp; Top 10%</a:t>
            </a:r>
          </a:p>
        </p:txBody>
      </p:sp>
      <p:pic>
        <p:nvPicPr>
          <p:cNvPr id="16" name="Picture 15" descr="A logo of a flag&#10;&#10;Description automatically generated">
            <a:extLst>
              <a:ext uri="{FF2B5EF4-FFF2-40B4-BE49-F238E27FC236}">
                <a16:creationId xmlns:a16="http://schemas.microsoft.com/office/drawing/2014/main" id="{7972F6C8-2C17-9169-4FEC-631E2D2C3BE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5307" y="5063181"/>
            <a:ext cx="923330" cy="923330"/>
          </a:xfrm>
          <a:prstGeom prst="rect">
            <a:avLst/>
          </a:prstGeom>
        </p:spPr>
      </p:pic>
      <p:sp>
        <p:nvSpPr>
          <p:cNvPr id="18" name="TextBox 17">
            <a:extLst>
              <a:ext uri="{FF2B5EF4-FFF2-40B4-BE49-F238E27FC236}">
                <a16:creationId xmlns:a16="http://schemas.microsoft.com/office/drawing/2014/main" id="{4DC82F50-FBD4-9253-9F44-9101A7310B11}"/>
              </a:ext>
            </a:extLst>
          </p:cNvPr>
          <p:cNvSpPr txBox="1"/>
          <p:nvPr/>
        </p:nvSpPr>
        <p:spPr>
          <a:xfrm>
            <a:off x="1893955" y="5094818"/>
            <a:ext cx="1602583" cy="923330"/>
          </a:xfrm>
          <a:prstGeom prst="rect">
            <a:avLst/>
          </a:prstGeom>
          <a:noFill/>
        </p:spPr>
        <p:txBody>
          <a:bodyPr wrap="square">
            <a:spAutoFit/>
          </a:bodyPr>
          <a:lstStyle/>
          <a:p>
            <a:r>
              <a:rPr lang="en-US" b="1" dirty="0">
                <a:solidFill>
                  <a:srgbClr val="212121">
                    <a:lumMod val="75000"/>
                    <a:lumOff val="25000"/>
                  </a:srgbClr>
                </a:solidFill>
                <a:latin typeface="Arial" panose="020B0604020202020204" pitchFamily="34" charset="0"/>
                <a:cs typeface="Arial" panose="020B0604020202020204" pitchFamily="34" charset="0"/>
              </a:rPr>
              <a:t>Flagship </a:t>
            </a:r>
          </a:p>
          <a:p>
            <a:r>
              <a:rPr lang="en-US" b="1" dirty="0">
                <a:solidFill>
                  <a:srgbClr val="212121">
                    <a:lumMod val="75000"/>
                    <a:lumOff val="25000"/>
                  </a:srgbClr>
                </a:solidFill>
                <a:latin typeface="Arial" panose="020B0604020202020204" pitchFamily="34" charset="0"/>
                <a:cs typeface="Arial" panose="020B0604020202020204" pitchFamily="34" charset="0"/>
              </a:rPr>
              <a:t>High School</a:t>
            </a:r>
          </a:p>
          <a:p>
            <a:r>
              <a:rPr lang="en-US" b="1" dirty="0">
                <a:solidFill>
                  <a:srgbClr val="212121">
                    <a:lumMod val="75000"/>
                    <a:lumOff val="25000"/>
                  </a:srgbClr>
                </a:solidFill>
                <a:latin typeface="Arial" panose="020B0604020202020204" pitchFamily="34" charset="0"/>
                <a:cs typeface="Arial" panose="020B0604020202020204" pitchFamily="34" charset="0"/>
              </a:rPr>
              <a:t>Students</a:t>
            </a:r>
            <a:endParaRPr lang="en-US" b="1" dirty="0"/>
          </a:p>
        </p:txBody>
      </p:sp>
      <p:sp>
        <p:nvSpPr>
          <p:cNvPr id="20" name="TextBox 19">
            <a:extLst>
              <a:ext uri="{FF2B5EF4-FFF2-40B4-BE49-F238E27FC236}">
                <a16:creationId xmlns:a16="http://schemas.microsoft.com/office/drawing/2014/main" id="{01A427CD-4A71-1D52-A50E-56FF507E3F38}"/>
              </a:ext>
            </a:extLst>
          </p:cNvPr>
          <p:cNvSpPr txBox="1"/>
          <p:nvPr/>
        </p:nvSpPr>
        <p:spPr>
          <a:xfrm>
            <a:off x="5557020" y="3858570"/>
            <a:ext cx="6096000" cy="738664"/>
          </a:xfrm>
          <a:prstGeom prst="rect">
            <a:avLst/>
          </a:prstGeom>
          <a:noFill/>
        </p:spPr>
        <p:txBody>
          <a:bodyPr wrap="square">
            <a:spAutoFit/>
          </a:bodyPr>
          <a:lstStyle/>
          <a:p>
            <a:pPr marR="0" lvl="0" algn="ctr" defTabSz="457200" rtl="0" eaLnBrk="1" fontAlgn="auto" latinLnBrk="0" hangingPunct="1">
              <a:lnSpc>
                <a:spcPct val="100000"/>
              </a:lnSpc>
              <a:spcBef>
                <a:spcPct val="20000"/>
              </a:spcBef>
              <a:spcAft>
                <a:spcPts val="0"/>
              </a:spcAft>
              <a:buClrTx/>
              <a:buSzTx/>
              <a:tabLst/>
              <a:defRPr/>
            </a:pPr>
            <a:r>
              <a:rPr lang="en-US" sz="2400" b="1" dirty="0">
                <a:solidFill>
                  <a:srgbClr val="212121">
                    <a:lumMod val="75000"/>
                    <a:lumOff val="25000"/>
                  </a:srgbClr>
                </a:solidFill>
                <a:latin typeface="Arial Black" panose="020B0604020202020204" pitchFamily="34" charset="0"/>
                <a:cs typeface="Arial Black" panose="020B0604020202020204" pitchFamily="34" charset="0"/>
              </a:rPr>
              <a:t>4.21–4.54</a:t>
            </a:r>
            <a:r>
              <a:rPr lang="en-US" sz="2000" b="1" dirty="0">
                <a:solidFill>
                  <a:srgbClr val="212121">
                    <a:lumMod val="75000"/>
                    <a:lumOff val="25000"/>
                  </a:srgbClr>
                </a:solidFill>
                <a:latin typeface="Arial Black" panose="020B0604020202020204" pitchFamily="34" charset="0"/>
                <a:cs typeface="Arial Black" panose="020B0604020202020204" pitchFamily="34" charset="0"/>
              </a:rPr>
              <a:t> </a:t>
            </a:r>
            <a:br>
              <a:rPr lang="en-US" dirty="0">
                <a:solidFill>
                  <a:srgbClr val="212121">
                    <a:lumMod val="75000"/>
                    <a:lumOff val="25000"/>
                  </a:srgbClr>
                </a:solidFill>
                <a:latin typeface="Arial" panose="020B0604020202020204" pitchFamily="34" charset="0"/>
                <a:cs typeface="Arial" panose="020B0604020202020204" pitchFamily="34" charset="0"/>
              </a:rPr>
            </a:br>
            <a:r>
              <a:rPr lang="en-US" dirty="0">
                <a:solidFill>
                  <a:srgbClr val="212121">
                    <a:lumMod val="75000"/>
                    <a:lumOff val="25000"/>
                  </a:srgbClr>
                </a:solidFill>
                <a:latin typeface="Arial" panose="020B0604020202020204" pitchFamily="34" charset="0"/>
                <a:cs typeface="Arial" panose="020B0604020202020204" pitchFamily="34" charset="0"/>
              </a:rPr>
              <a:t>Mid-50% UT Core GPA</a:t>
            </a:r>
          </a:p>
        </p:txBody>
      </p:sp>
      <p:cxnSp>
        <p:nvCxnSpPr>
          <p:cNvPr id="21" name="Straight Connector 20">
            <a:extLst>
              <a:ext uri="{FF2B5EF4-FFF2-40B4-BE49-F238E27FC236}">
                <a16:creationId xmlns:a16="http://schemas.microsoft.com/office/drawing/2014/main" id="{C675D856-4AD1-1344-DDCB-AEB337F162A5}"/>
              </a:ext>
            </a:extLst>
          </p:cNvPr>
          <p:cNvCxnSpPr/>
          <p:nvPr/>
        </p:nvCxnSpPr>
        <p:spPr>
          <a:xfrm>
            <a:off x="3183243" y="2337307"/>
            <a:ext cx="0" cy="1077470"/>
          </a:xfrm>
          <a:prstGeom prst="line">
            <a:avLst/>
          </a:prstGeom>
          <a:ln w="44450">
            <a:solidFill>
              <a:srgbClr val="FF82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EACAA9D-13DC-BAA5-5227-588201122719}"/>
              </a:ext>
            </a:extLst>
          </p:cNvPr>
          <p:cNvCxnSpPr>
            <a:cxnSpLocks/>
          </p:cNvCxnSpPr>
          <p:nvPr/>
        </p:nvCxnSpPr>
        <p:spPr>
          <a:xfrm>
            <a:off x="6116943" y="3858570"/>
            <a:ext cx="0" cy="738664"/>
          </a:xfrm>
          <a:prstGeom prst="line">
            <a:avLst/>
          </a:prstGeom>
          <a:ln w="44450">
            <a:solidFill>
              <a:srgbClr val="FF8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0914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792CE-D6CB-3B55-9F94-63B959179931}"/>
              </a:ext>
            </a:extLst>
          </p:cNvPr>
          <p:cNvSpPr>
            <a:spLocks noGrp="1"/>
          </p:cNvSpPr>
          <p:nvPr>
            <p:ph type="title"/>
          </p:nvPr>
        </p:nvSpPr>
        <p:spPr/>
        <p:txBody>
          <a:bodyPr/>
          <a:lstStyle/>
          <a:p>
            <a:r>
              <a:rPr lang="en-US" dirty="0">
                <a:latin typeface="Arial Black" panose="020B0604020202020204" pitchFamily="34" charset="0"/>
                <a:cs typeface="Arial Black" panose="020B0604020202020204" pitchFamily="34" charset="0"/>
              </a:rPr>
              <a:t>Fall 2024 Confirmed</a:t>
            </a:r>
            <a:endParaRPr lang="en-US" dirty="0"/>
          </a:p>
        </p:txBody>
      </p:sp>
      <p:sp>
        <p:nvSpPr>
          <p:cNvPr id="7" name="Rectangle 6">
            <a:extLst>
              <a:ext uri="{FF2B5EF4-FFF2-40B4-BE49-F238E27FC236}">
                <a16:creationId xmlns:a16="http://schemas.microsoft.com/office/drawing/2014/main" id="{46F780DD-DE58-9318-ECBA-B0CE04419B1F}"/>
              </a:ext>
            </a:extLst>
          </p:cNvPr>
          <p:cNvSpPr/>
          <p:nvPr/>
        </p:nvSpPr>
        <p:spPr>
          <a:xfrm>
            <a:off x="838200" y="1830388"/>
            <a:ext cx="5092700" cy="40836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2D8A81C-5B95-B125-6BC5-0BED0083EC3C}"/>
              </a:ext>
            </a:extLst>
          </p:cNvPr>
          <p:cNvSpPr/>
          <p:nvPr/>
        </p:nvSpPr>
        <p:spPr>
          <a:xfrm>
            <a:off x="838200" y="4011976"/>
            <a:ext cx="5045686" cy="1735860"/>
          </a:xfrm>
          <a:prstGeom prst="rect">
            <a:avLst/>
          </a:prstGeom>
        </p:spPr>
        <p:txBody>
          <a:bodyPr wrap="square" lIns="91440" tIns="45720" rIns="91440" bIns="45720" anchor="t">
            <a:spAutoFit/>
          </a:bodyPr>
          <a:lstStyle/>
          <a:p>
            <a:pPr marR="0" lvl="0" algn="ctr" defTabSz="457200" rtl="0" eaLnBrk="1" fontAlgn="auto" latinLnBrk="0" hangingPunct="1">
              <a:lnSpc>
                <a:spcPct val="100000"/>
              </a:lnSpc>
              <a:spcBef>
                <a:spcPct val="20000"/>
              </a:spcBef>
              <a:spcAft>
                <a:spcPts val="0"/>
              </a:spcAft>
              <a:buClrTx/>
              <a:buSzTx/>
              <a:tabLst/>
              <a:defRPr/>
            </a:pPr>
            <a:r>
              <a:rPr lang="en-US" sz="2400" b="1" dirty="0">
                <a:solidFill>
                  <a:srgbClr val="212121">
                    <a:lumMod val="75000"/>
                    <a:lumOff val="25000"/>
                  </a:srgbClr>
                </a:solidFill>
                <a:latin typeface="Arial Black" panose="020B0604020202020204" pitchFamily="34" charset="0"/>
                <a:cs typeface="Arial Black" panose="020B0604020202020204" pitchFamily="34" charset="0"/>
              </a:rPr>
              <a:t>25–30</a:t>
            </a:r>
            <a:r>
              <a:rPr lang="en-US" sz="2000" b="1" dirty="0">
                <a:solidFill>
                  <a:srgbClr val="212121">
                    <a:lumMod val="75000"/>
                    <a:lumOff val="25000"/>
                  </a:srgbClr>
                </a:solidFill>
                <a:latin typeface="Arial Black" panose="020B0604020202020204" pitchFamily="34" charset="0"/>
                <a:cs typeface="Arial Black" panose="020B0604020202020204" pitchFamily="34" charset="0"/>
              </a:rPr>
              <a:t> </a:t>
            </a:r>
            <a:br>
              <a:rPr lang="en-US" dirty="0">
                <a:solidFill>
                  <a:srgbClr val="212121">
                    <a:lumMod val="75000"/>
                    <a:lumOff val="25000"/>
                  </a:srgbClr>
                </a:solidFill>
                <a:latin typeface="Arial" panose="020B0604020202020204" pitchFamily="34" charset="0"/>
                <a:cs typeface="Arial" panose="020B0604020202020204" pitchFamily="34" charset="0"/>
              </a:rPr>
            </a:br>
            <a:r>
              <a:rPr lang="en-US" dirty="0">
                <a:solidFill>
                  <a:srgbClr val="212121">
                    <a:lumMod val="75000"/>
                    <a:lumOff val="25000"/>
                  </a:srgbClr>
                </a:solidFill>
                <a:latin typeface="Arial" panose="020B0604020202020204" pitchFamily="34" charset="0"/>
                <a:cs typeface="Arial" panose="020B0604020202020204" pitchFamily="34" charset="0"/>
              </a:rPr>
              <a:t>Mid-50% ACT Composite </a:t>
            </a:r>
            <a:r>
              <a:rPr lang="en-US" dirty="0" err="1">
                <a:solidFill>
                  <a:srgbClr val="212121">
                    <a:lumMod val="75000"/>
                    <a:lumOff val="25000"/>
                  </a:srgbClr>
                </a:solidFill>
                <a:latin typeface="Arial" panose="020B0604020202020204" pitchFamily="34" charset="0"/>
                <a:cs typeface="Arial" panose="020B0604020202020204" pitchFamily="34" charset="0"/>
              </a:rPr>
              <a:t>Superscore</a:t>
            </a:r>
            <a:br>
              <a:rPr lang="en-US" dirty="0">
                <a:solidFill>
                  <a:srgbClr val="212121">
                    <a:lumMod val="75000"/>
                    <a:lumOff val="25000"/>
                  </a:srgbClr>
                </a:solidFill>
                <a:latin typeface="Arial" panose="020B0604020202020204" pitchFamily="34" charset="0"/>
                <a:cs typeface="Arial" panose="020B0604020202020204" pitchFamily="34" charset="0"/>
              </a:rPr>
            </a:br>
            <a:endParaRPr lang="en-US" dirty="0">
              <a:solidFill>
                <a:srgbClr val="212121">
                  <a:lumMod val="75000"/>
                  <a:lumOff val="25000"/>
                </a:srgbClr>
              </a:solidFill>
              <a:latin typeface="Arial" panose="020B0604020202020204" pitchFamily="34" charset="0"/>
              <a:cs typeface="Arial" panose="020B0604020202020204" pitchFamily="34" charset="0"/>
            </a:endParaRPr>
          </a:p>
          <a:p>
            <a:pPr marR="0" lvl="0" algn="ctr" defTabSz="457200" rtl="0" eaLnBrk="1" fontAlgn="auto" latinLnBrk="0" hangingPunct="1">
              <a:lnSpc>
                <a:spcPct val="100000"/>
              </a:lnSpc>
              <a:spcBef>
                <a:spcPct val="20000"/>
              </a:spcBef>
              <a:spcAft>
                <a:spcPts val="0"/>
              </a:spcAft>
              <a:buClrTx/>
              <a:buSzTx/>
              <a:tabLst/>
              <a:defRPr/>
            </a:pPr>
            <a:r>
              <a:rPr lang="en-US" sz="2400" b="1" dirty="0">
                <a:solidFill>
                  <a:srgbClr val="212121">
                    <a:lumMod val="75000"/>
                    <a:lumOff val="25000"/>
                  </a:srgbClr>
                </a:solidFill>
                <a:latin typeface="Arial Black" panose="020B0604020202020204" pitchFamily="34" charset="0"/>
                <a:cs typeface="Arial Black" panose="020B0604020202020204" pitchFamily="34" charset="0"/>
              </a:rPr>
              <a:t>3.88–4.40</a:t>
            </a:r>
            <a:r>
              <a:rPr lang="en-US" sz="2000" b="1" dirty="0">
                <a:solidFill>
                  <a:srgbClr val="212121">
                    <a:lumMod val="75000"/>
                    <a:lumOff val="25000"/>
                  </a:srgbClr>
                </a:solidFill>
                <a:latin typeface="Arial Black" panose="020B0604020202020204" pitchFamily="34" charset="0"/>
                <a:cs typeface="Arial Black" panose="020B0604020202020204" pitchFamily="34" charset="0"/>
              </a:rPr>
              <a:t> </a:t>
            </a:r>
            <a:br>
              <a:rPr lang="en-US" dirty="0">
                <a:solidFill>
                  <a:srgbClr val="212121">
                    <a:lumMod val="75000"/>
                    <a:lumOff val="25000"/>
                  </a:srgbClr>
                </a:solidFill>
                <a:latin typeface="Arial" panose="020B0604020202020204" pitchFamily="34" charset="0"/>
                <a:cs typeface="Arial" panose="020B0604020202020204" pitchFamily="34" charset="0"/>
              </a:rPr>
            </a:br>
            <a:r>
              <a:rPr lang="en-US" dirty="0">
                <a:solidFill>
                  <a:srgbClr val="212121">
                    <a:lumMod val="75000"/>
                    <a:lumOff val="25000"/>
                  </a:srgbClr>
                </a:solidFill>
                <a:latin typeface="Arial" panose="020B0604020202020204" pitchFamily="34" charset="0"/>
                <a:cs typeface="Arial" panose="020B0604020202020204" pitchFamily="34" charset="0"/>
              </a:rPr>
              <a:t>Mid-50% UT Core GPA</a:t>
            </a:r>
          </a:p>
        </p:txBody>
      </p:sp>
      <p:sp>
        <p:nvSpPr>
          <p:cNvPr id="9" name="TextBox 8">
            <a:extLst>
              <a:ext uri="{FF2B5EF4-FFF2-40B4-BE49-F238E27FC236}">
                <a16:creationId xmlns:a16="http://schemas.microsoft.com/office/drawing/2014/main" id="{E75EE7BA-56FF-A558-8F70-FB6B3C867194}"/>
              </a:ext>
            </a:extLst>
          </p:cNvPr>
          <p:cNvSpPr txBox="1"/>
          <p:nvPr/>
        </p:nvSpPr>
        <p:spPr>
          <a:xfrm>
            <a:off x="3750454" y="2756085"/>
            <a:ext cx="1786746" cy="1138773"/>
          </a:xfrm>
          <a:prstGeom prst="rect">
            <a:avLst/>
          </a:prstGeom>
          <a:noFill/>
        </p:spPr>
        <p:txBody>
          <a:bodyPr wrap="square">
            <a:spAutoFit/>
          </a:bodyPr>
          <a:lstStyle/>
          <a:p>
            <a:pPr marR="0" lvl="0" algn="ctr" defTabSz="457200" rtl="0" eaLnBrk="1" fontAlgn="auto" latinLnBrk="0" hangingPunct="1">
              <a:lnSpc>
                <a:spcPct val="100000"/>
              </a:lnSpc>
              <a:spcBef>
                <a:spcPct val="20000"/>
              </a:spcBef>
              <a:spcAft>
                <a:spcPts val="0"/>
              </a:spcAft>
              <a:buClrTx/>
              <a:buSzTx/>
              <a:tabLst/>
              <a:defRPr/>
            </a:pPr>
            <a:r>
              <a:rPr lang="en-US" sz="2800" b="1" dirty="0">
                <a:solidFill>
                  <a:srgbClr val="212121">
                    <a:lumMod val="75000"/>
                    <a:lumOff val="25000"/>
                  </a:srgbClr>
                </a:solidFill>
                <a:latin typeface="Arial Black" panose="020B0604020202020204" pitchFamily="34" charset="0"/>
                <a:cs typeface="Arial Black" panose="020B0604020202020204" pitchFamily="34" charset="0"/>
              </a:rPr>
              <a:t>48</a:t>
            </a:r>
            <a:br>
              <a:rPr lang="en-US" sz="2800" b="1" dirty="0">
                <a:solidFill>
                  <a:srgbClr val="212121">
                    <a:lumMod val="75000"/>
                    <a:lumOff val="25000"/>
                  </a:srgbClr>
                </a:solidFill>
                <a:latin typeface="Arial Black" panose="020B0604020202020204" pitchFamily="34" charset="0"/>
                <a:cs typeface="Arial Black" panose="020B0604020202020204" pitchFamily="34" charset="0"/>
              </a:rPr>
            </a:br>
            <a:r>
              <a:rPr kumimoji="0" lang="en-US" sz="2000" b="0" i="0" u="none" strike="noStrike" kern="1200" cap="none" spc="0" normalizeH="0" baseline="0" noProof="0" dirty="0">
                <a:ln>
                  <a:noFill/>
                </a:ln>
                <a:solidFill>
                  <a:srgbClr val="212121">
                    <a:lumMod val="75000"/>
                    <a:lumOff val="25000"/>
                  </a:srgbClr>
                </a:solidFill>
                <a:effectLst/>
                <a:uLnTx/>
                <a:uFillTx/>
                <a:latin typeface="Arial" panose="020B0604020202020204" pitchFamily="34" charset="0"/>
                <a:cs typeface="Arial" panose="020B0604020202020204" pitchFamily="34" charset="0"/>
              </a:rPr>
              <a:t>States Represented</a:t>
            </a:r>
          </a:p>
        </p:txBody>
      </p:sp>
      <p:sp>
        <p:nvSpPr>
          <p:cNvPr id="10" name="TextBox 9">
            <a:extLst>
              <a:ext uri="{FF2B5EF4-FFF2-40B4-BE49-F238E27FC236}">
                <a16:creationId xmlns:a16="http://schemas.microsoft.com/office/drawing/2014/main" id="{5E29D32B-64D8-8E2B-142D-9C1C50F4BC9D}"/>
              </a:ext>
            </a:extLst>
          </p:cNvPr>
          <p:cNvSpPr txBox="1"/>
          <p:nvPr/>
        </p:nvSpPr>
        <p:spPr>
          <a:xfrm>
            <a:off x="1216804" y="2756085"/>
            <a:ext cx="1638300" cy="830997"/>
          </a:xfrm>
          <a:prstGeom prst="rect">
            <a:avLst/>
          </a:prstGeom>
          <a:noFill/>
        </p:spPr>
        <p:txBody>
          <a:bodyPr wrap="square">
            <a:spAutoFit/>
          </a:bodyPr>
          <a:lstStyle/>
          <a:p>
            <a:pPr marR="0" lvl="0" algn="ctr" defTabSz="457200" rtl="0" eaLnBrk="1" fontAlgn="auto" latinLnBrk="0" hangingPunct="1">
              <a:lnSpc>
                <a:spcPct val="100000"/>
              </a:lnSpc>
              <a:spcBef>
                <a:spcPct val="20000"/>
              </a:spcBef>
              <a:spcAft>
                <a:spcPts val="0"/>
              </a:spcAft>
              <a:buClrTx/>
              <a:buSzTx/>
              <a:tabLst/>
              <a:defRPr/>
            </a:pPr>
            <a:r>
              <a:rPr lang="en-US" sz="2800" b="1" dirty="0">
                <a:solidFill>
                  <a:srgbClr val="212121">
                    <a:lumMod val="75000"/>
                    <a:lumOff val="25000"/>
                  </a:srgbClr>
                </a:solidFill>
                <a:latin typeface="Arial Black" panose="020B0604020202020204" pitchFamily="34" charset="0"/>
                <a:cs typeface="Arial Black" panose="020B0604020202020204" pitchFamily="34" charset="0"/>
              </a:rPr>
              <a:t>6,971</a:t>
            </a:r>
            <a:r>
              <a:rPr lang="en-US" sz="2000" b="1" dirty="0">
                <a:solidFill>
                  <a:srgbClr val="212121">
                    <a:lumMod val="75000"/>
                    <a:lumOff val="25000"/>
                  </a:srgbClr>
                </a:solidFill>
                <a:latin typeface="Arial Black" panose="020B0604020202020204" pitchFamily="34" charset="0"/>
                <a:cs typeface="Arial Black" panose="020B0604020202020204" pitchFamily="34" charset="0"/>
              </a:rPr>
              <a:t> </a:t>
            </a:r>
            <a:br>
              <a:rPr lang="en-US" sz="2000" dirty="0">
                <a:solidFill>
                  <a:srgbClr val="212121">
                    <a:lumMod val="75000"/>
                    <a:lumOff val="25000"/>
                  </a:srgbClr>
                </a:solidFill>
                <a:latin typeface="Arial" panose="020B0604020202020204" pitchFamily="34" charset="0"/>
                <a:cs typeface="Arial" panose="020B0604020202020204" pitchFamily="34" charset="0"/>
              </a:rPr>
            </a:br>
            <a:r>
              <a:rPr lang="en-US" sz="2000" dirty="0">
                <a:solidFill>
                  <a:srgbClr val="212121">
                    <a:lumMod val="75000"/>
                    <a:lumOff val="25000"/>
                  </a:srgbClr>
                </a:solidFill>
                <a:latin typeface="Arial" panose="020B0604020202020204" pitchFamily="34" charset="0"/>
                <a:cs typeface="Arial" panose="020B0604020202020204" pitchFamily="34" charset="0"/>
              </a:rPr>
              <a:t>Confirms</a:t>
            </a:r>
          </a:p>
        </p:txBody>
      </p:sp>
      <p:cxnSp>
        <p:nvCxnSpPr>
          <p:cNvPr id="11" name="Straight Connector 10">
            <a:extLst>
              <a:ext uri="{FF2B5EF4-FFF2-40B4-BE49-F238E27FC236}">
                <a16:creationId xmlns:a16="http://schemas.microsoft.com/office/drawing/2014/main" id="{7AF768A5-7363-EDE1-1593-D9C836A6B4B9}"/>
              </a:ext>
            </a:extLst>
          </p:cNvPr>
          <p:cNvCxnSpPr/>
          <p:nvPr/>
        </p:nvCxnSpPr>
        <p:spPr>
          <a:xfrm>
            <a:off x="3361043" y="2632848"/>
            <a:ext cx="0" cy="1077470"/>
          </a:xfrm>
          <a:prstGeom prst="line">
            <a:avLst/>
          </a:prstGeom>
          <a:ln w="44450">
            <a:solidFill>
              <a:srgbClr val="FF82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B22DE97-6FB5-5B95-88AF-7B7DA2AAC67E}"/>
              </a:ext>
            </a:extLst>
          </p:cNvPr>
          <p:cNvSpPr txBox="1"/>
          <p:nvPr/>
        </p:nvSpPr>
        <p:spPr>
          <a:xfrm>
            <a:off x="2113881" y="1970008"/>
            <a:ext cx="2494323" cy="523220"/>
          </a:xfrm>
          <a:prstGeom prst="rect">
            <a:avLst/>
          </a:prstGeom>
          <a:noFill/>
        </p:spPr>
        <p:txBody>
          <a:bodyPr wrap="square">
            <a:spAutoFit/>
          </a:bodyPr>
          <a:lstStyle/>
          <a:p>
            <a:pPr marR="0" lvl="0" algn="ctr" defTabSz="457200" rtl="0" eaLnBrk="1" fontAlgn="auto" latinLnBrk="0" hangingPunct="1">
              <a:lnSpc>
                <a:spcPct val="100000"/>
              </a:lnSpc>
              <a:spcBef>
                <a:spcPct val="20000"/>
              </a:spcBef>
              <a:spcAft>
                <a:spcPts val="0"/>
              </a:spcAft>
              <a:buClrTx/>
              <a:buSzTx/>
              <a:tabLst/>
              <a:defRPr/>
            </a:pPr>
            <a:r>
              <a:rPr lang="en-US" sz="2800" b="1" dirty="0">
                <a:solidFill>
                  <a:srgbClr val="212121">
                    <a:lumMod val="75000"/>
                    <a:lumOff val="25000"/>
                  </a:srgbClr>
                </a:solidFill>
                <a:latin typeface="Arial Black" panose="020B0604020202020204" pitchFamily="34" charset="0"/>
                <a:cs typeface="Arial Black" panose="020B0604020202020204" pitchFamily="34" charset="0"/>
              </a:rPr>
              <a:t>OVERALL</a:t>
            </a:r>
            <a:endParaRPr lang="en-US" sz="2000" dirty="0">
              <a:solidFill>
                <a:srgbClr val="212121">
                  <a:lumMod val="75000"/>
                  <a:lumOff val="25000"/>
                </a:srgbClr>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F2F9443A-ADEF-F2EA-EA9E-CA468920A876}"/>
              </a:ext>
            </a:extLst>
          </p:cNvPr>
          <p:cNvSpPr/>
          <p:nvPr/>
        </p:nvSpPr>
        <p:spPr>
          <a:xfrm>
            <a:off x="6261100" y="1830388"/>
            <a:ext cx="5092700" cy="40836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D672363-AD31-9354-93A2-41946E9AF5EA}"/>
              </a:ext>
            </a:extLst>
          </p:cNvPr>
          <p:cNvSpPr/>
          <p:nvPr/>
        </p:nvSpPr>
        <p:spPr>
          <a:xfrm>
            <a:off x="6261100" y="4011976"/>
            <a:ext cx="5045686" cy="1735860"/>
          </a:xfrm>
          <a:prstGeom prst="rect">
            <a:avLst/>
          </a:prstGeom>
        </p:spPr>
        <p:txBody>
          <a:bodyPr wrap="square" lIns="91440" tIns="45720" rIns="91440" bIns="45720" anchor="t">
            <a:spAutoFit/>
          </a:bodyPr>
          <a:lstStyle/>
          <a:p>
            <a:pPr marR="0" lvl="0" algn="ctr" defTabSz="457200" rtl="0" eaLnBrk="1" fontAlgn="auto" latinLnBrk="0" hangingPunct="1">
              <a:lnSpc>
                <a:spcPct val="100000"/>
              </a:lnSpc>
              <a:spcBef>
                <a:spcPct val="20000"/>
              </a:spcBef>
              <a:spcAft>
                <a:spcPts val="0"/>
              </a:spcAft>
              <a:buClrTx/>
              <a:buSzTx/>
              <a:tabLst/>
              <a:defRPr/>
            </a:pPr>
            <a:r>
              <a:rPr lang="en-US" sz="2400" b="1" dirty="0">
                <a:solidFill>
                  <a:srgbClr val="212121">
                    <a:lumMod val="75000"/>
                    <a:lumOff val="25000"/>
                  </a:srgbClr>
                </a:solidFill>
                <a:latin typeface="Arial Black" panose="020B0604020202020204" pitchFamily="34" charset="0"/>
                <a:cs typeface="Arial Black" panose="020B0604020202020204" pitchFamily="34" charset="0"/>
              </a:rPr>
              <a:t>25–30</a:t>
            </a:r>
            <a:r>
              <a:rPr lang="en-US" sz="2000" b="1" dirty="0">
                <a:solidFill>
                  <a:srgbClr val="212121">
                    <a:lumMod val="75000"/>
                    <a:lumOff val="25000"/>
                  </a:srgbClr>
                </a:solidFill>
                <a:latin typeface="Arial Black" panose="020B0604020202020204" pitchFamily="34" charset="0"/>
                <a:cs typeface="Arial Black" panose="020B0604020202020204" pitchFamily="34" charset="0"/>
              </a:rPr>
              <a:t> </a:t>
            </a:r>
            <a:br>
              <a:rPr lang="en-US" dirty="0">
                <a:solidFill>
                  <a:srgbClr val="212121">
                    <a:lumMod val="75000"/>
                    <a:lumOff val="25000"/>
                  </a:srgbClr>
                </a:solidFill>
                <a:latin typeface="Arial" panose="020B0604020202020204" pitchFamily="34" charset="0"/>
                <a:cs typeface="Arial" panose="020B0604020202020204" pitchFamily="34" charset="0"/>
              </a:rPr>
            </a:br>
            <a:r>
              <a:rPr lang="en-US" dirty="0">
                <a:solidFill>
                  <a:srgbClr val="212121">
                    <a:lumMod val="75000"/>
                    <a:lumOff val="25000"/>
                  </a:srgbClr>
                </a:solidFill>
                <a:latin typeface="Arial" panose="020B0604020202020204" pitchFamily="34" charset="0"/>
                <a:cs typeface="Arial" panose="020B0604020202020204" pitchFamily="34" charset="0"/>
              </a:rPr>
              <a:t>Mid-50% ACT Composite </a:t>
            </a:r>
            <a:r>
              <a:rPr lang="en-US" dirty="0" err="1">
                <a:solidFill>
                  <a:srgbClr val="212121">
                    <a:lumMod val="75000"/>
                    <a:lumOff val="25000"/>
                  </a:srgbClr>
                </a:solidFill>
                <a:latin typeface="Arial" panose="020B0604020202020204" pitchFamily="34" charset="0"/>
                <a:cs typeface="Arial" panose="020B0604020202020204" pitchFamily="34" charset="0"/>
              </a:rPr>
              <a:t>Superscore</a:t>
            </a:r>
            <a:br>
              <a:rPr lang="en-US" dirty="0">
                <a:solidFill>
                  <a:srgbClr val="212121">
                    <a:lumMod val="75000"/>
                    <a:lumOff val="25000"/>
                  </a:srgbClr>
                </a:solidFill>
                <a:latin typeface="Arial" panose="020B0604020202020204" pitchFamily="34" charset="0"/>
                <a:cs typeface="Arial" panose="020B0604020202020204" pitchFamily="34" charset="0"/>
              </a:rPr>
            </a:br>
            <a:endParaRPr lang="en-US" dirty="0">
              <a:solidFill>
                <a:srgbClr val="212121">
                  <a:lumMod val="75000"/>
                  <a:lumOff val="25000"/>
                </a:srgbClr>
              </a:solidFill>
              <a:latin typeface="Arial" panose="020B0604020202020204" pitchFamily="34" charset="0"/>
              <a:cs typeface="Arial" panose="020B0604020202020204" pitchFamily="34" charset="0"/>
            </a:endParaRPr>
          </a:p>
          <a:p>
            <a:pPr marR="0" lvl="0" algn="ctr" defTabSz="457200" rtl="0" eaLnBrk="1" fontAlgn="auto" latinLnBrk="0" hangingPunct="1">
              <a:lnSpc>
                <a:spcPct val="100000"/>
              </a:lnSpc>
              <a:spcBef>
                <a:spcPct val="20000"/>
              </a:spcBef>
              <a:spcAft>
                <a:spcPts val="0"/>
              </a:spcAft>
              <a:buClrTx/>
              <a:buSzTx/>
              <a:tabLst/>
              <a:defRPr/>
            </a:pPr>
            <a:r>
              <a:rPr lang="en-US" sz="2400" b="1" dirty="0">
                <a:solidFill>
                  <a:srgbClr val="212121">
                    <a:lumMod val="75000"/>
                    <a:lumOff val="25000"/>
                  </a:srgbClr>
                </a:solidFill>
                <a:latin typeface="Arial Black" panose="020B0604020202020204" pitchFamily="34" charset="0"/>
                <a:cs typeface="Arial Black" panose="020B0604020202020204" pitchFamily="34" charset="0"/>
              </a:rPr>
              <a:t>3.89–4.43</a:t>
            </a:r>
            <a:r>
              <a:rPr lang="en-US" sz="2000" b="1" dirty="0">
                <a:solidFill>
                  <a:srgbClr val="212121">
                    <a:lumMod val="75000"/>
                    <a:lumOff val="25000"/>
                  </a:srgbClr>
                </a:solidFill>
                <a:latin typeface="Arial Black" panose="020B0604020202020204" pitchFamily="34" charset="0"/>
                <a:cs typeface="Arial Black" panose="020B0604020202020204" pitchFamily="34" charset="0"/>
              </a:rPr>
              <a:t> </a:t>
            </a:r>
            <a:br>
              <a:rPr lang="en-US" dirty="0">
                <a:solidFill>
                  <a:srgbClr val="212121">
                    <a:lumMod val="75000"/>
                    <a:lumOff val="25000"/>
                  </a:srgbClr>
                </a:solidFill>
                <a:latin typeface="Arial" panose="020B0604020202020204" pitchFamily="34" charset="0"/>
                <a:cs typeface="Arial" panose="020B0604020202020204" pitchFamily="34" charset="0"/>
              </a:rPr>
            </a:br>
            <a:r>
              <a:rPr lang="en-US" dirty="0">
                <a:solidFill>
                  <a:srgbClr val="212121">
                    <a:lumMod val="75000"/>
                    <a:lumOff val="25000"/>
                  </a:srgbClr>
                </a:solidFill>
                <a:latin typeface="Arial" panose="020B0604020202020204" pitchFamily="34" charset="0"/>
                <a:cs typeface="Arial" panose="020B0604020202020204" pitchFamily="34" charset="0"/>
              </a:rPr>
              <a:t>Mid-50% UT Core GPA</a:t>
            </a:r>
          </a:p>
        </p:txBody>
      </p:sp>
      <p:sp>
        <p:nvSpPr>
          <p:cNvPr id="15" name="TextBox 14">
            <a:extLst>
              <a:ext uri="{FF2B5EF4-FFF2-40B4-BE49-F238E27FC236}">
                <a16:creationId xmlns:a16="http://schemas.microsoft.com/office/drawing/2014/main" id="{A0FFE8B8-0F8B-94A3-9005-869FB6A2CF9A}"/>
              </a:ext>
            </a:extLst>
          </p:cNvPr>
          <p:cNvSpPr txBox="1"/>
          <p:nvPr/>
        </p:nvSpPr>
        <p:spPr>
          <a:xfrm>
            <a:off x="9173354" y="2756085"/>
            <a:ext cx="1786746" cy="1138773"/>
          </a:xfrm>
          <a:prstGeom prst="rect">
            <a:avLst/>
          </a:prstGeom>
          <a:noFill/>
        </p:spPr>
        <p:txBody>
          <a:bodyPr wrap="square">
            <a:spAutoFit/>
          </a:bodyPr>
          <a:lstStyle/>
          <a:p>
            <a:pPr marR="0" lvl="0" algn="ctr" defTabSz="457200" rtl="0" eaLnBrk="1" fontAlgn="auto" latinLnBrk="0" hangingPunct="1">
              <a:lnSpc>
                <a:spcPct val="100000"/>
              </a:lnSpc>
              <a:spcBef>
                <a:spcPct val="20000"/>
              </a:spcBef>
              <a:spcAft>
                <a:spcPts val="0"/>
              </a:spcAft>
              <a:buClrTx/>
              <a:buSzTx/>
              <a:tabLst/>
              <a:defRPr/>
            </a:pPr>
            <a:r>
              <a:rPr lang="en-US" sz="2800" b="1" dirty="0">
                <a:solidFill>
                  <a:srgbClr val="212121">
                    <a:lumMod val="75000"/>
                    <a:lumOff val="25000"/>
                  </a:srgbClr>
                </a:solidFill>
                <a:latin typeface="Arial Black" panose="020B0604020202020204" pitchFamily="34" charset="0"/>
                <a:cs typeface="Arial Black" panose="020B0604020202020204" pitchFamily="34" charset="0"/>
              </a:rPr>
              <a:t>93</a:t>
            </a:r>
            <a:r>
              <a:rPr kumimoji="0" lang="en-US" sz="2000" b="0" i="0" u="none" strike="noStrike" kern="1200" cap="none" spc="0" normalizeH="0" baseline="0" noProof="0" dirty="0">
                <a:ln>
                  <a:noFill/>
                </a:ln>
                <a:solidFill>
                  <a:srgbClr val="212121">
                    <a:lumMod val="75000"/>
                    <a:lumOff val="25000"/>
                  </a:srgbClr>
                </a:solidFill>
                <a:effectLst/>
                <a:uLnTx/>
                <a:uFillTx/>
                <a:latin typeface="Arial" panose="020B0604020202020204" pitchFamily="34" charset="0"/>
                <a:cs typeface="Arial" panose="020B0604020202020204" pitchFamily="34" charset="0"/>
              </a:rPr>
              <a:t> </a:t>
            </a:r>
            <a:br>
              <a:rPr kumimoji="0" lang="en-US" sz="2000" b="0" i="0" u="none" strike="noStrike" kern="1200" cap="none" spc="0" normalizeH="0" baseline="0" noProof="0" dirty="0">
                <a:ln>
                  <a:noFill/>
                </a:ln>
                <a:solidFill>
                  <a:srgbClr val="212121">
                    <a:lumMod val="75000"/>
                    <a:lumOff val="25000"/>
                  </a:srgbClr>
                </a:solidFill>
                <a:effectLst/>
                <a:uLnTx/>
                <a:uFillTx/>
                <a:latin typeface="Arial" panose="020B0604020202020204" pitchFamily="34" charset="0"/>
                <a:cs typeface="Arial" panose="020B0604020202020204" pitchFamily="34" charset="0"/>
              </a:rPr>
            </a:br>
            <a:r>
              <a:rPr kumimoji="0" lang="en-US" sz="2000" b="0" i="0" u="none" strike="noStrike" kern="1200" cap="none" spc="0" normalizeH="0" baseline="0" noProof="0" dirty="0">
                <a:ln>
                  <a:noFill/>
                </a:ln>
                <a:solidFill>
                  <a:srgbClr val="212121">
                    <a:lumMod val="75000"/>
                    <a:lumOff val="25000"/>
                  </a:srgbClr>
                </a:solidFill>
                <a:effectLst/>
                <a:uLnTx/>
                <a:uFillTx/>
                <a:latin typeface="Arial" panose="020B0604020202020204" pitchFamily="34" charset="0"/>
                <a:cs typeface="Arial" panose="020B0604020202020204" pitchFamily="34" charset="0"/>
              </a:rPr>
              <a:t>TN Counties</a:t>
            </a:r>
            <a:br>
              <a:rPr kumimoji="0" lang="en-US" sz="2000" b="0" i="0" u="none" strike="noStrike" kern="1200" cap="none" spc="0" normalizeH="0" baseline="0" noProof="0" dirty="0">
                <a:ln>
                  <a:noFill/>
                </a:ln>
                <a:solidFill>
                  <a:srgbClr val="212121">
                    <a:lumMod val="75000"/>
                    <a:lumOff val="25000"/>
                  </a:srgbClr>
                </a:solidFill>
                <a:effectLst/>
                <a:uLnTx/>
                <a:uFillTx/>
                <a:latin typeface="Arial" panose="020B0604020202020204" pitchFamily="34" charset="0"/>
                <a:cs typeface="Arial" panose="020B0604020202020204" pitchFamily="34" charset="0"/>
              </a:rPr>
            </a:br>
            <a:r>
              <a:rPr kumimoji="0" lang="en-US" sz="2000" b="0" i="0" u="none" strike="noStrike" kern="1200" cap="none" spc="0" normalizeH="0" baseline="0" noProof="0" dirty="0">
                <a:ln>
                  <a:noFill/>
                </a:ln>
                <a:solidFill>
                  <a:srgbClr val="212121">
                    <a:lumMod val="75000"/>
                    <a:lumOff val="25000"/>
                  </a:srgbClr>
                </a:solidFill>
                <a:effectLst/>
                <a:uLnTx/>
                <a:uFillTx/>
                <a:latin typeface="Arial" panose="020B0604020202020204" pitchFamily="34" charset="0"/>
                <a:cs typeface="Arial" panose="020B0604020202020204" pitchFamily="34" charset="0"/>
              </a:rPr>
              <a:t>Represented</a:t>
            </a:r>
          </a:p>
        </p:txBody>
      </p:sp>
      <p:sp>
        <p:nvSpPr>
          <p:cNvPr id="16" name="TextBox 15">
            <a:extLst>
              <a:ext uri="{FF2B5EF4-FFF2-40B4-BE49-F238E27FC236}">
                <a16:creationId xmlns:a16="http://schemas.microsoft.com/office/drawing/2014/main" id="{A4E68C25-96BC-29DF-5170-10126C1C337D}"/>
              </a:ext>
            </a:extLst>
          </p:cNvPr>
          <p:cNvSpPr txBox="1"/>
          <p:nvPr/>
        </p:nvSpPr>
        <p:spPr>
          <a:xfrm>
            <a:off x="6639704" y="2756085"/>
            <a:ext cx="1638300" cy="830997"/>
          </a:xfrm>
          <a:prstGeom prst="rect">
            <a:avLst/>
          </a:prstGeom>
          <a:noFill/>
        </p:spPr>
        <p:txBody>
          <a:bodyPr wrap="square">
            <a:spAutoFit/>
          </a:bodyPr>
          <a:lstStyle/>
          <a:p>
            <a:pPr marR="0" lvl="0" algn="ctr" defTabSz="457200" rtl="0" eaLnBrk="1" fontAlgn="auto" latinLnBrk="0" hangingPunct="1">
              <a:lnSpc>
                <a:spcPct val="100000"/>
              </a:lnSpc>
              <a:spcBef>
                <a:spcPct val="20000"/>
              </a:spcBef>
              <a:spcAft>
                <a:spcPts val="0"/>
              </a:spcAft>
              <a:buClrTx/>
              <a:buSzTx/>
              <a:tabLst/>
              <a:defRPr/>
            </a:pPr>
            <a:r>
              <a:rPr lang="en-US" sz="2800" b="1" dirty="0">
                <a:solidFill>
                  <a:srgbClr val="212121">
                    <a:lumMod val="75000"/>
                    <a:lumOff val="25000"/>
                  </a:srgbClr>
                </a:solidFill>
                <a:latin typeface="Arial Black" panose="020B0604020202020204" pitchFamily="34" charset="0"/>
                <a:cs typeface="Arial Black" panose="020B0604020202020204" pitchFamily="34" charset="0"/>
              </a:rPr>
              <a:t>4,376</a:t>
            </a:r>
            <a:r>
              <a:rPr lang="en-US" sz="2000" b="1" dirty="0">
                <a:solidFill>
                  <a:srgbClr val="212121">
                    <a:lumMod val="75000"/>
                    <a:lumOff val="25000"/>
                  </a:srgbClr>
                </a:solidFill>
                <a:latin typeface="Arial Black" panose="020B0604020202020204" pitchFamily="34" charset="0"/>
                <a:cs typeface="Arial Black" panose="020B0604020202020204" pitchFamily="34" charset="0"/>
              </a:rPr>
              <a:t> </a:t>
            </a:r>
            <a:br>
              <a:rPr lang="en-US" sz="2000" dirty="0">
                <a:solidFill>
                  <a:srgbClr val="212121">
                    <a:lumMod val="75000"/>
                    <a:lumOff val="25000"/>
                  </a:srgbClr>
                </a:solidFill>
                <a:latin typeface="Arial" panose="020B0604020202020204" pitchFamily="34" charset="0"/>
                <a:cs typeface="Arial" panose="020B0604020202020204" pitchFamily="34" charset="0"/>
              </a:rPr>
            </a:br>
            <a:r>
              <a:rPr lang="en-US" sz="2000" dirty="0">
                <a:solidFill>
                  <a:srgbClr val="212121">
                    <a:lumMod val="75000"/>
                    <a:lumOff val="25000"/>
                  </a:srgbClr>
                </a:solidFill>
                <a:latin typeface="Arial" panose="020B0604020202020204" pitchFamily="34" charset="0"/>
                <a:cs typeface="Arial" panose="020B0604020202020204" pitchFamily="34" charset="0"/>
              </a:rPr>
              <a:t>Confirms</a:t>
            </a:r>
          </a:p>
        </p:txBody>
      </p:sp>
      <p:cxnSp>
        <p:nvCxnSpPr>
          <p:cNvPr id="17" name="Straight Connector 16">
            <a:extLst>
              <a:ext uri="{FF2B5EF4-FFF2-40B4-BE49-F238E27FC236}">
                <a16:creationId xmlns:a16="http://schemas.microsoft.com/office/drawing/2014/main" id="{BFAADEBB-E55B-5F58-2BE9-2A9106716ABE}"/>
              </a:ext>
            </a:extLst>
          </p:cNvPr>
          <p:cNvCxnSpPr/>
          <p:nvPr/>
        </p:nvCxnSpPr>
        <p:spPr>
          <a:xfrm>
            <a:off x="8783943" y="2632848"/>
            <a:ext cx="0" cy="1077470"/>
          </a:xfrm>
          <a:prstGeom prst="line">
            <a:avLst/>
          </a:prstGeom>
          <a:ln w="44450">
            <a:solidFill>
              <a:srgbClr val="FF82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BD6D974-742E-4EE3-9BD7-BAFF2BAB6664}"/>
              </a:ext>
            </a:extLst>
          </p:cNvPr>
          <p:cNvSpPr txBox="1"/>
          <p:nvPr/>
        </p:nvSpPr>
        <p:spPr>
          <a:xfrm>
            <a:off x="7536781" y="1970008"/>
            <a:ext cx="2494323" cy="523220"/>
          </a:xfrm>
          <a:prstGeom prst="rect">
            <a:avLst/>
          </a:prstGeom>
          <a:noFill/>
        </p:spPr>
        <p:txBody>
          <a:bodyPr wrap="square">
            <a:spAutoFit/>
          </a:bodyPr>
          <a:lstStyle/>
          <a:p>
            <a:pPr marR="0" lvl="0" algn="ctr" defTabSz="457200" rtl="0" eaLnBrk="1" fontAlgn="auto" latinLnBrk="0" hangingPunct="1">
              <a:lnSpc>
                <a:spcPct val="100000"/>
              </a:lnSpc>
              <a:spcBef>
                <a:spcPct val="20000"/>
              </a:spcBef>
              <a:spcAft>
                <a:spcPts val="0"/>
              </a:spcAft>
              <a:buClrTx/>
              <a:buSzTx/>
              <a:tabLst/>
              <a:defRPr/>
            </a:pPr>
            <a:r>
              <a:rPr lang="en-US" sz="2800" b="1" dirty="0">
                <a:solidFill>
                  <a:srgbClr val="212121">
                    <a:lumMod val="75000"/>
                    <a:lumOff val="25000"/>
                  </a:srgbClr>
                </a:solidFill>
                <a:latin typeface="Arial Black" panose="020B0604020202020204" pitchFamily="34" charset="0"/>
                <a:cs typeface="Arial Black" panose="020B0604020202020204" pitchFamily="34" charset="0"/>
              </a:rPr>
              <a:t>IN-STATE</a:t>
            </a:r>
            <a:endParaRPr lang="en-US" sz="2000" dirty="0">
              <a:solidFill>
                <a:srgbClr val="212121">
                  <a:lumMod val="75000"/>
                  <a:lumOff val="25000"/>
                </a:srgbClr>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2989CA02-22BE-1BC0-7DC4-A7AFF0B67DE7}"/>
              </a:ext>
            </a:extLst>
          </p:cNvPr>
          <p:cNvSpPr txBox="1"/>
          <p:nvPr/>
        </p:nvSpPr>
        <p:spPr>
          <a:xfrm>
            <a:off x="734958" y="1510263"/>
            <a:ext cx="3340100" cy="307777"/>
          </a:xfrm>
          <a:prstGeom prst="rect">
            <a:avLst/>
          </a:prstGeom>
          <a:noFill/>
        </p:spPr>
        <p:txBody>
          <a:bodyPr wrap="square">
            <a:spAutoFit/>
          </a:bodyPr>
          <a:lstStyle/>
          <a:p>
            <a:r>
              <a:rPr lang="en-US" sz="1400" i="1" dirty="0">
                <a:solidFill>
                  <a:srgbClr val="212121">
                    <a:lumMod val="75000"/>
                    <a:lumOff val="25000"/>
                  </a:srgbClr>
                </a:solidFill>
                <a:latin typeface="Arial" panose="020B0604020202020204" pitchFamily="34" charset="0"/>
                <a:cs typeface="Arial" panose="020B0604020202020204" pitchFamily="34" charset="0"/>
              </a:rPr>
              <a:t>Data as of 8/9/2024</a:t>
            </a:r>
            <a:endParaRPr lang="en-US" sz="1400" i="1" dirty="0"/>
          </a:p>
        </p:txBody>
      </p:sp>
      <p:sp>
        <p:nvSpPr>
          <p:cNvPr id="22" name="Rectangle 21">
            <a:extLst>
              <a:ext uri="{FF2B5EF4-FFF2-40B4-BE49-F238E27FC236}">
                <a16:creationId xmlns:a16="http://schemas.microsoft.com/office/drawing/2014/main" id="{8862F00A-CBDF-2B13-F259-CB57A9018B40}"/>
              </a:ext>
            </a:extLst>
          </p:cNvPr>
          <p:cNvSpPr/>
          <p:nvPr/>
        </p:nvSpPr>
        <p:spPr>
          <a:xfrm>
            <a:off x="6639704" y="6112074"/>
            <a:ext cx="5092700" cy="369332"/>
          </a:xfrm>
          <a:prstGeom prst="rect">
            <a:avLst/>
          </a:prstGeom>
        </p:spPr>
        <p:txBody>
          <a:bodyPr wrap="square" lIns="91440" tIns="45720" rIns="91440" bIns="45720" anchor="t">
            <a:spAutoFit/>
          </a:bodyPr>
          <a:lstStyle/>
          <a:p>
            <a:pPr marR="0" lvl="0" algn="ctr" defTabSz="457200" rtl="0" eaLnBrk="1" fontAlgn="auto" latinLnBrk="0" hangingPunct="1">
              <a:lnSpc>
                <a:spcPct val="100000"/>
              </a:lnSpc>
              <a:spcBef>
                <a:spcPct val="20000"/>
              </a:spcBef>
              <a:spcAft>
                <a:spcPts val="0"/>
              </a:spcAft>
              <a:buClrTx/>
              <a:buSzTx/>
              <a:tabLst/>
              <a:defRPr/>
            </a:pPr>
            <a:r>
              <a:rPr lang="en-US" b="1" dirty="0">
                <a:solidFill>
                  <a:srgbClr val="212121">
                    <a:lumMod val="75000"/>
                    <a:lumOff val="25000"/>
                  </a:srgbClr>
                </a:solidFill>
                <a:latin typeface="Arial Black" panose="020B0604020202020204" pitchFamily="34" charset="0"/>
                <a:cs typeface="Arial Black" panose="020B0604020202020204" pitchFamily="34" charset="0"/>
              </a:rPr>
              <a:t>258 </a:t>
            </a:r>
            <a:r>
              <a:rPr lang="en-US" dirty="0">
                <a:solidFill>
                  <a:srgbClr val="212121">
                    <a:lumMod val="75000"/>
                    <a:lumOff val="25000"/>
                  </a:srgbClr>
                </a:solidFill>
                <a:latin typeface="Arial" panose="020B0604020202020204" pitchFamily="34" charset="0"/>
                <a:cs typeface="Arial" panose="020B0604020202020204" pitchFamily="34" charset="0"/>
              </a:rPr>
              <a:t>Flagship High School Confirms</a:t>
            </a:r>
          </a:p>
        </p:txBody>
      </p:sp>
      <p:pic>
        <p:nvPicPr>
          <p:cNvPr id="23" name="Picture 22" descr="A orange building with black outline&#10;&#10;Description automatically generated">
            <a:extLst>
              <a:ext uri="{FF2B5EF4-FFF2-40B4-BE49-F238E27FC236}">
                <a16:creationId xmlns:a16="http://schemas.microsoft.com/office/drawing/2014/main" id="{044B3476-3225-DA20-7187-BAA09920A44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16186" y="1873504"/>
            <a:ext cx="716227" cy="716227"/>
          </a:xfrm>
          <a:prstGeom prst="rect">
            <a:avLst/>
          </a:prstGeom>
        </p:spPr>
      </p:pic>
      <p:pic>
        <p:nvPicPr>
          <p:cNvPr id="24" name="Picture 23" descr="An orange and white outline with a star&#10;&#10;Description automatically generated">
            <a:extLst>
              <a:ext uri="{FF2B5EF4-FFF2-40B4-BE49-F238E27FC236}">
                <a16:creationId xmlns:a16="http://schemas.microsoft.com/office/drawing/2014/main" id="{FC07B485-D8DD-C160-2F49-10AC71C2AE6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112484" y="1716803"/>
            <a:ext cx="969432" cy="969432"/>
          </a:xfrm>
          <a:prstGeom prst="rect">
            <a:avLst/>
          </a:prstGeom>
        </p:spPr>
      </p:pic>
      <p:pic>
        <p:nvPicPr>
          <p:cNvPr id="25" name="Picture 24" descr="A logo of a flag&#10;&#10;Description automatically generated">
            <a:extLst>
              <a:ext uri="{FF2B5EF4-FFF2-40B4-BE49-F238E27FC236}">
                <a16:creationId xmlns:a16="http://schemas.microsoft.com/office/drawing/2014/main" id="{ED00022B-56F3-B00D-C020-39571FD5011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17434" y="5933750"/>
            <a:ext cx="717027" cy="717027"/>
          </a:xfrm>
          <a:prstGeom prst="rect">
            <a:avLst/>
          </a:prstGeom>
        </p:spPr>
      </p:pic>
    </p:spTree>
    <p:extLst>
      <p:ext uri="{BB962C8B-B14F-4D97-AF65-F5344CB8AC3E}">
        <p14:creationId xmlns:p14="http://schemas.microsoft.com/office/powerpoint/2010/main" val="35173004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M Theme">
  <a:themeElements>
    <a:clrScheme name="Orange Light - EverSlide">
      <a:dk1>
        <a:srgbClr val="212121"/>
      </a:dk1>
      <a:lt1>
        <a:srgbClr val="FFFFFF"/>
      </a:lt1>
      <a:dk2>
        <a:srgbClr val="212121"/>
      </a:dk2>
      <a:lt2>
        <a:srgbClr val="FAFAFA"/>
      </a:lt2>
      <a:accent1>
        <a:srgbClr val="FF9F00"/>
      </a:accent1>
      <a:accent2>
        <a:srgbClr val="FFB200"/>
      </a:accent2>
      <a:accent3>
        <a:srgbClr val="FEC107"/>
      </a:accent3>
      <a:accent4>
        <a:srgbClr val="FFC928"/>
      </a:accent4>
      <a:accent5>
        <a:srgbClr val="FFD54F"/>
      </a:accent5>
      <a:accent6>
        <a:srgbClr val="FFE083"/>
      </a:accent6>
      <a:hlink>
        <a:srgbClr val="FF9E02"/>
      </a:hlink>
      <a:folHlink>
        <a:srgbClr val="FEB20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P Exec Summary_Data Pack. 09_2019. FINAL with Diversity DRAFT" id="{C13A56F7-C79C-4159-AC52-84B61FEEE178}" vid="{6B6CD97B-1AF9-4BC4-AF4F-ED373FCECED4}"/>
    </a:ext>
  </a:ext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0B2C7B85FBC80419E31ED35DFD9A91E" ma:contentTypeVersion="16" ma:contentTypeDescription="Create a new document." ma:contentTypeScope="" ma:versionID="550a29121ece6cd5ac8de20f8ecae35a">
  <xsd:schema xmlns:xsd="http://www.w3.org/2001/XMLSchema" xmlns:xs="http://www.w3.org/2001/XMLSchema" xmlns:p="http://schemas.microsoft.com/office/2006/metadata/properties" xmlns:ns2="bab090b8-b29f-47c8-ba97-7d223e4ca353" xmlns:ns3="a4f7117b-a3b6-4afb-8d89-6bf2da7042e6" targetNamespace="http://schemas.microsoft.com/office/2006/metadata/properties" ma:root="true" ma:fieldsID="6183091a64a8be86bb38d05b7fbdc8ed" ns2:_="" ns3:_="">
    <xsd:import namespace="bab090b8-b29f-47c8-ba97-7d223e4ca353"/>
    <xsd:import namespace="a4f7117b-a3b6-4afb-8d89-6bf2da7042e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b090b8-b29f-47c8-ba97-7d223e4ca3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c8ab95b9-39aa-4b9d-a2e7-0451eedf9b88"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4f7117b-a3b6-4afb-8d89-6bf2da7042e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1f92473a-c1b7-49da-aee2-6e33046863bb}" ma:internalName="TaxCatchAll" ma:showField="CatchAllData" ma:web="a4f7117b-a3b6-4afb-8d89-6bf2da7042e6">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ab090b8-b29f-47c8-ba97-7d223e4ca353">
      <Terms xmlns="http://schemas.microsoft.com/office/infopath/2007/PartnerControls"/>
    </lcf76f155ced4ddcb4097134ff3c332f>
    <TaxCatchAll xmlns="a4f7117b-a3b6-4afb-8d89-6bf2da7042e6" xsi:nil="true"/>
  </documentManagement>
</p:properties>
</file>

<file path=customXml/itemProps1.xml><?xml version="1.0" encoding="utf-8"?>
<ds:datastoreItem xmlns:ds="http://schemas.openxmlformats.org/officeDocument/2006/customXml" ds:itemID="{F911FB72-9B1F-429C-8066-8867861CCD1E}">
  <ds:schemaRefs>
    <ds:schemaRef ds:uri="http://schemas.microsoft.com/sharepoint/v3/contenttype/forms"/>
  </ds:schemaRefs>
</ds:datastoreItem>
</file>

<file path=customXml/itemProps2.xml><?xml version="1.0" encoding="utf-8"?>
<ds:datastoreItem xmlns:ds="http://schemas.openxmlformats.org/officeDocument/2006/customXml" ds:itemID="{CA1FB047-82A4-4430-BE48-C9015F868D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b090b8-b29f-47c8-ba97-7d223e4ca353"/>
    <ds:schemaRef ds:uri="a4f7117b-a3b6-4afb-8d89-6bf2da7042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289CAE9-AA4B-4473-AD04-4C20DBB166C2}">
  <ds:schemaRefs>
    <ds:schemaRef ds:uri="http://purl.org/dc/terms/"/>
    <ds:schemaRef ds:uri="http://purl.org/dc/dcmitype/"/>
    <ds:schemaRef ds:uri="http://schemas.microsoft.com/office/2006/documentManagement/types"/>
    <ds:schemaRef ds:uri="http://purl.org/dc/elements/1.1/"/>
    <ds:schemaRef ds:uri="http://www.w3.org/XML/1998/namespace"/>
    <ds:schemaRef ds:uri="http://schemas.microsoft.com/office/infopath/2007/PartnerControls"/>
    <ds:schemaRef ds:uri="http://schemas.openxmlformats.org/package/2006/metadata/core-properties"/>
    <ds:schemaRef ds:uri="a4f7117b-a3b6-4afb-8d89-6bf2da7042e6"/>
    <ds:schemaRef ds:uri="bab090b8-b29f-47c8-ba97-7d223e4ca35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1137</TotalTime>
  <Words>1660</Words>
  <Application>Microsoft Office PowerPoint</Application>
  <PresentationFormat>Widescreen</PresentationFormat>
  <Paragraphs>276</Paragraphs>
  <Slides>25</Slides>
  <Notes>22</Notes>
  <HiddenSlides>1</HiddenSlides>
  <MMClips>1</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25</vt:i4>
      </vt:variant>
    </vt:vector>
  </HeadingPairs>
  <TitlesOfParts>
    <vt:vector size="48" baseType="lpstr">
      <vt:lpstr>Arial</vt:lpstr>
      <vt:lpstr>Arial Black</vt:lpstr>
      <vt:lpstr>Arial Narrow</vt:lpstr>
      <vt:lpstr>Calibri</vt:lpstr>
      <vt:lpstr>Calibri Light</vt:lpstr>
      <vt:lpstr>Franklin Gothic Book</vt:lpstr>
      <vt:lpstr>FreightSansLFPro Semibold</vt:lpstr>
      <vt:lpstr>Gotham Bold</vt:lpstr>
      <vt:lpstr>Gotham Book</vt:lpstr>
      <vt:lpstr>Gotham Light</vt:lpstr>
      <vt:lpstr>Gotham Medium</vt:lpstr>
      <vt:lpstr>Gotham Ultra</vt:lpstr>
      <vt:lpstr>Helvetica</vt:lpstr>
      <vt:lpstr>Libre Franklin</vt:lpstr>
      <vt:lpstr>Montserrat</vt:lpstr>
      <vt:lpstr>Open Sans Light</vt:lpstr>
      <vt:lpstr>Tahoma</vt:lpstr>
      <vt:lpstr>Times New Roman</vt:lpstr>
      <vt:lpstr>Ultra</vt:lpstr>
      <vt:lpstr>Office Theme</vt:lpstr>
      <vt:lpstr>EM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Fall 2024 Applications </vt:lpstr>
      <vt:lpstr>Fall 2024 Guaranteed Admission</vt:lpstr>
      <vt:lpstr>Fall 2024 Confirmed</vt:lpstr>
      <vt:lpstr>Important Dates</vt:lpstr>
      <vt:lpstr>MAY 1 Confirmation Deadline</vt:lpstr>
      <vt:lpstr>Application Updates</vt:lpstr>
      <vt:lpstr>New In-state Guaranteed Admission Policy</vt:lpstr>
      <vt:lpstr>Reporting Top 10%</vt:lpstr>
      <vt:lpstr>Reporting Top 10%</vt:lpstr>
      <vt:lpstr>Self-Reported Academic Record Reminders</vt:lpstr>
      <vt:lpstr>PowerPoint Presentation</vt:lpstr>
      <vt:lpstr>IN-STATE MERIT SCHOLARSHIPS</vt:lpstr>
      <vt:lpstr>TRI-STAR SCHOLARSHIP PROGRAM</vt:lpstr>
      <vt:lpstr>Distinguished Tennessean Award</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Orange Presentation Template</dc:title>
  <dc:creator>Payton, Sarah</dc:creator>
  <cp:lastModifiedBy>Lyon, Jason</cp:lastModifiedBy>
  <cp:revision>33</cp:revision>
  <dcterms:created xsi:type="dcterms:W3CDTF">2020-12-31T16:33:43Z</dcterms:created>
  <dcterms:modified xsi:type="dcterms:W3CDTF">2024-08-14T12:26:09Z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0x01010010B2C7B85FBC80419E31ED35DFD9A91E</vt:lpwstr>
  </property>
</Properties>
</file>