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sldIdLst>
    <p:sldId id="256" r:id="rId5"/>
    <p:sldId id="261" r:id="rId6"/>
    <p:sldId id="262" r:id="rId7"/>
    <p:sldId id="276" r:id="rId8"/>
    <p:sldId id="260" r:id="rId9"/>
    <p:sldId id="258" r:id="rId10"/>
    <p:sldId id="268" r:id="rId11"/>
    <p:sldId id="278" r:id="rId12"/>
    <p:sldId id="264" r:id="rId13"/>
    <p:sldId id="279" r:id="rId14"/>
    <p:sldId id="266" r:id="rId15"/>
    <p:sldId id="267" r:id="rId16"/>
    <p:sldId id="269" r:id="rId17"/>
    <p:sldId id="281" r:id="rId18"/>
    <p:sldId id="271" r:id="rId19"/>
    <p:sldId id="282" r:id="rId20"/>
    <p:sldId id="283" r:id="rId21"/>
    <p:sldId id="275" r:id="rId22"/>
    <p:sldId id="274" r:id="rId23"/>
    <p:sldId id="257" r:id="rId24"/>
    <p:sldId id="263" r:id="rId25"/>
    <p:sldId id="259" r:id="rId26"/>
    <p:sldId id="277" r:id="rId27"/>
    <p:sldId id="27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1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01"/>
    <p:restoredTop sz="94118" autoAdjust="0"/>
  </p:normalViewPr>
  <p:slideViewPr>
    <p:cSldViewPr snapToGrid="0">
      <p:cViewPr varScale="1">
        <p:scale>
          <a:sx n="80" d="100"/>
          <a:sy n="80" d="100"/>
        </p:scale>
        <p:origin x="81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diagrams/_rels/data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_rels/drawing2.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18.png"/><Relationship Id="rId3" Type="http://schemas.openxmlformats.org/officeDocument/2006/relationships/image" Target="../media/image8.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7.svg"/><Relationship Id="rId1" Type="http://schemas.openxmlformats.org/officeDocument/2006/relationships/image" Target="../media/image6.png"/><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svg"/><Relationship Id="rId9" Type="http://schemas.openxmlformats.org/officeDocument/2006/relationships/image" Target="../media/image14.png"/><Relationship Id="rId14" Type="http://schemas.openxmlformats.org/officeDocument/2006/relationships/image" Target="../media/image19.svg"/></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F27A63-97D7-4315-98DA-C4B365BC1A1A}" type="doc">
      <dgm:prSet loTypeId="urn:microsoft.com/office/officeart/2005/8/layout/vList2" loCatId="list" qsTypeId="urn:microsoft.com/office/officeart/2005/8/quickstyle/simple1" qsCatId="simple" csTypeId="urn:microsoft.com/office/officeart/2005/8/colors/accent2_3" csCatId="accent2" phldr="1"/>
      <dgm:spPr/>
      <dgm:t>
        <a:bodyPr/>
        <a:lstStyle/>
        <a:p>
          <a:endParaRPr lang="en-US"/>
        </a:p>
      </dgm:t>
    </dgm:pt>
    <dgm:pt modelId="{F9320DC5-CD09-4B6B-A784-CFABCFD277EF}">
      <dgm:prSet custT="1"/>
      <dgm:spPr>
        <a:solidFill>
          <a:srgbClr val="F7941D"/>
        </a:solidFill>
      </dgm:spPr>
      <dgm:t>
        <a:bodyPr/>
        <a:lstStyle/>
        <a:p>
          <a:r>
            <a:rPr lang="en-US" sz="2000" b="1" dirty="0">
              <a:solidFill>
                <a:schemeClr val="bg1"/>
              </a:solidFill>
              <a:latin typeface="Arial" panose="020B0604020202020204" pitchFamily="34" charset="0"/>
              <a:cs typeface="Arial" panose="020B0604020202020204" pitchFamily="34" charset="0"/>
            </a:rPr>
            <a:t>General Education</a:t>
          </a:r>
        </a:p>
      </dgm:t>
    </dgm:pt>
    <dgm:pt modelId="{BFC6B2B6-A863-4006-819B-469F4356563B}" type="parTrans" cxnId="{E0896219-5EEA-40F5-83C8-BED707036C4E}">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97FF5EDB-BAE8-476A-A4D0-73708AC3E0FA}" type="sibTrans" cxnId="{E0896219-5EEA-40F5-83C8-BED707036C4E}">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B8088690-8E51-4EF3-8035-53319B383597}">
      <dgm:prSet custT="1"/>
      <dgm:spPr>
        <a:solidFill>
          <a:srgbClr val="F7941D"/>
        </a:solidFill>
      </dgm:spPr>
      <dgm:t>
        <a:bodyPr/>
        <a:lstStyle/>
        <a:p>
          <a:r>
            <a:rPr lang="en-US" sz="2000" b="1">
              <a:solidFill>
                <a:schemeClr val="bg1"/>
              </a:solidFill>
              <a:latin typeface="Arial" panose="020B0604020202020204" pitchFamily="34" charset="0"/>
              <a:cs typeface="Arial" panose="020B0604020202020204" pitchFamily="34" charset="0"/>
            </a:rPr>
            <a:t>Johnston School of Business</a:t>
          </a:r>
        </a:p>
      </dgm:t>
    </dgm:pt>
    <dgm:pt modelId="{D0DB7523-8619-47A3-B544-1271FB381EC2}" type="parTrans" cxnId="{E9DA21BA-EF20-4CE8-A753-E09D0AF06366}">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2D1157DF-5F12-4FB7-A3A7-72A697B1E9FA}" type="sibTrans" cxnId="{E9DA21BA-EF20-4CE8-A753-E09D0AF06366}">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6D4EDEF7-C98C-4639-8C4F-64FA589EB87E}">
      <dgm:prSet custT="1"/>
      <dgm:spPr>
        <a:solidFill>
          <a:srgbClr val="F7941D"/>
        </a:solidFill>
      </dgm:spPr>
      <dgm:t>
        <a:bodyPr/>
        <a:lstStyle/>
        <a:p>
          <a:r>
            <a:rPr lang="en-US" sz="2000" b="1" dirty="0">
              <a:solidFill>
                <a:schemeClr val="bg1"/>
              </a:solidFill>
              <a:latin typeface="Arial" panose="020B0604020202020204" pitchFamily="34" charset="0"/>
              <a:cs typeface="Arial" panose="020B0604020202020204" pitchFamily="34" charset="0"/>
            </a:rPr>
            <a:t>Grissom School of Education</a:t>
          </a:r>
        </a:p>
      </dgm:t>
    </dgm:pt>
    <dgm:pt modelId="{F57BA04B-4DB9-4137-9AC1-3D9F6F4B0C64}" type="parTrans" cxnId="{E62D5E34-B79E-4BEA-A8DD-F81BB1511485}">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C9E5F72B-56D0-4E67-8DEF-DD8F33A010D8}" type="sibTrans" cxnId="{E62D5E34-B79E-4BEA-A8DD-F81BB1511485}">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D00FEE5C-1BA6-42EF-B901-97CC16A54C5D}">
      <dgm:prSet custT="1"/>
      <dgm:spPr>
        <a:solidFill>
          <a:srgbClr val="F7941D"/>
        </a:solidFill>
      </dgm:spPr>
      <dgm:t>
        <a:bodyPr/>
        <a:lstStyle/>
        <a:p>
          <a:r>
            <a:rPr lang="en-US" sz="2000" b="1">
              <a:solidFill>
                <a:schemeClr val="bg1"/>
              </a:solidFill>
              <a:latin typeface="Arial" panose="020B0604020202020204" pitchFamily="34" charset="0"/>
              <a:cs typeface="Arial" panose="020B0604020202020204" pitchFamily="34" charset="0"/>
            </a:rPr>
            <a:t>Martin School of Arts &amp; Humanities</a:t>
          </a:r>
        </a:p>
      </dgm:t>
    </dgm:pt>
    <dgm:pt modelId="{C1611C93-B06D-4C4A-A76E-5525DCA3B202}" type="parTrans" cxnId="{355A8B17-4620-4AF1-A9F9-8A0AD8827548}">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988B31F5-2B61-4646-AD1D-DC0CD789DDEA}" type="sibTrans" cxnId="{355A8B17-4620-4AF1-A9F9-8A0AD8827548}">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148E5965-A740-44F6-81A9-DB253F119FF6}">
      <dgm:prSet custT="1"/>
      <dgm:spPr>
        <a:solidFill>
          <a:srgbClr val="F7941D"/>
        </a:solidFill>
      </dgm:spPr>
      <dgm:t>
        <a:bodyPr/>
        <a:lstStyle/>
        <a:p>
          <a:r>
            <a:rPr lang="en-US" sz="2000" b="1">
              <a:solidFill>
                <a:schemeClr val="bg1"/>
              </a:solidFill>
              <a:latin typeface="Arial" panose="020B0604020202020204" pitchFamily="34" charset="0"/>
              <a:cs typeface="Arial" panose="020B0604020202020204" pitchFamily="34" charset="0"/>
            </a:rPr>
            <a:t>Mathematics &amp; Science</a:t>
          </a:r>
        </a:p>
      </dgm:t>
    </dgm:pt>
    <dgm:pt modelId="{61375044-0929-41C4-A147-6CA032CABCF0}" type="parTrans" cxnId="{D4C2A40B-289B-42C9-A445-B1654AD1F3E3}">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44BD3CA8-8D89-4377-BCCF-310D505D3E0A}" type="sibTrans" cxnId="{D4C2A40B-289B-42C9-A445-B1654AD1F3E3}">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425515F7-B00C-452B-88FD-2BC5DDF4DAC8}">
      <dgm:prSet custT="1"/>
      <dgm:spPr>
        <a:solidFill>
          <a:srgbClr val="F7941D"/>
        </a:solidFill>
      </dgm:spPr>
      <dgm:t>
        <a:bodyPr/>
        <a:lstStyle/>
        <a:p>
          <a:r>
            <a:rPr lang="en-US" sz="2000" b="1">
              <a:solidFill>
                <a:schemeClr val="bg1"/>
              </a:solidFill>
              <a:latin typeface="Arial" panose="020B0604020202020204" pitchFamily="34" charset="0"/>
              <a:cs typeface="Arial" panose="020B0604020202020204" pitchFamily="34" charset="0"/>
            </a:rPr>
            <a:t>Travis School of Nursing &amp; Health Sciences</a:t>
          </a:r>
        </a:p>
      </dgm:t>
    </dgm:pt>
    <dgm:pt modelId="{245BEF20-AF0B-438E-9563-F24B46A36722}" type="parTrans" cxnId="{23DB3AD7-61F1-4959-A791-CEBAC8A38802}">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720A5931-9949-413C-9901-E44656757BB0}" type="sibTrans" cxnId="{23DB3AD7-61F1-4959-A791-CEBAC8A38802}">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354DFEDE-FA2D-4C75-8452-EBFE5611C1B4}">
      <dgm:prSet custT="1"/>
      <dgm:spPr>
        <a:solidFill>
          <a:srgbClr val="F7941D"/>
        </a:solidFill>
      </dgm:spPr>
      <dgm:t>
        <a:bodyPr/>
        <a:lstStyle/>
        <a:p>
          <a:r>
            <a:rPr lang="en-US" sz="2000" b="1" dirty="0">
              <a:solidFill>
                <a:schemeClr val="bg1"/>
              </a:solidFill>
              <a:latin typeface="Arial" panose="020B0604020202020204" pitchFamily="34" charset="0"/>
              <a:cs typeface="Arial" panose="020B0604020202020204" pitchFamily="34" charset="0"/>
            </a:rPr>
            <a:t>Social Sciences</a:t>
          </a:r>
        </a:p>
      </dgm:t>
    </dgm:pt>
    <dgm:pt modelId="{B69496F4-3BF5-4FDC-B483-3FCFE94EB169}" type="parTrans" cxnId="{CE2E0700-919B-425E-ABCD-76CA23486068}">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D120FDE6-45A9-4E8B-87CE-B5B048484359}" type="sibTrans" cxnId="{CE2E0700-919B-425E-ABCD-76CA23486068}">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AA19E459-D521-45A1-810E-EF715FE14DD5}">
      <dgm:prSet custT="1"/>
      <dgm:spPr/>
      <dgm: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Undecided</a:t>
          </a:r>
        </a:p>
      </dgm:t>
    </dgm:pt>
    <dgm:pt modelId="{912ADFB1-97EB-40FA-AD3E-5030A5FC9A8E}" type="parTrans" cxnId="{AB29492E-C575-41D5-873F-6754B2DAD00E}">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3846C97F-6FA2-4F4C-A682-B270AA601838}" type="sibTrans" cxnId="{AB29492E-C575-41D5-873F-6754B2DAD00E}">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D9B6A527-375B-4A57-9710-2A00A2E6ED5B}">
      <dgm:prSet custT="1"/>
      <dgm:spPr/>
      <dgm: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Accounting, Management, Management Information Systems, Sport Management</a:t>
          </a:r>
        </a:p>
      </dgm:t>
    </dgm:pt>
    <dgm:pt modelId="{F4B2BF8C-1C42-40B0-A970-A725039DBFA0}" type="parTrans" cxnId="{F5800ACF-6622-46FA-B371-BA8BE11C121A}">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957DE0CA-EBBC-4B95-A072-4099EA1E799D}" type="sibTrans" cxnId="{F5800ACF-6622-46FA-B371-BA8BE11C121A}">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76227FD4-A0E7-4B4C-A2F8-869F1CF7C1C4}">
      <dgm:prSet custT="1"/>
      <dgm:spPr/>
      <dgm:t>
        <a:bodyPr/>
        <a:lstStyle/>
        <a:p>
          <a:r>
            <a:rPr lang="en-US" sz="1600" b="1">
              <a:solidFill>
                <a:schemeClr val="tx1">
                  <a:lumMod val="65000"/>
                  <a:lumOff val="35000"/>
                </a:schemeClr>
              </a:solidFill>
              <a:latin typeface="Arial" panose="020B0604020202020204" pitchFamily="34" charset="0"/>
              <a:cs typeface="Arial" panose="020B0604020202020204" pitchFamily="34" charset="0"/>
            </a:rPr>
            <a:t>Dramatic Arts, English, Interdisciplinary Studies, Religion and Philosophy</a:t>
          </a:r>
        </a:p>
      </dgm:t>
    </dgm:pt>
    <dgm:pt modelId="{B8777C49-E149-40FF-AECE-733AC63514C4}" type="parTrans" cxnId="{5A5067BE-D543-47DE-BC9A-74109B33358F}">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91225DD3-7628-469A-A65B-8B377A502E12}" type="sibTrans" cxnId="{5A5067BE-D543-47DE-BC9A-74109B33358F}">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87DF1E4D-349B-4E62-94CA-15B948F11B5F}">
      <dgm:prSet custT="1"/>
      <dgm:spPr/>
      <dgm:t>
        <a:bodyPr/>
        <a:lstStyle/>
        <a:p>
          <a:r>
            <a:rPr lang="en-US" sz="1600" b="1">
              <a:solidFill>
                <a:schemeClr val="tx1">
                  <a:lumMod val="65000"/>
                  <a:lumOff val="35000"/>
                </a:schemeClr>
              </a:solidFill>
              <a:latin typeface="Arial" panose="020B0604020202020204" pitchFamily="34" charset="0"/>
              <a:cs typeface="Arial" panose="020B0604020202020204" pitchFamily="34" charset="0"/>
            </a:rPr>
            <a:t>Biology, Chemistry, Computer Information Systems, Cybersecurity, Mathematics</a:t>
          </a:r>
        </a:p>
      </dgm:t>
    </dgm:pt>
    <dgm:pt modelId="{EB24DD71-CBB7-411D-B780-9B8D0091C05A}" type="parTrans" cxnId="{17B3A040-F681-4AAC-9B6F-E4D0065517D9}">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16984202-AE21-4131-98F8-DA0BC5F76001}" type="sibTrans" cxnId="{17B3A040-F681-4AAC-9B6F-E4D0065517D9}">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5098E809-2A53-4D03-889A-66978DACA677}">
      <dgm:prSet custT="1"/>
      <dgm:spPr/>
      <dgm:t>
        <a:bodyPr/>
        <a:lstStyle/>
        <a:p>
          <a:r>
            <a:rPr lang="en-US" sz="1600" b="1">
              <a:solidFill>
                <a:schemeClr val="tx1">
                  <a:lumMod val="65000"/>
                  <a:lumOff val="35000"/>
                </a:schemeClr>
              </a:solidFill>
              <a:latin typeface="Arial" panose="020B0604020202020204" pitchFamily="34" charset="0"/>
              <a:cs typeface="Arial" panose="020B0604020202020204" pitchFamily="34" charset="0"/>
            </a:rPr>
            <a:t>BSN Nursing, Public Health Education</a:t>
          </a:r>
        </a:p>
      </dgm:t>
    </dgm:pt>
    <dgm:pt modelId="{9B861F4B-A2F9-4373-B794-53A4D5EE7CB3}" type="parTrans" cxnId="{FBEB6A60-8186-43C6-B1A3-FC16D5E5B1CB}">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8CD37AFE-4942-48C4-8CC4-A8DECD03B460}" type="sibTrans" cxnId="{FBEB6A60-8186-43C6-B1A3-FC16D5E5B1CB}">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7508BD32-119A-40C5-AC83-1F54D245D609}">
      <dgm:prSet custT="1"/>
      <dgm:spPr/>
      <dgm: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Behavioral Sciences, Criminal Justice, History, Homeland Security</a:t>
          </a:r>
        </a:p>
      </dgm:t>
    </dgm:pt>
    <dgm:pt modelId="{2A414CED-0F89-4CF6-A7A5-B9B38BC9107C}" type="parTrans" cxnId="{4B985784-7962-4C10-B644-D934D50C0F49}">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1D24ACDE-DD35-46DF-8043-29E166A99A41}" type="sibTrans" cxnId="{4B985784-7962-4C10-B644-D934D50C0F49}">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76DA8926-5BB1-45CE-8EE8-FCF439782C17}">
      <dgm:prSet custT="1"/>
      <dgm:spPr/>
      <dgm:t>
        <a:bodyPr/>
        <a:lstStyle/>
        <a:p>
          <a:r>
            <a:rPr lang="en-US" sz="1600" b="1" dirty="0">
              <a:solidFill>
                <a:schemeClr val="tx1">
                  <a:lumMod val="65000"/>
                  <a:lumOff val="35000"/>
                </a:schemeClr>
              </a:solidFill>
              <a:latin typeface="Arial" panose="020B0604020202020204" pitchFamily="34" charset="0"/>
              <a:cs typeface="Arial" panose="020B0604020202020204" pitchFamily="34" charset="0"/>
            </a:rPr>
            <a:t>Elementary Education, Human Performance and Physical Education, Special Education, Secondary Education</a:t>
          </a:r>
        </a:p>
      </dgm:t>
    </dgm:pt>
    <dgm:pt modelId="{97FDF478-0F28-47EB-95C9-74042BBD9229}" type="parTrans" cxnId="{85F4CE7A-416A-421D-A5B2-6112713AEA82}">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7ABAA35B-8D60-4BB8-98BE-D05B33FF20CE}" type="sibTrans" cxnId="{85F4CE7A-416A-421D-A5B2-6112713AEA82}">
      <dgm:prSet/>
      <dgm:spPr/>
      <dgm:t>
        <a:bodyPr/>
        <a:lstStyle/>
        <a:p>
          <a:endParaRPr lang="en-US">
            <a:solidFill>
              <a:schemeClr val="tx1">
                <a:lumMod val="65000"/>
                <a:lumOff val="35000"/>
              </a:schemeClr>
            </a:solidFill>
            <a:latin typeface="Arial" panose="020B0604020202020204" pitchFamily="34" charset="0"/>
            <a:cs typeface="Arial" panose="020B0604020202020204" pitchFamily="34" charset="0"/>
          </a:endParaRPr>
        </a:p>
      </dgm:t>
    </dgm:pt>
    <dgm:pt modelId="{0DEE0ED5-49FF-4B99-882F-8139C1C9C891}" type="pres">
      <dgm:prSet presAssocID="{19F27A63-97D7-4315-98DA-C4B365BC1A1A}" presName="linear" presStyleCnt="0">
        <dgm:presLayoutVars>
          <dgm:animLvl val="lvl"/>
          <dgm:resizeHandles val="exact"/>
        </dgm:presLayoutVars>
      </dgm:prSet>
      <dgm:spPr/>
    </dgm:pt>
    <dgm:pt modelId="{0CE218A9-639D-4C1D-9C4B-8C98865AD493}" type="pres">
      <dgm:prSet presAssocID="{F9320DC5-CD09-4B6B-A784-CFABCFD277EF}" presName="parentText" presStyleLbl="node1" presStyleIdx="0" presStyleCnt="7" custLinFactNeighborY="-43467">
        <dgm:presLayoutVars>
          <dgm:chMax val="0"/>
          <dgm:bulletEnabled val="1"/>
        </dgm:presLayoutVars>
      </dgm:prSet>
      <dgm:spPr/>
    </dgm:pt>
    <dgm:pt modelId="{4720D29C-3303-49E9-8C80-FC1C77A70CFD}" type="pres">
      <dgm:prSet presAssocID="{F9320DC5-CD09-4B6B-A784-CFABCFD277EF}" presName="childText" presStyleLbl="revTx" presStyleIdx="0" presStyleCnt="7" custLinFactNeighborX="0" custLinFactNeighborY="2341">
        <dgm:presLayoutVars>
          <dgm:bulletEnabled val="1"/>
        </dgm:presLayoutVars>
      </dgm:prSet>
      <dgm:spPr/>
    </dgm:pt>
    <dgm:pt modelId="{60EB608B-ACD8-4FD2-99D8-5EFE0A9D3A27}" type="pres">
      <dgm:prSet presAssocID="{B8088690-8E51-4EF3-8035-53319B383597}" presName="parentText" presStyleLbl="node1" presStyleIdx="1" presStyleCnt="7">
        <dgm:presLayoutVars>
          <dgm:chMax val="0"/>
          <dgm:bulletEnabled val="1"/>
        </dgm:presLayoutVars>
      </dgm:prSet>
      <dgm:spPr/>
    </dgm:pt>
    <dgm:pt modelId="{F60889D0-F9AB-44A1-97E7-401AF470438D}" type="pres">
      <dgm:prSet presAssocID="{B8088690-8E51-4EF3-8035-53319B383597}" presName="childText" presStyleLbl="revTx" presStyleIdx="1" presStyleCnt="7">
        <dgm:presLayoutVars>
          <dgm:bulletEnabled val="1"/>
        </dgm:presLayoutVars>
      </dgm:prSet>
      <dgm:spPr/>
    </dgm:pt>
    <dgm:pt modelId="{7EAB7E42-7AC9-4678-A573-4151EB97ED0B}" type="pres">
      <dgm:prSet presAssocID="{6D4EDEF7-C98C-4639-8C4F-64FA589EB87E}" presName="parentText" presStyleLbl="node1" presStyleIdx="2" presStyleCnt="7">
        <dgm:presLayoutVars>
          <dgm:chMax val="0"/>
          <dgm:bulletEnabled val="1"/>
        </dgm:presLayoutVars>
      </dgm:prSet>
      <dgm:spPr/>
    </dgm:pt>
    <dgm:pt modelId="{1361638B-7B13-4335-AAFF-71D6B98045D5}" type="pres">
      <dgm:prSet presAssocID="{6D4EDEF7-C98C-4639-8C4F-64FA589EB87E}" presName="childText" presStyleLbl="revTx" presStyleIdx="2" presStyleCnt="7">
        <dgm:presLayoutVars>
          <dgm:bulletEnabled val="1"/>
        </dgm:presLayoutVars>
      </dgm:prSet>
      <dgm:spPr/>
    </dgm:pt>
    <dgm:pt modelId="{6DE0F564-8B95-40F5-B8DC-C507F148BC78}" type="pres">
      <dgm:prSet presAssocID="{D00FEE5C-1BA6-42EF-B901-97CC16A54C5D}" presName="parentText" presStyleLbl="node1" presStyleIdx="3" presStyleCnt="7">
        <dgm:presLayoutVars>
          <dgm:chMax val="0"/>
          <dgm:bulletEnabled val="1"/>
        </dgm:presLayoutVars>
      </dgm:prSet>
      <dgm:spPr/>
    </dgm:pt>
    <dgm:pt modelId="{ADED206C-457E-4CC8-94DD-639ADCED661A}" type="pres">
      <dgm:prSet presAssocID="{D00FEE5C-1BA6-42EF-B901-97CC16A54C5D}" presName="childText" presStyleLbl="revTx" presStyleIdx="3" presStyleCnt="7">
        <dgm:presLayoutVars>
          <dgm:bulletEnabled val="1"/>
        </dgm:presLayoutVars>
      </dgm:prSet>
      <dgm:spPr/>
    </dgm:pt>
    <dgm:pt modelId="{E219FFCB-70FD-4646-BD91-A5C01EB50B08}" type="pres">
      <dgm:prSet presAssocID="{148E5965-A740-44F6-81A9-DB253F119FF6}" presName="parentText" presStyleLbl="node1" presStyleIdx="4" presStyleCnt="7">
        <dgm:presLayoutVars>
          <dgm:chMax val="0"/>
          <dgm:bulletEnabled val="1"/>
        </dgm:presLayoutVars>
      </dgm:prSet>
      <dgm:spPr/>
    </dgm:pt>
    <dgm:pt modelId="{C90EA8CC-F237-4124-A476-FC476EF6A62F}" type="pres">
      <dgm:prSet presAssocID="{148E5965-A740-44F6-81A9-DB253F119FF6}" presName="childText" presStyleLbl="revTx" presStyleIdx="4" presStyleCnt="7">
        <dgm:presLayoutVars>
          <dgm:bulletEnabled val="1"/>
        </dgm:presLayoutVars>
      </dgm:prSet>
      <dgm:spPr/>
    </dgm:pt>
    <dgm:pt modelId="{D16703C9-E9D4-46A8-9BA4-CB107DB0E91A}" type="pres">
      <dgm:prSet presAssocID="{425515F7-B00C-452B-88FD-2BC5DDF4DAC8}" presName="parentText" presStyleLbl="node1" presStyleIdx="5" presStyleCnt="7">
        <dgm:presLayoutVars>
          <dgm:chMax val="0"/>
          <dgm:bulletEnabled val="1"/>
        </dgm:presLayoutVars>
      </dgm:prSet>
      <dgm:spPr/>
    </dgm:pt>
    <dgm:pt modelId="{181FC6E2-2EBD-4066-A1C4-FB12842898F8}" type="pres">
      <dgm:prSet presAssocID="{425515F7-B00C-452B-88FD-2BC5DDF4DAC8}" presName="childText" presStyleLbl="revTx" presStyleIdx="5" presStyleCnt="7">
        <dgm:presLayoutVars>
          <dgm:bulletEnabled val="1"/>
        </dgm:presLayoutVars>
      </dgm:prSet>
      <dgm:spPr/>
    </dgm:pt>
    <dgm:pt modelId="{851243F7-F7AF-478B-99DF-3CD36D446B4D}" type="pres">
      <dgm:prSet presAssocID="{354DFEDE-FA2D-4C75-8452-EBFE5611C1B4}" presName="parentText" presStyleLbl="node1" presStyleIdx="6" presStyleCnt="7">
        <dgm:presLayoutVars>
          <dgm:chMax val="0"/>
          <dgm:bulletEnabled val="1"/>
        </dgm:presLayoutVars>
      </dgm:prSet>
      <dgm:spPr/>
    </dgm:pt>
    <dgm:pt modelId="{93A640CA-E4FD-4754-A4A5-C6F9E12FB227}" type="pres">
      <dgm:prSet presAssocID="{354DFEDE-FA2D-4C75-8452-EBFE5611C1B4}" presName="childText" presStyleLbl="revTx" presStyleIdx="6" presStyleCnt="7">
        <dgm:presLayoutVars>
          <dgm:bulletEnabled val="1"/>
        </dgm:presLayoutVars>
      </dgm:prSet>
      <dgm:spPr/>
    </dgm:pt>
  </dgm:ptLst>
  <dgm:cxnLst>
    <dgm:cxn modelId="{CE2E0700-919B-425E-ABCD-76CA23486068}" srcId="{19F27A63-97D7-4315-98DA-C4B365BC1A1A}" destId="{354DFEDE-FA2D-4C75-8452-EBFE5611C1B4}" srcOrd="6" destOrd="0" parTransId="{B69496F4-3BF5-4FDC-B483-3FCFE94EB169}" sibTransId="{D120FDE6-45A9-4E8B-87CE-B5B048484359}"/>
    <dgm:cxn modelId="{D4C2A40B-289B-42C9-A445-B1654AD1F3E3}" srcId="{19F27A63-97D7-4315-98DA-C4B365BC1A1A}" destId="{148E5965-A740-44F6-81A9-DB253F119FF6}" srcOrd="4" destOrd="0" parTransId="{61375044-0929-41C4-A147-6CA032CABCF0}" sibTransId="{44BD3CA8-8D89-4377-BCCF-310D505D3E0A}"/>
    <dgm:cxn modelId="{2C13EF10-7714-4F44-945E-E63B3039D0CF}" type="presOf" srcId="{76227FD4-A0E7-4B4C-A2F8-869F1CF7C1C4}" destId="{ADED206C-457E-4CC8-94DD-639ADCED661A}" srcOrd="0" destOrd="0" presId="urn:microsoft.com/office/officeart/2005/8/layout/vList2"/>
    <dgm:cxn modelId="{355A8B17-4620-4AF1-A9F9-8A0AD8827548}" srcId="{19F27A63-97D7-4315-98DA-C4B365BC1A1A}" destId="{D00FEE5C-1BA6-42EF-B901-97CC16A54C5D}" srcOrd="3" destOrd="0" parTransId="{C1611C93-B06D-4C4A-A76E-5525DCA3B202}" sibTransId="{988B31F5-2B61-4646-AD1D-DC0CD789DDEA}"/>
    <dgm:cxn modelId="{E0896219-5EEA-40F5-83C8-BED707036C4E}" srcId="{19F27A63-97D7-4315-98DA-C4B365BC1A1A}" destId="{F9320DC5-CD09-4B6B-A784-CFABCFD277EF}" srcOrd="0" destOrd="0" parTransId="{BFC6B2B6-A863-4006-819B-469F4356563B}" sibTransId="{97FF5EDB-BAE8-476A-A4D0-73708AC3E0FA}"/>
    <dgm:cxn modelId="{AB29492E-C575-41D5-873F-6754B2DAD00E}" srcId="{F9320DC5-CD09-4B6B-A784-CFABCFD277EF}" destId="{AA19E459-D521-45A1-810E-EF715FE14DD5}" srcOrd="0" destOrd="0" parTransId="{912ADFB1-97EB-40FA-AD3E-5030A5FC9A8E}" sibTransId="{3846C97F-6FA2-4F4C-A682-B270AA601838}"/>
    <dgm:cxn modelId="{E62D5E34-B79E-4BEA-A8DD-F81BB1511485}" srcId="{19F27A63-97D7-4315-98DA-C4B365BC1A1A}" destId="{6D4EDEF7-C98C-4639-8C4F-64FA589EB87E}" srcOrd="2" destOrd="0" parTransId="{F57BA04B-4DB9-4137-9AC1-3D9F6F4B0C64}" sibTransId="{C9E5F72B-56D0-4E67-8DEF-DD8F33A010D8}"/>
    <dgm:cxn modelId="{98E5903C-2CCB-4655-94F0-62734E16F979}" type="presOf" srcId="{F9320DC5-CD09-4B6B-A784-CFABCFD277EF}" destId="{0CE218A9-639D-4C1D-9C4B-8C98865AD493}" srcOrd="0" destOrd="0" presId="urn:microsoft.com/office/officeart/2005/8/layout/vList2"/>
    <dgm:cxn modelId="{17B3A040-F681-4AAC-9B6F-E4D0065517D9}" srcId="{148E5965-A740-44F6-81A9-DB253F119FF6}" destId="{87DF1E4D-349B-4E62-94CA-15B948F11B5F}" srcOrd="0" destOrd="0" parTransId="{EB24DD71-CBB7-411D-B780-9B8D0091C05A}" sibTransId="{16984202-AE21-4131-98F8-DA0BC5F76001}"/>
    <dgm:cxn modelId="{FBEB6A60-8186-43C6-B1A3-FC16D5E5B1CB}" srcId="{425515F7-B00C-452B-88FD-2BC5DDF4DAC8}" destId="{5098E809-2A53-4D03-889A-66978DACA677}" srcOrd="0" destOrd="0" parTransId="{9B861F4B-A2F9-4373-B794-53A4D5EE7CB3}" sibTransId="{8CD37AFE-4942-48C4-8CC4-A8DECD03B460}"/>
    <dgm:cxn modelId="{F453CD63-178C-4F1B-8202-C78CD4443177}" type="presOf" srcId="{B8088690-8E51-4EF3-8035-53319B383597}" destId="{60EB608B-ACD8-4FD2-99D8-5EFE0A9D3A27}" srcOrd="0" destOrd="0" presId="urn:microsoft.com/office/officeart/2005/8/layout/vList2"/>
    <dgm:cxn modelId="{85F4CE7A-416A-421D-A5B2-6112713AEA82}" srcId="{6D4EDEF7-C98C-4639-8C4F-64FA589EB87E}" destId="{76DA8926-5BB1-45CE-8EE8-FCF439782C17}" srcOrd="0" destOrd="0" parTransId="{97FDF478-0F28-47EB-95C9-74042BBD9229}" sibTransId="{7ABAA35B-8D60-4BB8-98BE-D05B33FF20CE}"/>
    <dgm:cxn modelId="{4B985784-7962-4C10-B644-D934D50C0F49}" srcId="{354DFEDE-FA2D-4C75-8452-EBFE5611C1B4}" destId="{7508BD32-119A-40C5-AC83-1F54D245D609}" srcOrd="0" destOrd="0" parTransId="{2A414CED-0F89-4CF6-A7A5-B9B38BC9107C}" sibTransId="{1D24ACDE-DD35-46DF-8043-29E166A99A41}"/>
    <dgm:cxn modelId="{F652C78B-AE38-4ABB-88EA-A1EB1326CAF2}" type="presOf" srcId="{148E5965-A740-44F6-81A9-DB253F119FF6}" destId="{E219FFCB-70FD-4646-BD91-A5C01EB50B08}" srcOrd="0" destOrd="0" presId="urn:microsoft.com/office/officeart/2005/8/layout/vList2"/>
    <dgm:cxn modelId="{D74D2994-D0BF-42FE-9567-8891730C790B}" type="presOf" srcId="{7508BD32-119A-40C5-AC83-1F54D245D609}" destId="{93A640CA-E4FD-4754-A4A5-C6F9E12FB227}" srcOrd="0" destOrd="0" presId="urn:microsoft.com/office/officeart/2005/8/layout/vList2"/>
    <dgm:cxn modelId="{05D1ECAF-5821-409D-877F-2A6A5F149927}" type="presOf" srcId="{87DF1E4D-349B-4E62-94CA-15B948F11B5F}" destId="{C90EA8CC-F237-4124-A476-FC476EF6A62F}" srcOrd="0" destOrd="0" presId="urn:microsoft.com/office/officeart/2005/8/layout/vList2"/>
    <dgm:cxn modelId="{95164DB1-6E51-4672-9C97-2BAB0A1F465A}" type="presOf" srcId="{425515F7-B00C-452B-88FD-2BC5DDF4DAC8}" destId="{D16703C9-E9D4-46A8-9BA4-CB107DB0E91A}" srcOrd="0" destOrd="0" presId="urn:microsoft.com/office/officeart/2005/8/layout/vList2"/>
    <dgm:cxn modelId="{99EF09B5-BF71-4916-8098-5057D877C9F9}" type="presOf" srcId="{19F27A63-97D7-4315-98DA-C4B365BC1A1A}" destId="{0DEE0ED5-49FF-4B99-882F-8139C1C9C891}" srcOrd="0" destOrd="0" presId="urn:microsoft.com/office/officeart/2005/8/layout/vList2"/>
    <dgm:cxn modelId="{462C95B7-EF05-492E-80F2-4B3140778240}" type="presOf" srcId="{6D4EDEF7-C98C-4639-8C4F-64FA589EB87E}" destId="{7EAB7E42-7AC9-4678-A573-4151EB97ED0B}" srcOrd="0" destOrd="0" presId="urn:microsoft.com/office/officeart/2005/8/layout/vList2"/>
    <dgm:cxn modelId="{E9DA21BA-EF20-4CE8-A753-E09D0AF06366}" srcId="{19F27A63-97D7-4315-98DA-C4B365BC1A1A}" destId="{B8088690-8E51-4EF3-8035-53319B383597}" srcOrd="1" destOrd="0" parTransId="{D0DB7523-8619-47A3-B544-1271FB381EC2}" sibTransId="{2D1157DF-5F12-4FB7-A3A7-72A697B1E9FA}"/>
    <dgm:cxn modelId="{B1F25BBA-E6A3-4C0E-8D38-4B84567AB9E1}" type="presOf" srcId="{354DFEDE-FA2D-4C75-8452-EBFE5611C1B4}" destId="{851243F7-F7AF-478B-99DF-3CD36D446B4D}" srcOrd="0" destOrd="0" presId="urn:microsoft.com/office/officeart/2005/8/layout/vList2"/>
    <dgm:cxn modelId="{5A5067BE-D543-47DE-BC9A-74109B33358F}" srcId="{D00FEE5C-1BA6-42EF-B901-97CC16A54C5D}" destId="{76227FD4-A0E7-4B4C-A2F8-869F1CF7C1C4}" srcOrd="0" destOrd="0" parTransId="{B8777C49-E149-40FF-AECE-733AC63514C4}" sibTransId="{91225DD3-7628-469A-A65B-8B377A502E12}"/>
    <dgm:cxn modelId="{3C09BFC9-C225-4203-9B05-568322E1719C}" type="presOf" srcId="{AA19E459-D521-45A1-810E-EF715FE14DD5}" destId="{4720D29C-3303-49E9-8C80-FC1C77A70CFD}" srcOrd="0" destOrd="0" presId="urn:microsoft.com/office/officeart/2005/8/layout/vList2"/>
    <dgm:cxn modelId="{F5800ACF-6622-46FA-B371-BA8BE11C121A}" srcId="{B8088690-8E51-4EF3-8035-53319B383597}" destId="{D9B6A527-375B-4A57-9710-2A00A2E6ED5B}" srcOrd="0" destOrd="0" parTransId="{F4B2BF8C-1C42-40B0-A970-A725039DBFA0}" sibTransId="{957DE0CA-EBBC-4B95-A072-4099EA1E799D}"/>
    <dgm:cxn modelId="{299086D1-29AE-4C28-8B5E-963FB0DFA101}" type="presOf" srcId="{D9B6A527-375B-4A57-9710-2A00A2E6ED5B}" destId="{F60889D0-F9AB-44A1-97E7-401AF470438D}" srcOrd="0" destOrd="0" presId="urn:microsoft.com/office/officeart/2005/8/layout/vList2"/>
    <dgm:cxn modelId="{B3974DD2-EE97-4559-9BB8-EC824FBD81F4}" type="presOf" srcId="{D00FEE5C-1BA6-42EF-B901-97CC16A54C5D}" destId="{6DE0F564-8B95-40F5-B8DC-C507F148BC78}" srcOrd="0" destOrd="0" presId="urn:microsoft.com/office/officeart/2005/8/layout/vList2"/>
    <dgm:cxn modelId="{23DB3AD7-61F1-4959-A791-CEBAC8A38802}" srcId="{19F27A63-97D7-4315-98DA-C4B365BC1A1A}" destId="{425515F7-B00C-452B-88FD-2BC5DDF4DAC8}" srcOrd="5" destOrd="0" parTransId="{245BEF20-AF0B-438E-9563-F24B46A36722}" sibTransId="{720A5931-9949-413C-9901-E44656757BB0}"/>
    <dgm:cxn modelId="{AA612FF0-EE43-4C8D-A0F3-0E4E1BBFF997}" type="presOf" srcId="{5098E809-2A53-4D03-889A-66978DACA677}" destId="{181FC6E2-2EBD-4066-A1C4-FB12842898F8}" srcOrd="0" destOrd="0" presId="urn:microsoft.com/office/officeart/2005/8/layout/vList2"/>
    <dgm:cxn modelId="{3BB1F0FB-1569-49A5-B646-C02A6A710F36}" type="presOf" srcId="{76DA8926-5BB1-45CE-8EE8-FCF439782C17}" destId="{1361638B-7B13-4335-AAFF-71D6B98045D5}" srcOrd="0" destOrd="0" presId="urn:microsoft.com/office/officeart/2005/8/layout/vList2"/>
    <dgm:cxn modelId="{5E9FC28A-E612-4274-88B5-ABA2CDB3C382}" type="presParOf" srcId="{0DEE0ED5-49FF-4B99-882F-8139C1C9C891}" destId="{0CE218A9-639D-4C1D-9C4B-8C98865AD493}" srcOrd="0" destOrd="0" presId="urn:microsoft.com/office/officeart/2005/8/layout/vList2"/>
    <dgm:cxn modelId="{B85BB716-D0B0-4038-974A-0119F5AE17F4}" type="presParOf" srcId="{0DEE0ED5-49FF-4B99-882F-8139C1C9C891}" destId="{4720D29C-3303-49E9-8C80-FC1C77A70CFD}" srcOrd="1" destOrd="0" presId="urn:microsoft.com/office/officeart/2005/8/layout/vList2"/>
    <dgm:cxn modelId="{69419B40-D5F5-4812-B0F9-68D72C4F3EBD}" type="presParOf" srcId="{0DEE0ED5-49FF-4B99-882F-8139C1C9C891}" destId="{60EB608B-ACD8-4FD2-99D8-5EFE0A9D3A27}" srcOrd="2" destOrd="0" presId="urn:microsoft.com/office/officeart/2005/8/layout/vList2"/>
    <dgm:cxn modelId="{059FFF30-EA69-4AB2-B5B9-24A7FAC9B57E}" type="presParOf" srcId="{0DEE0ED5-49FF-4B99-882F-8139C1C9C891}" destId="{F60889D0-F9AB-44A1-97E7-401AF470438D}" srcOrd="3" destOrd="0" presId="urn:microsoft.com/office/officeart/2005/8/layout/vList2"/>
    <dgm:cxn modelId="{DF696825-DEA8-47A9-B95C-A40BFD43097C}" type="presParOf" srcId="{0DEE0ED5-49FF-4B99-882F-8139C1C9C891}" destId="{7EAB7E42-7AC9-4678-A573-4151EB97ED0B}" srcOrd="4" destOrd="0" presId="urn:microsoft.com/office/officeart/2005/8/layout/vList2"/>
    <dgm:cxn modelId="{9E6AE063-F13E-4A27-9396-1ABA9C217C98}" type="presParOf" srcId="{0DEE0ED5-49FF-4B99-882F-8139C1C9C891}" destId="{1361638B-7B13-4335-AAFF-71D6B98045D5}" srcOrd="5" destOrd="0" presId="urn:microsoft.com/office/officeart/2005/8/layout/vList2"/>
    <dgm:cxn modelId="{68F5D276-8D78-45C0-ACED-8AE43067368C}" type="presParOf" srcId="{0DEE0ED5-49FF-4B99-882F-8139C1C9C891}" destId="{6DE0F564-8B95-40F5-B8DC-C507F148BC78}" srcOrd="6" destOrd="0" presId="urn:microsoft.com/office/officeart/2005/8/layout/vList2"/>
    <dgm:cxn modelId="{72E916A7-4959-4577-A546-AEC05E8225D5}" type="presParOf" srcId="{0DEE0ED5-49FF-4B99-882F-8139C1C9C891}" destId="{ADED206C-457E-4CC8-94DD-639ADCED661A}" srcOrd="7" destOrd="0" presId="urn:microsoft.com/office/officeart/2005/8/layout/vList2"/>
    <dgm:cxn modelId="{901CF5D4-AD0D-40F2-8471-9A0F40956D57}" type="presParOf" srcId="{0DEE0ED5-49FF-4B99-882F-8139C1C9C891}" destId="{E219FFCB-70FD-4646-BD91-A5C01EB50B08}" srcOrd="8" destOrd="0" presId="urn:microsoft.com/office/officeart/2005/8/layout/vList2"/>
    <dgm:cxn modelId="{055E9296-A9BC-4FE7-829B-B280DFBD1583}" type="presParOf" srcId="{0DEE0ED5-49FF-4B99-882F-8139C1C9C891}" destId="{C90EA8CC-F237-4124-A476-FC476EF6A62F}" srcOrd="9" destOrd="0" presId="urn:microsoft.com/office/officeart/2005/8/layout/vList2"/>
    <dgm:cxn modelId="{6BCCE774-C3EF-4DCE-A935-CD0241E6C0F3}" type="presParOf" srcId="{0DEE0ED5-49FF-4B99-882F-8139C1C9C891}" destId="{D16703C9-E9D4-46A8-9BA4-CB107DB0E91A}" srcOrd="10" destOrd="0" presId="urn:microsoft.com/office/officeart/2005/8/layout/vList2"/>
    <dgm:cxn modelId="{98115346-6E2B-4A81-8354-61EC7EC837A8}" type="presParOf" srcId="{0DEE0ED5-49FF-4B99-882F-8139C1C9C891}" destId="{181FC6E2-2EBD-4066-A1C4-FB12842898F8}" srcOrd="11" destOrd="0" presId="urn:microsoft.com/office/officeart/2005/8/layout/vList2"/>
    <dgm:cxn modelId="{868AF938-6F83-451E-A6D8-C70F1C145D74}" type="presParOf" srcId="{0DEE0ED5-49FF-4B99-882F-8139C1C9C891}" destId="{851243F7-F7AF-478B-99DF-3CD36D446B4D}" srcOrd="12" destOrd="0" presId="urn:microsoft.com/office/officeart/2005/8/layout/vList2"/>
    <dgm:cxn modelId="{A964A0C7-DFB0-4F71-BBA2-156CD15DD0CB}" type="presParOf" srcId="{0DEE0ED5-49FF-4B99-882F-8139C1C9C891}" destId="{93A640CA-E4FD-4754-A4A5-C6F9E12FB227}" srcOrd="1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9F27A63-97D7-4315-98DA-C4B365BC1A1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9320DC5-CD09-4B6B-A784-CFABCFD277EF}">
      <dgm:prSet custT="1"/>
      <dgm:spPr/>
      <dgm:t>
        <a:bodyPr/>
        <a:lstStyle/>
        <a:p>
          <a:pPr>
            <a:lnSpc>
              <a:spcPct val="100000"/>
            </a:lnSpc>
          </a:pPr>
          <a:r>
            <a:rPr lang="en-US" sz="2000" b="1" dirty="0">
              <a:solidFill>
                <a:schemeClr val="bg1"/>
              </a:solidFill>
              <a:latin typeface="Arial" panose="020B0604020202020204" pitchFamily="34" charset="0"/>
              <a:cs typeface="Arial" panose="020B0604020202020204" pitchFamily="34" charset="0"/>
            </a:rPr>
            <a:t>Licensure for Special Education</a:t>
          </a:r>
        </a:p>
      </dgm:t>
    </dgm:pt>
    <dgm:pt modelId="{BFC6B2B6-A863-4006-819B-469F4356563B}" type="parTrans" cxnId="{E0896219-5EEA-40F5-83C8-BED707036C4E}">
      <dgm:prSet/>
      <dgm:spPr/>
      <dgm:t>
        <a:bodyPr/>
        <a:lstStyle/>
        <a:p>
          <a:endParaRPr lang="en-US">
            <a:latin typeface="Arial" panose="020B0604020202020204" pitchFamily="34" charset="0"/>
            <a:cs typeface="Arial" panose="020B0604020202020204" pitchFamily="34" charset="0"/>
          </a:endParaRPr>
        </a:p>
      </dgm:t>
    </dgm:pt>
    <dgm:pt modelId="{97FF5EDB-BAE8-476A-A4D0-73708AC3E0FA}" type="sibTrans" cxnId="{E0896219-5EEA-40F5-83C8-BED707036C4E}">
      <dgm:prSet/>
      <dgm:spPr/>
      <dgm:t>
        <a:bodyPr/>
        <a:lstStyle/>
        <a:p>
          <a:endParaRPr lang="en-US">
            <a:latin typeface="Arial" panose="020B0604020202020204" pitchFamily="34" charset="0"/>
            <a:cs typeface="Arial" panose="020B0604020202020204" pitchFamily="34" charset="0"/>
          </a:endParaRPr>
        </a:p>
      </dgm:t>
    </dgm:pt>
    <dgm:pt modelId="{B8088690-8E51-4EF3-8035-53319B383597}">
      <dgm:prSet custT="1"/>
      <dgm:spPr/>
      <dgm:t>
        <a:bodyPr/>
        <a:lstStyle/>
        <a:p>
          <a:pPr>
            <a:lnSpc>
              <a:spcPct val="100000"/>
            </a:lnSpc>
          </a:pPr>
          <a:r>
            <a:rPr lang="en-US" sz="2000" b="1" dirty="0">
              <a:solidFill>
                <a:schemeClr val="bg1"/>
              </a:solidFill>
              <a:latin typeface="Arial" panose="020B0604020202020204" pitchFamily="34" charset="0"/>
              <a:cs typeface="Arial" panose="020B0604020202020204" pitchFamily="34" charset="0"/>
            </a:rPr>
            <a:t>Public Health Education</a:t>
          </a:r>
        </a:p>
      </dgm:t>
    </dgm:pt>
    <dgm:pt modelId="{D0DB7523-8619-47A3-B544-1271FB381EC2}" type="parTrans" cxnId="{E9DA21BA-EF20-4CE8-A753-E09D0AF06366}">
      <dgm:prSet/>
      <dgm:spPr/>
      <dgm:t>
        <a:bodyPr/>
        <a:lstStyle/>
        <a:p>
          <a:endParaRPr lang="en-US">
            <a:latin typeface="Arial" panose="020B0604020202020204" pitchFamily="34" charset="0"/>
            <a:cs typeface="Arial" panose="020B0604020202020204" pitchFamily="34" charset="0"/>
          </a:endParaRPr>
        </a:p>
      </dgm:t>
    </dgm:pt>
    <dgm:pt modelId="{2D1157DF-5F12-4FB7-A3A7-72A697B1E9FA}" type="sibTrans" cxnId="{E9DA21BA-EF20-4CE8-A753-E09D0AF06366}">
      <dgm:prSet/>
      <dgm:spPr/>
      <dgm:t>
        <a:bodyPr/>
        <a:lstStyle/>
        <a:p>
          <a:endParaRPr lang="en-US">
            <a:latin typeface="Arial" panose="020B0604020202020204" pitchFamily="34" charset="0"/>
            <a:cs typeface="Arial" panose="020B0604020202020204" pitchFamily="34" charset="0"/>
          </a:endParaRPr>
        </a:p>
      </dgm:t>
    </dgm:pt>
    <dgm:pt modelId="{6D4EDEF7-C98C-4639-8C4F-64FA589EB87E}">
      <dgm:prSet custT="1"/>
      <dgm:spPr/>
      <dgm:t>
        <a:bodyPr/>
        <a:lstStyle/>
        <a:p>
          <a:pPr>
            <a:lnSpc>
              <a:spcPct val="100000"/>
            </a:lnSpc>
          </a:pPr>
          <a:r>
            <a:rPr lang="en-US" sz="2000" b="1" dirty="0">
              <a:solidFill>
                <a:schemeClr val="bg1"/>
              </a:solidFill>
              <a:latin typeface="Arial" panose="020B0604020202020204" pitchFamily="34" charset="0"/>
              <a:cs typeface="Arial" panose="020B0604020202020204" pitchFamily="34" charset="0"/>
            </a:rPr>
            <a:t>Cyber Security</a:t>
          </a:r>
        </a:p>
      </dgm:t>
    </dgm:pt>
    <dgm:pt modelId="{F57BA04B-4DB9-4137-9AC1-3D9F6F4B0C64}" type="parTrans" cxnId="{E62D5E34-B79E-4BEA-A8DD-F81BB1511485}">
      <dgm:prSet/>
      <dgm:spPr/>
      <dgm:t>
        <a:bodyPr/>
        <a:lstStyle/>
        <a:p>
          <a:endParaRPr lang="en-US">
            <a:latin typeface="Arial" panose="020B0604020202020204" pitchFamily="34" charset="0"/>
            <a:cs typeface="Arial" panose="020B0604020202020204" pitchFamily="34" charset="0"/>
          </a:endParaRPr>
        </a:p>
      </dgm:t>
    </dgm:pt>
    <dgm:pt modelId="{C9E5F72B-56D0-4E67-8DEF-DD8F33A010D8}" type="sibTrans" cxnId="{E62D5E34-B79E-4BEA-A8DD-F81BB1511485}">
      <dgm:prSet/>
      <dgm:spPr/>
      <dgm:t>
        <a:bodyPr/>
        <a:lstStyle/>
        <a:p>
          <a:endParaRPr lang="en-US">
            <a:latin typeface="Arial" panose="020B0604020202020204" pitchFamily="34" charset="0"/>
            <a:cs typeface="Arial" panose="020B0604020202020204" pitchFamily="34" charset="0"/>
          </a:endParaRPr>
        </a:p>
      </dgm:t>
    </dgm:pt>
    <dgm:pt modelId="{D00FEE5C-1BA6-42EF-B901-97CC16A54C5D}">
      <dgm:prSet custT="1"/>
      <dgm:spPr/>
      <dgm:t>
        <a:bodyPr/>
        <a:lstStyle/>
        <a:p>
          <a:pPr>
            <a:lnSpc>
              <a:spcPct val="100000"/>
            </a:lnSpc>
          </a:pPr>
          <a:r>
            <a:rPr lang="en-US" sz="2000" b="1">
              <a:solidFill>
                <a:schemeClr val="bg1"/>
              </a:solidFill>
              <a:latin typeface="Arial" panose="020B0604020202020204" pitchFamily="34" charset="0"/>
              <a:cs typeface="Arial" panose="020B0604020202020204" pitchFamily="34" charset="0"/>
            </a:rPr>
            <a:t>Computer Information Systems</a:t>
          </a:r>
        </a:p>
      </dgm:t>
    </dgm:pt>
    <dgm:pt modelId="{C1611C93-B06D-4C4A-A76E-5525DCA3B202}" type="parTrans" cxnId="{355A8B17-4620-4AF1-A9F9-8A0AD8827548}">
      <dgm:prSet/>
      <dgm:spPr/>
      <dgm:t>
        <a:bodyPr/>
        <a:lstStyle/>
        <a:p>
          <a:endParaRPr lang="en-US">
            <a:latin typeface="Arial" panose="020B0604020202020204" pitchFamily="34" charset="0"/>
            <a:cs typeface="Arial" panose="020B0604020202020204" pitchFamily="34" charset="0"/>
          </a:endParaRPr>
        </a:p>
      </dgm:t>
    </dgm:pt>
    <dgm:pt modelId="{988B31F5-2B61-4646-AD1D-DC0CD789DDEA}" type="sibTrans" cxnId="{355A8B17-4620-4AF1-A9F9-8A0AD8827548}">
      <dgm:prSet/>
      <dgm:spPr/>
      <dgm:t>
        <a:bodyPr/>
        <a:lstStyle/>
        <a:p>
          <a:endParaRPr lang="en-US">
            <a:latin typeface="Arial" panose="020B0604020202020204" pitchFamily="34" charset="0"/>
            <a:cs typeface="Arial" panose="020B0604020202020204" pitchFamily="34" charset="0"/>
          </a:endParaRPr>
        </a:p>
      </dgm:t>
    </dgm:pt>
    <dgm:pt modelId="{148E5965-A740-44F6-81A9-DB253F119FF6}">
      <dgm:prSet custT="1"/>
      <dgm:spPr/>
      <dgm:t>
        <a:bodyPr/>
        <a:lstStyle/>
        <a:p>
          <a:pPr>
            <a:lnSpc>
              <a:spcPct val="100000"/>
            </a:lnSpc>
          </a:pPr>
          <a:r>
            <a:rPr lang="en-US" sz="2000" b="1" dirty="0">
              <a:solidFill>
                <a:schemeClr val="bg1"/>
              </a:solidFill>
              <a:latin typeface="Arial" panose="020B0604020202020204" pitchFamily="34" charset="0"/>
              <a:cs typeface="Arial" panose="020B0604020202020204" pitchFamily="34" charset="0"/>
            </a:rPr>
            <a:t>Human Performance and Coaching</a:t>
          </a:r>
        </a:p>
      </dgm:t>
    </dgm:pt>
    <dgm:pt modelId="{61375044-0929-41C4-A147-6CA032CABCF0}" type="parTrans" cxnId="{D4C2A40B-289B-42C9-A445-B1654AD1F3E3}">
      <dgm:prSet/>
      <dgm:spPr/>
      <dgm:t>
        <a:bodyPr/>
        <a:lstStyle/>
        <a:p>
          <a:endParaRPr lang="en-US">
            <a:latin typeface="Arial" panose="020B0604020202020204" pitchFamily="34" charset="0"/>
            <a:cs typeface="Arial" panose="020B0604020202020204" pitchFamily="34" charset="0"/>
          </a:endParaRPr>
        </a:p>
      </dgm:t>
    </dgm:pt>
    <dgm:pt modelId="{44BD3CA8-8D89-4377-BCCF-310D505D3E0A}" type="sibTrans" cxnId="{D4C2A40B-289B-42C9-A445-B1654AD1F3E3}">
      <dgm:prSet/>
      <dgm:spPr/>
      <dgm:t>
        <a:bodyPr/>
        <a:lstStyle/>
        <a:p>
          <a:endParaRPr lang="en-US">
            <a:latin typeface="Arial" panose="020B0604020202020204" pitchFamily="34" charset="0"/>
            <a:cs typeface="Arial" panose="020B0604020202020204" pitchFamily="34" charset="0"/>
          </a:endParaRPr>
        </a:p>
      </dgm:t>
    </dgm:pt>
    <dgm:pt modelId="{425515F7-B00C-452B-88FD-2BC5DDF4DAC8}">
      <dgm:prSet custT="1"/>
      <dgm:spPr/>
      <dgm:t>
        <a:bodyPr/>
        <a:lstStyle/>
        <a:p>
          <a:pPr>
            <a:lnSpc>
              <a:spcPct val="100000"/>
            </a:lnSpc>
          </a:pPr>
          <a:r>
            <a:rPr lang="en-US" sz="2000" b="1" dirty="0">
              <a:solidFill>
                <a:schemeClr val="bg1"/>
              </a:solidFill>
              <a:latin typeface="Arial" panose="020B0604020202020204" pitchFamily="34" charset="0"/>
              <a:cs typeface="Arial" panose="020B0604020202020204" pitchFamily="34" charset="0"/>
            </a:rPr>
            <a:t>Ag Science/Business/Leadership</a:t>
          </a:r>
        </a:p>
      </dgm:t>
    </dgm:pt>
    <dgm:pt modelId="{245BEF20-AF0B-438E-9563-F24B46A36722}" type="parTrans" cxnId="{23DB3AD7-61F1-4959-A791-CEBAC8A38802}">
      <dgm:prSet/>
      <dgm:spPr/>
      <dgm:t>
        <a:bodyPr/>
        <a:lstStyle/>
        <a:p>
          <a:endParaRPr lang="en-US">
            <a:latin typeface="Arial" panose="020B0604020202020204" pitchFamily="34" charset="0"/>
            <a:cs typeface="Arial" panose="020B0604020202020204" pitchFamily="34" charset="0"/>
          </a:endParaRPr>
        </a:p>
      </dgm:t>
    </dgm:pt>
    <dgm:pt modelId="{720A5931-9949-413C-9901-E44656757BB0}" type="sibTrans" cxnId="{23DB3AD7-61F1-4959-A791-CEBAC8A38802}">
      <dgm:prSet/>
      <dgm:spPr/>
      <dgm:t>
        <a:bodyPr/>
        <a:lstStyle/>
        <a:p>
          <a:endParaRPr lang="en-US">
            <a:latin typeface="Arial" panose="020B0604020202020204" pitchFamily="34" charset="0"/>
            <a:cs typeface="Arial" panose="020B0604020202020204" pitchFamily="34" charset="0"/>
          </a:endParaRPr>
        </a:p>
      </dgm:t>
    </dgm:pt>
    <dgm:pt modelId="{354DFEDE-FA2D-4C75-8452-EBFE5611C1B4}">
      <dgm:prSet custT="1"/>
      <dgm:spPr/>
      <dgm:t>
        <a:bodyPr/>
        <a:lstStyle/>
        <a:p>
          <a:pPr>
            <a:lnSpc>
              <a:spcPct val="100000"/>
            </a:lnSpc>
          </a:pPr>
          <a:r>
            <a:rPr lang="en-US" sz="2000" b="1" dirty="0">
              <a:solidFill>
                <a:schemeClr val="bg1"/>
              </a:solidFill>
              <a:latin typeface="Arial" panose="020B0604020202020204" pitchFamily="34" charset="0"/>
              <a:cs typeface="Arial" panose="020B0604020202020204" pitchFamily="34" charset="0"/>
            </a:rPr>
            <a:t>GYO/Job Embedded Teacher Licensure</a:t>
          </a:r>
        </a:p>
      </dgm:t>
    </dgm:pt>
    <dgm:pt modelId="{B69496F4-3BF5-4FDC-B483-3FCFE94EB169}" type="parTrans" cxnId="{CE2E0700-919B-425E-ABCD-76CA23486068}">
      <dgm:prSet/>
      <dgm:spPr/>
      <dgm:t>
        <a:bodyPr/>
        <a:lstStyle/>
        <a:p>
          <a:endParaRPr lang="en-US">
            <a:latin typeface="Arial" panose="020B0604020202020204" pitchFamily="34" charset="0"/>
            <a:cs typeface="Arial" panose="020B0604020202020204" pitchFamily="34" charset="0"/>
          </a:endParaRPr>
        </a:p>
      </dgm:t>
    </dgm:pt>
    <dgm:pt modelId="{D120FDE6-45A9-4E8B-87CE-B5B048484359}" type="sibTrans" cxnId="{CE2E0700-919B-425E-ABCD-76CA23486068}">
      <dgm:prSet/>
      <dgm:spPr/>
      <dgm:t>
        <a:bodyPr/>
        <a:lstStyle/>
        <a:p>
          <a:endParaRPr lang="en-US">
            <a:latin typeface="Arial" panose="020B0604020202020204" pitchFamily="34" charset="0"/>
            <a:cs typeface="Arial" panose="020B0604020202020204" pitchFamily="34" charset="0"/>
          </a:endParaRPr>
        </a:p>
      </dgm:t>
    </dgm:pt>
    <dgm:pt modelId="{8D28C4D3-B09F-4595-A9A6-22E9A553499D}" type="pres">
      <dgm:prSet presAssocID="{19F27A63-97D7-4315-98DA-C4B365BC1A1A}" presName="root" presStyleCnt="0">
        <dgm:presLayoutVars>
          <dgm:dir/>
          <dgm:resizeHandles val="exact"/>
        </dgm:presLayoutVars>
      </dgm:prSet>
      <dgm:spPr/>
    </dgm:pt>
    <dgm:pt modelId="{AC46C8F8-D27B-43D3-827D-18EA7FF0917D}" type="pres">
      <dgm:prSet presAssocID="{F9320DC5-CD09-4B6B-A784-CFABCFD277EF}" presName="compNode" presStyleCnt="0"/>
      <dgm:spPr/>
    </dgm:pt>
    <dgm:pt modelId="{CA9EDCFE-6546-43EE-9B17-2204B396F46F}" type="pres">
      <dgm:prSet presAssocID="{F9320DC5-CD09-4B6B-A784-CFABCFD277EF}" presName="bgRect" presStyleLbl="bgShp" presStyleIdx="0" presStyleCnt="7"/>
      <dgm:spPr>
        <a:solidFill>
          <a:schemeClr val="tx1">
            <a:lumMod val="65000"/>
            <a:lumOff val="35000"/>
          </a:schemeClr>
        </a:solidFill>
      </dgm:spPr>
    </dgm:pt>
    <dgm:pt modelId="{84CD2A19-08EA-4C54-B1C9-6D0487E2BC4C}" type="pres">
      <dgm:prSet presAssocID="{F9320DC5-CD09-4B6B-A784-CFABCFD277EF}" presName="iconRect" presStyleLbl="node1" presStyleIdx="0" presStyleCnt="7"/>
      <dgm:spPr>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solidFill>
            <a:schemeClr val="bg1"/>
          </a:solidFill>
        </a:ln>
        <a:effectLst>
          <a:softEdge rad="0"/>
        </a:effectLst>
      </dgm:spPr>
      <dgm:extLst>
        <a:ext uri="{E40237B7-FDA0-4F09-8148-C483321AD2D9}">
          <dgm14:cNvPr xmlns:dgm14="http://schemas.microsoft.com/office/drawing/2010/diagram" id="0" name="" descr="Books"/>
        </a:ext>
      </dgm:extLst>
    </dgm:pt>
    <dgm:pt modelId="{4EECE781-AD32-47CD-BC76-90696C4F8DB6}" type="pres">
      <dgm:prSet presAssocID="{F9320DC5-CD09-4B6B-A784-CFABCFD277EF}" presName="spaceRect" presStyleCnt="0"/>
      <dgm:spPr/>
    </dgm:pt>
    <dgm:pt modelId="{3EB6EDF9-76D0-4994-B4A0-F7E64D2C04E0}" type="pres">
      <dgm:prSet presAssocID="{F9320DC5-CD09-4B6B-A784-CFABCFD277EF}" presName="parTx" presStyleLbl="revTx" presStyleIdx="0" presStyleCnt="7">
        <dgm:presLayoutVars>
          <dgm:chMax val="0"/>
          <dgm:chPref val="0"/>
        </dgm:presLayoutVars>
      </dgm:prSet>
      <dgm:spPr/>
    </dgm:pt>
    <dgm:pt modelId="{1BA69239-7130-4778-94B7-CC4EC41655CE}" type="pres">
      <dgm:prSet presAssocID="{97FF5EDB-BAE8-476A-A4D0-73708AC3E0FA}" presName="sibTrans" presStyleCnt="0"/>
      <dgm:spPr/>
    </dgm:pt>
    <dgm:pt modelId="{D2B0B258-94BF-47E5-92E3-9CB267282526}" type="pres">
      <dgm:prSet presAssocID="{B8088690-8E51-4EF3-8035-53319B383597}" presName="compNode" presStyleCnt="0"/>
      <dgm:spPr/>
    </dgm:pt>
    <dgm:pt modelId="{D6F5AC24-1D9E-447C-8E45-8F8DFC6C2D1F}" type="pres">
      <dgm:prSet presAssocID="{B8088690-8E51-4EF3-8035-53319B383597}" presName="bgRect" presStyleLbl="bgShp" presStyleIdx="1" presStyleCnt="7" custLinFactNeighborX="-862"/>
      <dgm:spPr>
        <a:solidFill>
          <a:schemeClr val="tx1">
            <a:lumMod val="65000"/>
            <a:lumOff val="35000"/>
          </a:schemeClr>
        </a:solidFill>
      </dgm:spPr>
    </dgm:pt>
    <dgm:pt modelId="{05166F53-C627-4521-AFCD-ACDFF351860D}" type="pres">
      <dgm:prSet presAssocID="{B8088690-8E51-4EF3-8035-53319B383597}" presName="iconRect" presStyleLbl="node1" presStyleIdx="1" presStyleCnt="7"/>
      <dgm:spPr>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edical"/>
        </a:ext>
      </dgm:extLst>
    </dgm:pt>
    <dgm:pt modelId="{8238DEA2-5272-4F99-B4A7-9737AEB5F4EC}" type="pres">
      <dgm:prSet presAssocID="{B8088690-8E51-4EF3-8035-53319B383597}" presName="spaceRect" presStyleCnt="0"/>
      <dgm:spPr/>
    </dgm:pt>
    <dgm:pt modelId="{94DD50A9-0566-4C32-AD6E-6A42A066F990}" type="pres">
      <dgm:prSet presAssocID="{B8088690-8E51-4EF3-8035-53319B383597}" presName="parTx" presStyleLbl="revTx" presStyleIdx="1" presStyleCnt="7">
        <dgm:presLayoutVars>
          <dgm:chMax val="0"/>
          <dgm:chPref val="0"/>
        </dgm:presLayoutVars>
      </dgm:prSet>
      <dgm:spPr/>
    </dgm:pt>
    <dgm:pt modelId="{2FAB5EC1-D1C9-4D5F-93A6-605281EB7C22}" type="pres">
      <dgm:prSet presAssocID="{2D1157DF-5F12-4FB7-A3A7-72A697B1E9FA}" presName="sibTrans" presStyleCnt="0"/>
      <dgm:spPr/>
    </dgm:pt>
    <dgm:pt modelId="{A756E924-3CBE-410C-A773-73DADAD91B9D}" type="pres">
      <dgm:prSet presAssocID="{6D4EDEF7-C98C-4639-8C4F-64FA589EB87E}" presName="compNode" presStyleCnt="0"/>
      <dgm:spPr/>
    </dgm:pt>
    <dgm:pt modelId="{B529D40C-1E4F-4AAC-9F3A-86AAF42BDB00}" type="pres">
      <dgm:prSet presAssocID="{6D4EDEF7-C98C-4639-8C4F-64FA589EB87E}" presName="bgRect" presStyleLbl="bgShp" presStyleIdx="2" presStyleCnt="7"/>
      <dgm:spPr>
        <a:solidFill>
          <a:schemeClr val="tx1">
            <a:lumMod val="65000"/>
            <a:lumOff val="35000"/>
          </a:schemeClr>
        </a:solidFill>
      </dgm:spPr>
    </dgm:pt>
    <dgm:pt modelId="{FCE92CB1-DA6A-460A-80A6-F4F2632EE91E}" type="pres">
      <dgm:prSet presAssocID="{6D4EDEF7-C98C-4639-8C4F-64FA589EB87E}" presName="iconRect" presStyleLbl="node1" presStyleIdx="2" presStyleCnt="7"/>
      <dgm:spPr>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Lock"/>
        </a:ext>
      </dgm:extLst>
    </dgm:pt>
    <dgm:pt modelId="{A6D96038-B504-4C80-8CCB-CBEAE162DA0A}" type="pres">
      <dgm:prSet presAssocID="{6D4EDEF7-C98C-4639-8C4F-64FA589EB87E}" presName="spaceRect" presStyleCnt="0"/>
      <dgm:spPr/>
    </dgm:pt>
    <dgm:pt modelId="{CF34DE6A-C596-45E1-BC1C-AF0152FD16AE}" type="pres">
      <dgm:prSet presAssocID="{6D4EDEF7-C98C-4639-8C4F-64FA589EB87E}" presName="parTx" presStyleLbl="revTx" presStyleIdx="2" presStyleCnt="7">
        <dgm:presLayoutVars>
          <dgm:chMax val="0"/>
          <dgm:chPref val="0"/>
        </dgm:presLayoutVars>
      </dgm:prSet>
      <dgm:spPr/>
    </dgm:pt>
    <dgm:pt modelId="{1FF36661-8953-4BCB-AE97-EBD4A5958D40}" type="pres">
      <dgm:prSet presAssocID="{C9E5F72B-56D0-4E67-8DEF-DD8F33A010D8}" presName="sibTrans" presStyleCnt="0"/>
      <dgm:spPr/>
    </dgm:pt>
    <dgm:pt modelId="{BAE0BEF3-ADEA-4099-8D33-88B0EFB5AB66}" type="pres">
      <dgm:prSet presAssocID="{D00FEE5C-1BA6-42EF-B901-97CC16A54C5D}" presName="compNode" presStyleCnt="0"/>
      <dgm:spPr/>
    </dgm:pt>
    <dgm:pt modelId="{EA3FCA07-75BE-45BD-AF96-EAE177EAAC6C}" type="pres">
      <dgm:prSet presAssocID="{D00FEE5C-1BA6-42EF-B901-97CC16A54C5D}" presName="bgRect" presStyleLbl="bgShp" presStyleIdx="3" presStyleCnt="7"/>
      <dgm:spPr>
        <a:solidFill>
          <a:schemeClr val="tx1">
            <a:lumMod val="65000"/>
            <a:lumOff val="35000"/>
          </a:schemeClr>
        </a:solidFill>
      </dgm:spPr>
    </dgm:pt>
    <dgm:pt modelId="{8905A125-1BDB-4055-A15D-4FAEF11A6D2B}" type="pres">
      <dgm:prSet presAssocID="{D00FEE5C-1BA6-42EF-B901-97CC16A54C5D}" presName="iconRect" presStyleLbl="node1" presStyleIdx="3" presStyleCnt="7"/>
      <dgm:spPr>
        <a:blipFill>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mputer"/>
        </a:ext>
      </dgm:extLst>
    </dgm:pt>
    <dgm:pt modelId="{9DE66A4B-FCB6-4440-BEDF-573F24FC1A10}" type="pres">
      <dgm:prSet presAssocID="{D00FEE5C-1BA6-42EF-B901-97CC16A54C5D}" presName="spaceRect" presStyleCnt="0"/>
      <dgm:spPr/>
    </dgm:pt>
    <dgm:pt modelId="{5DD8335A-5331-4C25-B8F1-3B7993A8072D}" type="pres">
      <dgm:prSet presAssocID="{D00FEE5C-1BA6-42EF-B901-97CC16A54C5D}" presName="parTx" presStyleLbl="revTx" presStyleIdx="3" presStyleCnt="7">
        <dgm:presLayoutVars>
          <dgm:chMax val="0"/>
          <dgm:chPref val="0"/>
        </dgm:presLayoutVars>
      </dgm:prSet>
      <dgm:spPr/>
    </dgm:pt>
    <dgm:pt modelId="{7A09690F-2492-4936-95CB-901DE05EB7C8}" type="pres">
      <dgm:prSet presAssocID="{988B31F5-2B61-4646-AD1D-DC0CD789DDEA}" presName="sibTrans" presStyleCnt="0"/>
      <dgm:spPr/>
    </dgm:pt>
    <dgm:pt modelId="{E9C3FC90-F326-4CAC-9D20-BFCD69281F13}" type="pres">
      <dgm:prSet presAssocID="{148E5965-A740-44F6-81A9-DB253F119FF6}" presName="compNode" presStyleCnt="0"/>
      <dgm:spPr/>
    </dgm:pt>
    <dgm:pt modelId="{89020547-0A16-430A-969A-0674E909CF8F}" type="pres">
      <dgm:prSet presAssocID="{148E5965-A740-44F6-81A9-DB253F119FF6}" presName="bgRect" presStyleLbl="bgShp" presStyleIdx="4" presStyleCnt="7"/>
      <dgm:spPr>
        <a:solidFill>
          <a:schemeClr val="tx1">
            <a:lumMod val="65000"/>
            <a:lumOff val="35000"/>
          </a:schemeClr>
        </a:solidFill>
      </dgm:spPr>
    </dgm:pt>
    <dgm:pt modelId="{F1521683-3D92-411F-8785-A95F8EDA19B8}" type="pres">
      <dgm:prSet presAssocID="{148E5965-A740-44F6-81A9-DB253F119FF6}" presName="iconRect" presStyleLbl="node1" presStyleIdx="4" presStyleCnt="7"/>
      <dgm:spPr>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heckmark"/>
        </a:ext>
      </dgm:extLst>
    </dgm:pt>
    <dgm:pt modelId="{8B16A948-4A14-4DC2-8DC8-282A3A1E0D48}" type="pres">
      <dgm:prSet presAssocID="{148E5965-A740-44F6-81A9-DB253F119FF6}" presName="spaceRect" presStyleCnt="0"/>
      <dgm:spPr/>
    </dgm:pt>
    <dgm:pt modelId="{2258FD1E-8A1C-4E55-910D-E0A1DCDC505F}" type="pres">
      <dgm:prSet presAssocID="{148E5965-A740-44F6-81A9-DB253F119FF6}" presName="parTx" presStyleLbl="revTx" presStyleIdx="4" presStyleCnt="7">
        <dgm:presLayoutVars>
          <dgm:chMax val="0"/>
          <dgm:chPref val="0"/>
        </dgm:presLayoutVars>
      </dgm:prSet>
      <dgm:spPr/>
    </dgm:pt>
    <dgm:pt modelId="{2D7EC95E-DFB2-415E-A279-28D9D9189358}" type="pres">
      <dgm:prSet presAssocID="{44BD3CA8-8D89-4377-BCCF-310D505D3E0A}" presName="sibTrans" presStyleCnt="0"/>
      <dgm:spPr/>
    </dgm:pt>
    <dgm:pt modelId="{3E173389-6552-4488-BE59-BE132AF22B05}" type="pres">
      <dgm:prSet presAssocID="{425515F7-B00C-452B-88FD-2BC5DDF4DAC8}" presName="compNode" presStyleCnt="0"/>
      <dgm:spPr/>
    </dgm:pt>
    <dgm:pt modelId="{84C3965F-FFBB-498B-9C19-0356A1AEFE20}" type="pres">
      <dgm:prSet presAssocID="{425515F7-B00C-452B-88FD-2BC5DDF4DAC8}" presName="bgRect" presStyleLbl="bgShp" presStyleIdx="5" presStyleCnt="7"/>
      <dgm:spPr>
        <a:solidFill>
          <a:schemeClr val="tx1">
            <a:lumMod val="65000"/>
            <a:lumOff val="35000"/>
          </a:schemeClr>
        </a:solidFill>
      </dgm:spPr>
    </dgm:pt>
    <dgm:pt modelId="{C0FAF48D-67EC-4EA4-80C7-875488C6E0F6}" type="pres">
      <dgm:prSet presAssocID="{425515F7-B00C-452B-88FD-2BC5DDF4DAC8}" presName="iconRect" presStyleLbl="node1" presStyleIdx="5" presStyleCnt="7" custScaleY="91404"/>
      <dgm:spPr>
        <a:blipFill>
          <a:blip xmlns:r="http://schemas.openxmlformats.org/officeDocument/2006/relationships" r:embed="rId1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Palette"/>
        </a:ext>
      </dgm:extLst>
    </dgm:pt>
    <dgm:pt modelId="{EB511445-21F8-4B42-8CAF-5D87D0E62FE7}" type="pres">
      <dgm:prSet presAssocID="{425515F7-B00C-452B-88FD-2BC5DDF4DAC8}" presName="spaceRect" presStyleCnt="0"/>
      <dgm:spPr/>
    </dgm:pt>
    <dgm:pt modelId="{BF96E00B-0242-4358-9EA0-31EB0E39614D}" type="pres">
      <dgm:prSet presAssocID="{425515F7-B00C-452B-88FD-2BC5DDF4DAC8}" presName="parTx" presStyleLbl="revTx" presStyleIdx="5" presStyleCnt="7">
        <dgm:presLayoutVars>
          <dgm:chMax val="0"/>
          <dgm:chPref val="0"/>
        </dgm:presLayoutVars>
      </dgm:prSet>
      <dgm:spPr/>
    </dgm:pt>
    <dgm:pt modelId="{9F2E03BC-1B5A-4FB4-9F08-E8B096363B9E}" type="pres">
      <dgm:prSet presAssocID="{720A5931-9949-413C-9901-E44656757BB0}" presName="sibTrans" presStyleCnt="0"/>
      <dgm:spPr/>
    </dgm:pt>
    <dgm:pt modelId="{6E9C1C67-51A1-454A-8CFB-AD90AC1D2AFD}" type="pres">
      <dgm:prSet presAssocID="{354DFEDE-FA2D-4C75-8452-EBFE5611C1B4}" presName="compNode" presStyleCnt="0"/>
      <dgm:spPr/>
    </dgm:pt>
    <dgm:pt modelId="{7534C44D-6264-4452-9323-52A03CE0C5EA}" type="pres">
      <dgm:prSet presAssocID="{354DFEDE-FA2D-4C75-8452-EBFE5611C1B4}" presName="bgRect" presStyleLbl="bgShp" presStyleIdx="6" presStyleCnt="7" custLinFactY="48294" custLinFactNeighborX="273" custLinFactNeighborY="100000"/>
      <dgm:spPr>
        <a:solidFill>
          <a:schemeClr val="tx1">
            <a:lumMod val="65000"/>
            <a:lumOff val="35000"/>
          </a:schemeClr>
        </a:solidFill>
      </dgm:spPr>
    </dgm:pt>
    <dgm:pt modelId="{FA9E4396-E2FE-4668-803A-39FC3615DBEA}" type="pres">
      <dgm:prSet presAssocID="{354DFEDE-FA2D-4C75-8452-EBFE5611C1B4}" presName="iconRect" presStyleLbl="node1" presStyleIdx="6" presStyleCnt="7"/>
      <dgm:spPr>
        <a:blipFill>
          <a:blip xmlns:r="http://schemas.openxmlformats.org/officeDocument/2006/relationships" r:embed="rId1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Teacher"/>
        </a:ext>
      </dgm:extLst>
    </dgm:pt>
    <dgm:pt modelId="{4C37546D-8A06-4FAA-9EA6-F1D677B06E5A}" type="pres">
      <dgm:prSet presAssocID="{354DFEDE-FA2D-4C75-8452-EBFE5611C1B4}" presName="spaceRect" presStyleCnt="0"/>
      <dgm:spPr/>
    </dgm:pt>
    <dgm:pt modelId="{D148C037-FF73-4680-97DB-F3D0CDE0644C}" type="pres">
      <dgm:prSet presAssocID="{354DFEDE-FA2D-4C75-8452-EBFE5611C1B4}" presName="parTx" presStyleLbl="revTx" presStyleIdx="6" presStyleCnt="7">
        <dgm:presLayoutVars>
          <dgm:chMax val="0"/>
          <dgm:chPref val="0"/>
        </dgm:presLayoutVars>
      </dgm:prSet>
      <dgm:spPr/>
    </dgm:pt>
  </dgm:ptLst>
  <dgm:cxnLst>
    <dgm:cxn modelId="{CE2E0700-919B-425E-ABCD-76CA23486068}" srcId="{19F27A63-97D7-4315-98DA-C4B365BC1A1A}" destId="{354DFEDE-FA2D-4C75-8452-EBFE5611C1B4}" srcOrd="6" destOrd="0" parTransId="{B69496F4-3BF5-4FDC-B483-3FCFE94EB169}" sibTransId="{D120FDE6-45A9-4E8B-87CE-B5B048484359}"/>
    <dgm:cxn modelId="{726D0A00-E991-49A8-8241-53F00D90FE30}" type="presOf" srcId="{B8088690-8E51-4EF3-8035-53319B383597}" destId="{94DD50A9-0566-4C32-AD6E-6A42A066F990}" srcOrd="0" destOrd="0" presId="urn:microsoft.com/office/officeart/2018/2/layout/IconVerticalSolidList"/>
    <dgm:cxn modelId="{D4C2A40B-289B-42C9-A445-B1654AD1F3E3}" srcId="{19F27A63-97D7-4315-98DA-C4B365BC1A1A}" destId="{148E5965-A740-44F6-81A9-DB253F119FF6}" srcOrd="4" destOrd="0" parTransId="{61375044-0929-41C4-A147-6CA032CABCF0}" sibTransId="{44BD3CA8-8D89-4377-BCCF-310D505D3E0A}"/>
    <dgm:cxn modelId="{355A8B17-4620-4AF1-A9F9-8A0AD8827548}" srcId="{19F27A63-97D7-4315-98DA-C4B365BC1A1A}" destId="{D00FEE5C-1BA6-42EF-B901-97CC16A54C5D}" srcOrd="3" destOrd="0" parTransId="{C1611C93-B06D-4C4A-A76E-5525DCA3B202}" sibTransId="{988B31F5-2B61-4646-AD1D-DC0CD789DDEA}"/>
    <dgm:cxn modelId="{E0896219-5EEA-40F5-83C8-BED707036C4E}" srcId="{19F27A63-97D7-4315-98DA-C4B365BC1A1A}" destId="{F9320DC5-CD09-4B6B-A784-CFABCFD277EF}" srcOrd="0" destOrd="0" parTransId="{BFC6B2B6-A863-4006-819B-469F4356563B}" sibTransId="{97FF5EDB-BAE8-476A-A4D0-73708AC3E0FA}"/>
    <dgm:cxn modelId="{585B1222-43D3-4035-8AC5-993F169D9A46}" type="presOf" srcId="{D00FEE5C-1BA6-42EF-B901-97CC16A54C5D}" destId="{5DD8335A-5331-4C25-B8F1-3B7993A8072D}" srcOrd="0" destOrd="0" presId="urn:microsoft.com/office/officeart/2018/2/layout/IconVerticalSolidList"/>
    <dgm:cxn modelId="{CC0B5822-0274-45E2-BDF3-4B85A37BA1D5}" type="presOf" srcId="{354DFEDE-FA2D-4C75-8452-EBFE5611C1B4}" destId="{D148C037-FF73-4680-97DB-F3D0CDE0644C}" srcOrd="0" destOrd="0" presId="urn:microsoft.com/office/officeart/2018/2/layout/IconVerticalSolidList"/>
    <dgm:cxn modelId="{E62D5E34-B79E-4BEA-A8DD-F81BB1511485}" srcId="{19F27A63-97D7-4315-98DA-C4B365BC1A1A}" destId="{6D4EDEF7-C98C-4639-8C4F-64FA589EB87E}" srcOrd="2" destOrd="0" parTransId="{F57BA04B-4DB9-4137-9AC1-3D9F6F4B0C64}" sibTransId="{C9E5F72B-56D0-4E67-8DEF-DD8F33A010D8}"/>
    <dgm:cxn modelId="{AED6DD45-7A91-4F69-BAEF-9465A5FA4EF3}" type="presOf" srcId="{F9320DC5-CD09-4B6B-A784-CFABCFD277EF}" destId="{3EB6EDF9-76D0-4994-B4A0-F7E64D2C04E0}" srcOrd="0" destOrd="0" presId="urn:microsoft.com/office/officeart/2018/2/layout/IconVerticalSolidList"/>
    <dgm:cxn modelId="{6778568E-288F-4D4B-BC43-419B0C90FA5C}" type="presOf" srcId="{19F27A63-97D7-4315-98DA-C4B365BC1A1A}" destId="{8D28C4D3-B09F-4595-A9A6-22E9A553499D}" srcOrd="0" destOrd="0" presId="urn:microsoft.com/office/officeart/2018/2/layout/IconVerticalSolidList"/>
    <dgm:cxn modelId="{36A12E9B-D24D-473F-A5C3-55971F6209F2}" type="presOf" srcId="{425515F7-B00C-452B-88FD-2BC5DDF4DAC8}" destId="{BF96E00B-0242-4358-9EA0-31EB0E39614D}" srcOrd="0" destOrd="0" presId="urn:microsoft.com/office/officeart/2018/2/layout/IconVerticalSolidList"/>
    <dgm:cxn modelId="{95D0599F-87E2-4939-91D5-D4431B68FE3B}" type="presOf" srcId="{148E5965-A740-44F6-81A9-DB253F119FF6}" destId="{2258FD1E-8A1C-4E55-910D-E0A1DCDC505F}" srcOrd="0" destOrd="0" presId="urn:microsoft.com/office/officeart/2018/2/layout/IconVerticalSolidList"/>
    <dgm:cxn modelId="{5A9915A6-FF82-4E26-81F1-2438C8E961E1}" type="presOf" srcId="{6D4EDEF7-C98C-4639-8C4F-64FA589EB87E}" destId="{CF34DE6A-C596-45E1-BC1C-AF0152FD16AE}" srcOrd="0" destOrd="0" presId="urn:microsoft.com/office/officeart/2018/2/layout/IconVerticalSolidList"/>
    <dgm:cxn modelId="{E9DA21BA-EF20-4CE8-A753-E09D0AF06366}" srcId="{19F27A63-97D7-4315-98DA-C4B365BC1A1A}" destId="{B8088690-8E51-4EF3-8035-53319B383597}" srcOrd="1" destOrd="0" parTransId="{D0DB7523-8619-47A3-B544-1271FB381EC2}" sibTransId="{2D1157DF-5F12-4FB7-A3A7-72A697B1E9FA}"/>
    <dgm:cxn modelId="{23DB3AD7-61F1-4959-A791-CEBAC8A38802}" srcId="{19F27A63-97D7-4315-98DA-C4B365BC1A1A}" destId="{425515F7-B00C-452B-88FD-2BC5DDF4DAC8}" srcOrd="5" destOrd="0" parTransId="{245BEF20-AF0B-438E-9563-F24B46A36722}" sibTransId="{720A5931-9949-413C-9901-E44656757BB0}"/>
    <dgm:cxn modelId="{BD56098E-8881-4311-95F2-AA0E6EB2BAEE}" type="presParOf" srcId="{8D28C4D3-B09F-4595-A9A6-22E9A553499D}" destId="{AC46C8F8-D27B-43D3-827D-18EA7FF0917D}" srcOrd="0" destOrd="0" presId="urn:microsoft.com/office/officeart/2018/2/layout/IconVerticalSolidList"/>
    <dgm:cxn modelId="{11F6D153-4045-4CE2-9746-9ADA64FEAFBB}" type="presParOf" srcId="{AC46C8F8-D27B-43D3-827D-18EA7FF0917D}" destId="{CA9EDCFE-6546-43EE-9B17-2204B396F46F}" srcOrd="0" destOrd="0" presId="urn:microsoft.com/office/officeart/2018/2/layout/IconVerticalSolidList"/>
    <dgm:cxn modelId="{BFDB3CF1-606C-46DE-B965-512F6FE0C8E7}" type="presParOf" srcId="{AC46C8F8-D27B-43D3-827D-18EA7FF0917D}" destId="{84CD2A19-08EA-4C54-B1C9-6D0487E2BC4C}" srcOrd="1" destOrd="0" presId="urn:microsoft.com/office/officeart/2018/2/layout/IconVerticalSolidList"/>
    <dgm:cxn modelId="{44B18BB4-8BAF-41FB-B5D7-9C054C1A81B1}" type="presParOf" srcId="{AC46C8F8-D27B-43D3-827D-18EA7FF0917D}" destId="{4EECE781-AD32-47CD-BC76-90696C4F8DB6}" srcOrd="2" destOrd="0" presId="urn:microsoft.com/office/officeart/2018/2/layout/IconVerticalSolidList"/>
    <dgm:cxn modelId="{4AAFFBDA-26FF-4ACD-ABD0-D3D605144C46}" type="presParOf" srcId="{AC46C8F8-D27B-43D3-827D-18EA7FF0917D}" destId="{3EB6EDF9-76D0-4994-B4A0-F7E64D2C04E0}" srcOrd="3" destOrd="0" presId="urn:microsoft.com/office/officeart/2018/2/layout/IconVerticalSolidList"/>
    <dgm:cxn modelId="{502DABBE-487B-4305-A6DA-76567608B4AA}" type="presParOf" srcId="{8D28C4D3-B09F-4595-A9A6-22E9A553499D}" destId="{1BA69239-7130-4778-94B7-CC4EC41655CE}" srcOrd="1" destOrd="0" presId="urn:microsoft.com/office/officeart/2018/2/layout/IconVerticalSolidList"/>
    <dgm:cxn modelId="{B2DA002D-8482-4876-A9ED-4F2451024338}" type="presParOf" srcId="{8D28C4D3-B09F-4595-A9A6-22E9A553499D}" destId="{D2B0B258-94BF-47E5-92E3-9CB267282526}" srcOrd="2" destOrd="0" presId="urn:microsoft.com/office/officeart/2018/2/layout/IconVerticalSolidList"/>
    <dgm:cxn modelId="{FC88D25A-DB35-402C-B7F1-6FAE10344124}" type="presParOf" srcId="{D2B0B258-94BF-47E5-92E3-9CB267282526}" destId="{D6F5AC24-1D9E-447C-8E45-8F8DFC6C2D1F}" srcOrd="0" destOrd="0" presId="urn:microsoft.com/office/officeart/2018/2/layout/IconVerticalSolidList"/>
    <dgm:cxn modelId="{D7AFE56F-E451-4FA4-80D5-BDA5DF8982ED}" type="presParOf" srcId="{D2B0B258-94BF-47E5-92E3-9CB267282526}" destId="{05166F53-C627-4521-AFCD-ACDFF351860D}" srcOrd="1" destOrd="0" presId="urn:microsoft.com/office/officeart/2018/2/layout/IconVerticalSolidList"/>
    <dgm:cxn modelId="{C4A54D9C-0E9C-4FC1-A149-48B96682F994}" type="presParOf" srcId="{D2B0B258-94BF-47E5-92E3-9CB267282526}" destId="{8238DEA2-5272-4F99-B4A7-9737AEB5F4EC}" srcOrd="2" destOrd="0" presId="urn:microsoft.com/office/officeart/2018/2/layout/IconVerticalSolidList"/>
    <dgm:cxn modelId="{21152A81-ECEB-43D5-A932-E54BA130AD03}" type="presParOf" srcId="{D2B0B258-94BF-47E5-92E3-9CB267282526}" destId="{94DD50A9-0566-4C32-AD6E-6A42A066F990}" srcOrd="3" destOrd="0" presId="urn:microsoft.com/office/officeart/2018/2/layout/IconVerticalSolidList"/>
    <dgm:cxn modelId="{88D3CE4C-7763-4A80-9DF5-80187795FA24}" type="presParOf" srcId="{8D28C4D3-B09F-4595-A9A6-22E9A553499D}" destId="{2FAB5EC1-D1C9-4D5F-93A6-605281EB7C22}" srcOrd="3" destOrd="0" presId="urn:microsoft.com/office/officeart/2018/2/layout/IconVerticalSolidList"/>
    <dgm:cxn modelId="{0914B6BF-C7A6-4960-8D06-2230B03FA7CD}" type="presParOf" srcId="{8D28C4D3-B09F-4595-A9A6-22E9A553499D}" destId="{A756E924-3CBE-410C-A773-73DADAD91B9D}" srcOrd="4" destOrd="0" presId="urn:microsoft.com/office/officeart/2018/2/layout/IconVerticalSolidList"/>
    <dgm:cxn modelId="{6611D93A-88B6-4B2B-A426-1B5BF5A84E47}" type="presParOf" srcId="{A756E924-3CBE-410C-A773-73DADAD91B9D}" destId="{B529D40C-1E4F-4AAC-9F3A-86AAF42BDB00}" srcOrd="0" destOrd="0" presId="urn:microsoft.com/office/officeart/2018/2/layout/IconVerticalSolidList"/>
    <dgm:cxn modelId="{06CB977A-A3F7-418E-91C1-72BE36D6DD1F}" type="presParOf" srcId="{A756E924-3CBE-410C-A773-73DADAD91B9D}" destId="{FCE92CB1-DA6A-460A-80A6-F4F2632EE91E}" srcOrd="1" destOrd="0" presId="urn:microsoft.com/office/officeart/2018/2/layout/IconVerticalSolidList"/>
    <dgm:cxn modelId="{F2550BC1-DCD7-48FE-AEFE-AE6F31546BAF}" type="presParOf" srcId="{A756E924-3CBE-410C-A773-73DADAD91B9D}" destId="{A6D96038-B504-4C80-8CCB-CBEAE162DA0A}" srcOrd="2" destOrd="0" presId="urn:microsoft.com/office/officeart/2018/2/layout/IconVerticalSolidList"/>
    <dgm:cxn modelId="{C9EDB2B7-6A5A-4A92-AB5C-57A6C089B009}" type="presParOf" srcId="{A756E924-3CBE-410C-A773-73DADAD91B9D}" destId="{CF34DE6A-C596-45E1-BC1C-AF0152FD16AE}" srcOrd="3" destOrd="0" presId="urn:microsoft.com/office/officeart/2018/2/layout/IconVerticalSolidList"/>
    <dgm:cxn modelId="{7B817400-3D55-47D2-B330-B743110DE938}" type="presParOf" srcId="{8D28C4D3-B09F-4595-A9A6-22E9A553499D}" destId="{1FF36661-8953-4BCB-AE97-EBD4A5958D40}" srcOrd="5" destOrd="0" presId="urn:microsoft.com/office/officeart/2018/2/layout/IconVerticalSolidList"/>
    <dgm:cxn modelId="{D97C81A1-1C9D-4B70-A55B-DD21D13448B0}" type="presParOf" srcId="{8D28C4D3-B09F-4595-A9A6-22E9A553499D}" destId="{BAE0BEF3-ADEA-4099-8D33-88B0EFB5AB66}" srcOrd="6" destOrd="0" presId="urn:microsoft.com/office/officeart/2018/2/layout/IconVerticalSolidList"/>
    <dgm:cxn modelId="{DD12EED9-3921-4149-BC53-8A48F013642B}" type="presParOf" srcId="{BAE0BEF3-ADEA-4099-8D33-88B0EFB5AB66}" destId="{EA3FCA07-75BE-45BD-AF96-EAE177EAAC6C}" srcOrd="0" destOrd="0" presId="urn:microsoft.com/office/officeart/2018/2/layout/IconVerticalSolidList"/>
    <dgm:cxn modelId="{5B9DCC15-D023-4183-8B35-CE4FB96F3018}" type="presParOf" srcId="{BAE0BEF3-ADEA-4099-8D33-88B0EFB5AB66}" destId="{8905A125-1BDB-4055-A15D-4FAEF11A6D2B}" srcOrd="1" destOrd="0" presId="urn:microsoft.com/office/officeart/2018/2/layout/IconVerticalSolidList"/>
    <dgm:cxn modelId="{1775D498-187C-4724-B05C-C8E101900814}" type="presParOf" srcId="{BAE0BEF3-ADEA-4099-8D33-88B0EFB5AB66}" destId="{9DE66A4B-FCB6-4440-BEDF-573F24FC1A10}" srcOrd="2" destOrd="0" presId="urn:microsoft.com/office/officeart/2018/2/layout/IconVerticalSolidList"/>
    <dgm:cxn modelId="{22923DD5-5896-488D-9169-AAE593A319E9}" type="presParOf" srcId="{BAE0BEF3-ADEA-4099-8D33-88B0EFB5AB66}" destId="{5DD8335A-5331-4C25-B8F1-3B7993A8072D}" srcOrd="3" destOrd="0" presId="urn:microsoft.com/office/officeart/2018/2/layout/IconVerticalSolidList"/>
    <dgm:cxn modelId="{A06EFD50-BFE0-4132-8C3F-AA31735C3306}" type="presParOf" srcId="{8D28C4D3-B09F-4595-A9A6-22E9A553499D}" destId="{7A09690F-2492-4936-95CB-901DE05EB7C8}" srcOrd="7" destOrd="0" presId="urn:microsoft.com/office/officeart/2018/2/layout/IconVerticalSolidList"/>
    <dgm:cxn modelId="{E0A6AEC2-541E-4D03-835B-21B0EE73539A}" type="presParOf" srcId="{8D28C4D3-B09F-4595-A9A6-22E9A553499D}" destId="{E9C3FC90-F326-4CAC-9D20-BFCD69281F13}" srcOrd="8" destOrd="0" presId="urn:microsoft.com/office/officeart/2018/2/layout/IconVerticalSolidList"/>
    <dgm:cxn modelId="{8EFF86A8-5FC4-49D1-8AED-929F5D26B3F3}" type="presParOf" srcId="{E9C3FC90-F326-4CAC-9D20-BFCD69281F13}" destId="{89020547-0A16-430A-969A-0674E909CF8F}" srcOrd="0" destOrd="0" presId="urn:microsoft.com/office/officeart/2018/2/layout/IconVerticalSolidList"/>
    <dgm:cxn modelId="{2F42EB1C-1E7D-42FE-9749-B0D56551FF7F}" type="presParOf" srcId="{E9C3FC90-F326-4CAC-9D20-BFCD69281F13}" destId="{F1521683-3D92-411F-8785-A95F8EDA19B8}" srcOrd="1" destOrd="0" presId="urn:microsoft.com/office/officeart/2018/2/layout/IconVerticalSolidList"/>
    <dgm:cxn modelId="{F34A8FB5-1D70-4845-845C-BAC3F5FE5388}" type="presParOf" srcId="{E9C3FC90-F326-4CAC-9D20-BFCD69281F13}" destId="{8B16A948-4A14-4DC2-8DC8-282A3A1E0D48}" srcOrd="2" destOrd="0" presId="urn:microsoft.com/office/officeart/2018/2/layout/IconVerticalSolidList"/>
    <dgm:cxn modelId="{8803ECBC-F3D9-472C-A719-2A8C71DACC3A}" type="presParOf" srcId="{E9C3FC90-F326-4CAC-9D20-BFCD69281F13}" destId="{2258FD1E-8A1C-4E55-910D-E0A1DCDC505F}" srcOrd="3" destOrd="0" presId="urn:microsoft.com/office/officeart/2018/2/layout/IconVerticalSolidList"/>
    <dgm:cxn modelId="{15DACE5C-384B-4CE3-B08A-9963A99712A2}" type="presParOf" srcId="{8D28C4D3-B09F-4595-A9A6-22E9A553499D}" destId="{2D7EC95E-DFB2-415E-A279-28D9D9189358}" srcOrd="9" destOrd="0" presId="urn:microsoft.com/office/officeart/2018/2/layout/IconVerticalSolidList"/>
    <dgm:cxn modelId="{6913B63F-7ABA-4648-A993-B5DEDB36EA45}" type="presParOf" srcId="{8D28C4D3-B09F-4595-A9A6-22E9A553499D}" destId="{3E173389-6552-4488-BE59-BE132AF22B05}" srcOrd="10" destOrd="0" presId="urn:microsoft.com/office/officeart/2018/2/layout/IconVerticalSolidList"/>
    <dgm:cxn modelId="{CB40989A-5018-4453-993A-37CF0CFA2A20}" type="presParOf" srcId="{3E173389-6552-4488-BE59-BE132AF22B05}" destId="{84C3965F-FFBB-498B-9C19-0356A1AEFE20}" srcOrd="0" destOrd="0" presId="urn:microsoft.com/office/officeart/2018/2/layout/IconVerticalSolidList"/>
    <dgm:cxn modelId="{410DBC84-8D43-48DB-8F6D-4B9790672913}" type="presParOf" srcId="{3E173389-6552-4488-BE59-BE132AF22B05}" destId="{C0FAF48D-67EC-4EA4-80C7-875488C6E0F6}" srcOrd="1" destOrd="0" presId="urn:microsoft.com/office/officeart/2018/2/layout/IconVerticalSolidList"/>
    <dgm:cxn modelId="{C7A2C67D-81E9-4DB0-A433-FA3B57CC4FA8}" type="presParOf" srcId="{3E173389-6552-4488-BE59-BE132AF22B05}" destId="{EB511445-21F8-4B42-8CAF-5D87D0E62FE7}" srcOrd="2" destOrd="0" presId="urn:microsoft.com/office/officeart/2018/2/layout/IconVerticalSolidList"/>
    <dgm:cxn modelId="{9D0F13FC-440B-4540-AD19-9C72778143B9}" type="presParOf" srcId="{3E173389-6552-4488-BE59-BE132AF22B05}" destId="{BF96E00B-0242-4358-9EA0-31EB0E39614D}" srcOrd="3" destOrd="0" presId="urn:microsoft.com/office/officeart/2018/2/layout/IconVerticalSolidList"/>
    <dgm:cxn modelId="{669862BC-36C6-4935-9904-67CF2E46DF89}" type="presParOf" srcId="{8D28C4D3-B09F-4595-A9A6-22E9A553499D}" destId="{9F2E03BC-1B5A-4FB4-9F08-E8B096363B9E}" srcOrd="11" destOrd="0" presId="urn:microsoft.com/office/officeart/2018/2/layout/IconVerticalSolidList"/>
    <dgm:cxn modelId="{DA98C3F5-1E36-4B6B-A6F7-DCF69C61EBE4}" type="presParOf" srcId="{8D28C4D3-B09F-4595-A9A6-22E9A553499D}" destId="{6E9C1C67-51A1-454A-8CFB-AD90AC1D2AFD}" srcOrd="12" destOrd="0" presId="urn:microsoft.com/office/officeart/2018/2/layout/IconVerticalSolidList"/>
    <dgm:cxn modelId="{6D7A945D-7FF3-4B35-9981-BC5C9827CC59}" type="presParOf" srcId="{6E9C1C67-51A1-454A-8CFB-AD90AC1D2AFD}" destId="{7534C44D-6264-4452-9323-52A03CE0C5EA}" srcOrd="0" destOrd="0" presId="urn:microsoft.com/office/officeart/2018/2/layout/IconVerticalSolidList"/>
    <dgm:cxn modelId="{6F066A91-1369-4456-B2CA-97D79F38F1D9}" type="presParOf" srcId="{6E9C1C67-51A1-454A-8CFB-AD90AC1D2AFD}" destId="{FA9E4396-E2FE-4668-803A-39FC3615DBEA}" srcOrd="1" destOrd="0" presId="urn:microsoft.com/office/officeart/2018/2/layout/IconVerticalSolidList"/>
    <dgm:cxn modelId="{B1E5371E-2707-4444-B237-13B8BA30F5E0}" type="presParOf" srcId="{6E9C1C67-51A1-454A-8CFB-AD90AC1D2AFD}" destId="{4C37546D-8A06-4FAA-9EA6-F1D677B06E5A}" srcOrd="2" destOrd="0" presId="urn:microsoft.com/office/officeart/2018/2/layout/IconVerticalSolidList"/>
    <dgm:cxn modelId="{F729468D-484B-4140-9113-86398807D548}" type="presParOf" srcId="{6E9C1C67-51A1-454A-8CFB-AD90AC1D2AFD}" destId="{D148C037-FF73-4680-97DB-F3D0CDE0644C}"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715AF9-D0E1-4A27-8704-DEB504093200}" type="doc">
      <dgm:prSet loTypeId="urn:microsoft.com/office/officeart/2005/8/layout/hProcess3" loCatId="process" qsTypeId="urn:microsoft.com/office/officeart/2005/8/quickstyle/simple1" qsCatId="simple" csTypeId="urn:microsoft.com/office/officeart/2005/8/colors/accent1_2" csCatId="accent1" phldr="1"/>
      <dgm:spPr/>
    </dgm:pt>
    <dgm:pt modelId="{37BFD9FE-315D-4F81-8B93-624C4A56551E}">
      <dgm:prSet phldrT="[Text]"/>
      <dgm:spPr/>
      <dgm:t>
        <a:bodyPr/>
        <a:lstStyle/>
        <a:p>
          <a:r>
            <a:rPr lang="en-US" dirty="0">
              <a:solidFill>
                <a:schemeClr val="bg1"/>
              </a:solidFill>
            </a:rPr>
            <a:t>Apply at utsouthern.edu</a:t>
          </a:r>
        </a:p>
      </dgm:t>
    </dgm:pt>
    <dgm:pt modelId="{12E4DE32-E1AE-487B-AF9A-316B4CA292C4}" type="parTrans" cxnId="{D0D84E0B-C9A5-48A6-91DC-1D2D6DE55C66}">
      <dgm:prSet/>
      <dgm:spPr/>
      <dgm:t>
        <a:bodyPr/>
        <a:lstStyle/>
        <a:p>
          <a:endParaRPr lang="en-US"/>
        </a:p>
      </dgm:t>
    </dgm:pt>
    <dgm:pt modelId="{523D25A8-51D2-45C9-82D7-6E8CC056BF0C}" type="sibTrans" cxnId="{D0D84E0B-C9A5-48A6-91DC-1D2D6DE55C66}">
      <dgm:prSet/>
      <dgm:spPr/>
      <dgm:t>
        <a:bodyPr/>
        <a:lstStyle/>
        <a:p>
          <a:endParaRPr lang="en-US"/>
        </a:p>
      </dgm:t>
    </dgm:pt>
    <dgm:pt modelId="{9F1DC2ED-1EFA-4901-B291-45F2982BB639}">
      <dgm:prSet phldrT="[Text]"/>
      <dgm:spPr/>
      <dgm:t>
        <a:bodyPr/>
        <a:lstStyle/>
        <a:p>
          <a:r>
            <a:rPr lang="en-US" dirty="0">
              <a:solidFill>
                <a:schemeClr val="bg1"/>
              </a:solidFill>
            </a:rPr>
            <a:t>Send transcripts and ALL test scores to admissions@utsouthern.edu</a:t>
          </a:r>
        </a:p>
      </dgm:t>
    </dgm:pt>
    <dgm:pt modelId="{812CDEB2-1906-4048-928A-48E817A37290}" type="parTrans" cxnId="{F1E07512-A982-4DF3-8C45-5FF2C25336F0}">
      <dgm:prSet/>
      <dgm:spPr/>
      <dgm:t>
        <a:bodyPr/>
        <a:lstStyle/>
        <a:p>
          <a:endParaRPr lang="en-US"/>
        </a:p>
      </dgm:t>
    </dgm:pt>
    <dgm:pt modelId="{5B0763F1-85C3-4CFD-8E89-1FCF2F6A6691}" type="sibTrans" cxnId="{F1E07512-A982-4DF3-8C45-5FF2C25336F0}">
      <dgm:prSet/>
      <dgm:spPr/>
      <dgm:t>
        <a:bodyPr/>
        <a:lstStyle/>
        <a:p>
          <a:endParaRPr lang="en-US"/>
        </a:p>
      </dgm:t>
    </dgm:pt>
    <dgm:pt modelId="{756F3C0F-E18A-4275-9B04-AFEA93BEC18D}">
      <dgm:prSet phldrT="[Text]"/>
      <dgm:spPr/>
      <dgm:t>
        <a:bodyPr/>
        <a:lstStyle/>
        <a:p>
          <a:r>
            <a:rPr lang="en-US" dirty="0">
              <a:solidFill>
                <a:schemeClr val="bg1"/>
              </a:solidFill>
            </a:rPr>
            <a:t>Receive your admissions decision within 48 hours</a:t>
          </a:r>
        </a:p>
      </dgm:t>
    </dgm:pt>
    <dgm:pt modelId="{01969A6D-4294-4769-939D-6EFBCD83350D}" type="parTrans" cxnId="{B0C44E98-3344-4D66-9383-EF2F6A6E0C1E}">
      <dgm:prSet/>
      <dgm:spPr/>
      <dgm:t>
        <a:bodyPr/>
        <a:lstStyle/>
        <a:p>
          <a:endParaRPr lang="en-US"/>
        </a:p>
      </dgm:t>
    </dgm:pt>
    <dgm:pt modelId="{BD09948C-BDF0-4AE6-AFB8-206E139C4A2D}" type="sibTrans" cxnId="{B0C44E98-3344-4D66-9383-EF2F6A6E0C1E}">
      <dgm:prSet/>
      <dgm:spPr/>
      <dgm:t>
        <a:bodyPr/>
        <a:lstStyle/>
        <a:p>
          <a:endParaRPr lang="en-US"/>
        </a:p>
      </dgm:t>
    </dgm:pt>
    <dgm:pt modelId="{6233348D-332A-49E9-BBB0-79B00B9D3568}" type="pres">
      <dgm:prSet presAssocID="{AA715AF9-D0E1-4A27-8704-DEB504093200}" presName="Name0" presStyleCnt="0">
        <dgm:presLayoutVars>
          <dgm:dir/>
          <dgm:animLvl val="lvl"/>
          <dgm:resizeHandles val="exact"/>
        </dgm:presLayoutVars>
      </dgm:prSet>
      <dgm:spPr/>
    </dgm:pt>
    <dgm:pt modelId="{A3C2974B-88D9-4F87-BE1D-CFDA9CACD6B6}" type="pres">
      <dgm:prSet presAssocID="{AA715AF9-D0E1-4A27-8704-DEB504093200}" presName="dummy" presStyleCnt="0"/>
      <dgm:spPr/>
    </dgm:pt>
    <dgm:pt modelId="{3EF26682-85F5-4205-9186-616E32791E9C}" type="pres">
      <dgm:prSet presAssocID="{AA715AF9-D0E1-4A27-8704-DEB504093200}" presName="linH" presStyleCnt="0"/>
      <dgm:spPr/>
    </dgm:pt>
    <dgm:pt modelId="{0F083454-D895-4687-980C-ABC0B22302F9}" type="pres">
      <dgm:prSet presAssocID="{AA715AF9-D0E1-4A27-8704-DEB504093200}" presName="padding1" presStyleCnt="0"/>
      <dgm:spPr/>
    </dgm:pt>
    <dgm:pt modelId="{08895E89-529C-48E2-84BD-F644505BBB0E}" type="pres">
      <dgm:prSet presAssocID="{37BFD9FE-315D-4F81-8B93-624C4A56551E}" presName="linV" presStyleCnt="0"/>
      <dgm:spPr/>
    </dgm:pt>
    <dgm:pt modelId="{A60E21CA-0FA8-4B13-9AA5-D7F69BA9763D}" type="pres">
      <dgm:prSet presAssocID="{37BFD9FE-315D-4F81-8B93-624C4A56551E}" presName="spVertical1" presStyleCnt="0"/>
      <dgm:spPr/>
    </dgm:pt>
    <dgm:pt modelId="{641B984C-F334-4944-B616-A43F065EA6F7}" type="pres">
      <dgm:prSet presAssocID="{37BFD9FE-315D-4F81-8B93-624C4A56551E}" presName="parTx" presStyleLbl="revTx" presStyleIdx="0" presStyleCnt="3">
        <dgm:presLayoutVars>
          <dgm:chMax val="0"/>
          <dgm:chPref val="0"/>
          <dgm:bulletEnabled val="1"/>
        </dgm:presLayoutVars>
      </dgm:prSet>
      <dgm:spPr/>
    </dgm:pt>
    <dgm:pt modelId="{518BAEA3-FE12-4B26-8132-33F6279D32CD}" type="pres">
      <dgm:prSet presAssocID="{37BFD9FE-315D-4F81-8B93-624C4A56551E}" presName="spVertical2" presStyleCnt="0"/>
      <dgm:spPr/>
    </dgm:pt>
    <dgm:pt modelId="{1A7CA69A-131D-49B5-A75E-844E1AE5662E}" type="pres">
      <dgm:prSet presAssocID="{37BFD9FE-315D-4F81-8B93-624C4A56551E}" presName="spVertical3" presStyleCnt="0"/>
      <dgm:spPr/>
    </dgm:pt>
    <dgm:pt modelId="{896C2DCC-97C6-423A-BA4F-7BB11E902706}" type="pres">
      <dgm:prSet presAssocID="{523D25A8-51D2-45C9-82D7-6E8CC056BF0C}" presName="space" presStyleCnt="0"/>
      <dgm:spPr/>
    </dgm:pt>
    <dgm:pt modelId="{C311C40F-4422-432B-AA8C-E886940258C2}" type="pres">
      <dgm:prSet presAssocID="{9F1DC2ED-1EFA-4901-B291-45F2982BB639}" presName="linV" presStyleCnt="0"/>
      <dgm:spPr/>
    </dgm:pt>
    <dgm:pt modelId="{5C09E30F-6ACF-44FB-B711-6775411A9492}" type="pres">
      <dgm:prSet presAssocID="{9F1DC2ED-1EFA-4901-B291-45F2982BB639}" presName="spVertical1" presStyleCnt="0"/>
      <dgm:spPr/>
    </dgm:pt>
    <dgm:pt modelId="{8FF6563C-ECD2-400F-B496-50208D966F15}" type="pres">
      <dgm:prSet presAssocID="{9F1DC2ED-1EFA-4901-B291-45F2982BB639}" presName="parTx" presStyleLbl="revTx" presStyleIdx="1" presStyleCnt="3">
        <dgm:presLayoutVars>
          <dgm:chMax val="0"/>
          <dgm:chPref val="0"/>
          <dgm:bulletEnabled val="1"/>
        </dgm:presLayoutVars>
      </dgm:prSet>
      <dgm:spPr/>
    </dgm:pt>
    <dgm:pt modelId="{B9D9188D-EA9D-4629-B6F4-E4DEDF3017CB}" type="pres">
      <dgm:prSet presAssocID="{9F1DC2ED-1EFA-4901-B291-45F2982BB639}" presName="spVertical2" presStyleCnt="0"/>
      <dgm:spPr/>
    </dgm:pt>
    <dgm:pt modelId="{20634432-CE7F-40B0-B42B-328CFBEE9E97}" type="pres">
      <dgm:prSet presAssocID="{9F1DC2ED-1EFA-4901-B291-45F2982BB639}" presName="spVertical3" presStyleCnt="0"/>
      <dgm:spPr/>
    </dgm:pt>
    <dgm:pt modelId="{310F2386-AEAB-480C-942D-6FC6C48398F4}" type="pres">
      <dgm:prSet presAssocID="{5B0763F1-85C3-4CFD-8E89-1FCF2F6A6691}" presName="space" presStyleCnt="0"/>
      <dgm:spPr/>
    </dgm:pt>
    <dgm:pt modelId="{78887691-9E04-4519-970F-A16544B4D1C4}" type="pres">
      <dgm:prSet presAssocID="{756F3C0F-E18A-4275-9B04-AFEA93BEC18D}" presName="linV" presStyleCnt="0"/>
      <dgm:spPr/>
    </dgm:pt>
    <dgm:pt modelId="{0DFC6C91-885F-4D31-824C-7958E5C41435}" type="pres">
      <dgm:prSet presAssocID="{756F3C0F-E18A-4275-9B04-AFEA93BEC18D}" presName="spVertical1" presStyleCnt="0"/>
      <dgm:spPr/>
    </dgm:pt>
    <dgm:pt modelId="{3C3A5665-D55C-44C9-A6B8-D9D3526CF809}" type="pres">
      <dgm:prSet presAssocID="{756F3C0F-E18A-4275-9B04-AFEA93BEC18D}" presName="parTx" presStyleLbl="revTx" presStyleIdx="2" presStyleCnt="3">
        <dgm:presLayoutVars>
          <dgm:chMax val="0"/>
          <dgm:chPref val="0"/>
          <dgm:bulletEnabled val="1"/>
        </dgm:presLayoutVars>
      </dgm:prSet>
      <dgm:spPr/>
    </dgm:pt>
    <dgm:pt modelId="{4DC76D13-866C-4B62-AABE-526AEC489199}" type="pres">
      <dgm:prSet presAssocID="{756F3C0F-E18A-4275-9B04-AFEA93BEC18D}" presName="spVertical2" presStyleCnt="0"/>
      <dgm:spPr/>
    </dgm:pt>
    <dgm:pt modelId="{0B8550DF-01A4-4724-BCCA-B9B3CFA7FAA1}" type="pres">
      <dgm:prSet presAssocID="{756F3C0F-E18A-4275-9B04-AFEA93BEC18D}" presName="spVertical3" presStyleCnt="0"/>
      <dgm:spPr/>
    </dgm:pt>
    <dgm:pt modelId="{517DEA1D-C83E-4A44-B5D9-912FA858F9CF}" type="pres">
      <dgm:prSet presAssocID="{AA715AF9-D0E1-4A27-8704-DEB504093200}" presName="padding2" presStyleCnt="0"/>
      <dgm:spPr/>
    </dgm:pt>
    <dgm:pt modelId="{458DCC21-4950-4C18-95A5-15056A0AF899}" type="pres">
      <dgm:prSet presAssocID="{AA715AF9-D0E1-4A27-8704-DEB504093200}" presName="negArrow" presStyleCnt="0"/>
      <dgm:spPr/>
    </dgm:pt>
    <dgm:pt modelId="{5E2E330B-8BAF-41B6-97E7-2A2F8F544974}" type="pres">
      <dgm:prSet presAssocID="{AA715AF9-D0E1-4A27-8704-DEB504093200}" presName="backgroundArrow" presStyleLbl="node1" presStyleIdx="0" presStyleCnt="1"/>
      <dgm:spPr>
        <a:solidFill>
          <a:srgbClr val="F7941D"/>
        </a:solidFill>
      </dgm:spPr>
    </dgm:pt>
  </dgm:ptLst>
  <dgm:cxnLst>
    <dgm:cxn modelId="{D0D84E0B-C9A5-48A6-91DC-1D2D6DE55C66}" srcId="{AA715AF9-D0E1-4A27-8704-DEB504093200}" destId="{37BFD9FE-315D-4F81-8B93-624C4A56551E}" srcOrd="0" destOrd="0" parTransId="{12E4DE32-E1AE-487B-AF9A-316B4CA292C4}" sibTransId="{523D25A8-51D2-45C9-82D7-6E8CC056BF0C}"/>
    <dgm:cxn modelId="{F1E07512-A982-4DF3-8C45-5FF2C25336F0}" srcId="{AA715AF9-D0E1-4A27-8704-DEB504093200}" destId="{9F1DC2ED-1EFA-4901-B291-45F2982BB639}" srcOrd="1" destOrd="0" parTransId="{812CDEB2-1906-4048-928A-48E817A37290}" sibTransId="{5B0763F1-85C3-4CFD-8E89-1FCF2F6A6691}"/>
    <dgm:cxn modelId="{09582E46-23EF-446B-8E7C-218A8C5371CD}" type="presOf" srcId="{37BFD9FE-315D-4F81-8B93-624C4A56551E}" destId="{641B984C-F334-4944-B616-A43F065EA6F7}" srcOrd="0" destOrd="0" presId="urn:microsoft.com/office/officeart/2005/8/layout/hProcess3"/>
    <dgm:cxn modelId="{2D6B2675-AAFC-4E4A-AD35-21F3E20EF040}" type="presOf" srcId="{9F1DC2ED-1EFA-4901-B291-45F2982BB639}" destId="{8FF6563C-ECD2-400F-B496-50208D966F15}" srcOrd="0" destOrd="0" presId="urn:microsoft.com/office/officeart/2005/8/layout/hProcess3"/>
    <dgm:cxn modelId="{B0C44E98-3344-4D66-9383-EF2F6A6E0C1E}" srcId="{AA715AF9-D0E1-4A27-8704-DEB504093200}" destId="{756F3C0F-E18A-4275-9B04-AFEA93BEC18D}" srcOrd="2" destOrd="0" parTransId="{01969A6D-4294-4769-939D-6EFBCD83350D}" sibTransId="{BD09948C-BDF0-4AE6-AFB8-206E139C4A2D}"/>
    <dgm:cxn modelId="{948AA4C9-E627-4E71-9857-B1877B8DF028}" type="presOf" srcId="{756F3C0F-E18A-4275-9B04-AFEA93BEC18D}" destId="{3C3A5665-D55C-44C9-A6B8-D9D3526CF809}" srcOrd="0" destOrd="0" presId="urn:microsoft.com/office/officeart/2005/8/layout/hProcess3"/>
    <dgm:cxn modelId="{72E1D2FD-CA05-424B-A75D-01A042871411}" type="presOf" srcId="{AA715AF9-D0E1-4A27-8704-DEB504093200}" destId="{6233348D-332A-49E9-BBB0-79B00B9D3568}" srcOrd="0" destOrd="0" presId="urn:microsoft.com/office/officeart/2005/8/layout/hProcess3"/>
    <dgm:cxn modelId="{E3BA6305-0D27-4A96-85D0-3B2C909A39C5}" type="presParOf" srcId="{6233348D-332A-49E9-BBB0-79B00B9D3568}" destId="{A3C2974B-88D9-4F87-BE1D-CFDA9CACD6B6}" srcOrd="0" destOrd="0" presId="urn:microsoft.com/office/officeart/2005/8/layout/hProcess3"/>
    <dgm:cxn modelId="{6C9DAA33-890A-4B19-A9D2-E18D2B284980}" type="presParOf" srcId="{6233348D-332A-49E9-BBB0-79B00B9D3568}" destId="{3EF26682-85F5-4205-9186-616E32791E9C}" srcOrd="1" destOrd="0" presId="urn:microsoft.com/office/officeart/2005/8/layout/hProcess3"/>
    <dgm:cxn modelId="{CC878A5D-B2CE-4270-BCCE-8BEFD9027DEC}" type="presParOf" srcId="{3EF26682-85F5-4205-9186-616E32791E9C}" destId="{0F083454-D895-4687-980C-ABC0B22302F9}" srcOrd="0" destOrd="0" presId="urn:microsoft.com/office/officeart/2005/8/layout/hProcess3"/>
    <dgm:cxn modelId="{9C960197-8DCD-4BB7-9C9C-7C2D611304E4}" type="presParOf" srcId="{3EF26682-85F5-4205-9186-616E32791E9C}" destId="{08895E89-529C-48E2-84BD-F644505BBB0E}" srcOrd="1" destOrd="0" presId="urn:microsoft.com/office/officeart/2005/8/layout/hProcess3"/>
    <dgm:cxn modelId="{D29AF29F-872E-4F96-BBA1-F0C2BEFB243A}" type="presParOf" srcId="{08895E89-529C-48E2-84BD-F644505BBB0E}" destId="{A60E21CA-0FA8-4B13-9AA5-D7F69BA9763D}" srcOrd="0" destOrd="0" presId="urn:microsoft.com/office/officeart/2005/8/layout/hProcess3"/>
    <dgm:cxn modelId="{0E33E630-AC1A-4547-96B8-E65AEE66D347}" type="presParOf" srcId="{08895E89-529C-48E2-84BD-F644505BBB0E}" destId="{641B984C-F334-4944-B616-A43F065EA6F7}" srcOrd="1" destOrd="0" presId="urn:microsoft.com/office/officeart/2005/8/layout/hProcess3"/>
    <dgm:cxn modelId="{8E18A3D9-6273-42DB-A48F-D3DD4C2F6634}" type="presParOf" srcId="{08895E89-529C-48E2-84BD-F644505BBB0E}" destId="{518BAEA3-FE12-4B26-8132-33F6279D32CD}" srcOrd="2" destOrd="0" presId="urn:microsoft.com/office/officeart/2005/8/layout/hProcess3"/>
    <dgm:cxn modelId="{180CF33A-5A4F-4AA7-86BC-39024873173A}" type="presParOf" srcId="{08895E89-529C-48E2-84BD-F644505BBB0E}" destId="{1A7CA69A-131D-49B5-A75E-844E1AE5662E}" srcOrd="3" destOrd="0" presId="urn:microsoft.com/office/officeart/2005/8/layout/hProcess3"/>
    <dgm:cxn modelId="{2F987380-BD91-463F-8955-568F2F73DFF3}" type="presParOf" srcId="{3EF26682-85F5-4205-9186-616E32791E9C}" destId="{896C2DCC-97C6-423A-BA4F-7BB11E902706}" srcOrd="2" destOrd="0" presId="urn:microsoft.com/office/officeart/2005/8/layout/hProcess3"/>
    <dgm:cxn modelId="{1D0B885A-B41E-4EA9-ABD7-1B6DA172F131}" type="presParOf" srcId="{3EF26682-85F5-4205-9186-616E32791E9C}" destId="{C311C40F-4422-432B-AA8C-E886940258C2}" srcOrd="3" destOrd="0" presId="urn:microsoft.com/office/officeart/2005/8/layout/hProcess3"/>
    <dgm:cxn modelId="{3900B865-8D04-4359-8991-5A67C0B98422}" type="presParOf" srcId="{C311C40F-4422-432B-AA8C-E886940258C2}" destId="{5C09E30F-6ACF-44FB-B711-6775411A9492}" srcOrd="0" destOrd="0" presId="urn:microsoft.com/office/officeart/2005/8/layout/hProcess3"/>
    <dgm:cxn modelId="{BEBC8187-3E8D-4522-864B-25E1460A8307}" type="presParOf" srcId="{C311C40F-4422-432B-AA8C-E886940258C2}" destId="{8FF6563C-ECD2-400F-B496-50208D966F15}" srcOrd="1" destOrd="0" presId="urn:microsoft.com/office/officeart/2005/8/layout/hProcess3"/>
    <dgm:cxn modelId="{2115E36F-612B-48CF-9429-848DE2CA004D}" type="presParOf" srcId="{C311C40F-4422-432B-AA8C-E886940258C2}" destId="{B9D9188D-EA9D-4629-B6F4-E4DEDF3017CB}" srcOrd="2" destOrd="0" presId="urn:microsoft.com/office/officeart/2005/8/layout/hProcess3"/>
    <dgm:cxn modelId="{F7CD8024-B2C4-4C75-920A-ADEF46E9AA64}" type="presParOf" srcId="{C311C40F-4422-432B-AA8C-E886940258C2}" destId="{20634432-CE7F-40B0-B42B-328CFBEE9E97}" srcOrd="3" destOrd="0" presId="urn:microsoft.com/office/officeart/2005/8/layout/hProcess3"/>
    <dgm:cxn modelId="{C75582C2-CB89-4A9B-825B-B276AE18408F}" type="presParOf" srcId="{3EF26682-85F5-4205-9186-616E32791E9C}" destId="{310F2386-AEAB-480C-942D-6FC6C48398F4}" srcOrd="4" destOrd="0" presId="urn:microsoft.com/office/officeart/2005/8/layout/hProcess3"/>
    <dgm:cxn modelId="{BAFD484A-36C2-4EA1-940F-A0EA802A4BC7}" type="presParOf" srcId="{3EF26682-85F5-4205-9186-616E32791E9C}" destId="{78887691-9E04-4519-970F-A16544B4D1C4}" srcOrd="5" destOrd="0" presId="urn:microsoft.com/office/officeart/2005/8/layout/hProcess3"/>
    <dgm:cxn modelId="{6783647A-99F6-4E67-A103-A0A3FC098664}" type="presParOf" srcId="{78887691-9E04-4519-970F-A16544B4D1C4}" destId="{0DFC6C91-885F-4D31-824C-7958E5C41435}" srcOrd="0" destOrd="0" presId="urn:microsoft.com/office/officeart/2005/8/layout/hProcess3"/>
    <dgm:cxn modelId="{10ADCCC0-2A87-4845-8D82-646768A19CFC}" type="presParOf" srcId="{78887691-9E04-4519-970F-A16544B4D1C4}" destId="{3C3A5665-D55C-44C9-A6B8-D9D3526CF809}" srcOrd="1" destOrd="0" presId="urn:microsoft.com/office/officeart/2005/8/layout/hProcess3"/>
    <dgm:cxn modelId="{5A06EAD0-042A-4ECF-9F98-67E1FB086DB2}" type="presParOf" srcId="{78887691-9E04-4519-970F-A16544B4D1C4}" destId="{4DC76D13-866C-4B62-AABE-526AEC489199}" srcOrd="2" destOrd="0" presId="urn:microsoft.com/office/officeart/2005/8/layout/hProcess3"/>
    <dgm:cxn modelId="{BFCDD77D-6953-4410-BD16-D87164FEC78A}" type="presParOf" srcId="{78887691-9E04-4519-970F-A16544B4D1C4}" destId="{0B8550DF-01A4-4724-BCCA-B9B3CFA7FAA1}" srcOrd="3" destOrd="0" presId="urn:microsoft.com/office/officeart/2005/8/layout/hProcess3"/>
    <dgm:cxn modelId="{A210D25C-9B94-4422-811D-13EF44D823A3}" type="presParOf" srcId="{3EF26682-85F5-4205-9186-616E32791E9C}" destId="{517DEA1D-C83E-4A44-B5D9-912FA858F9CF}" srcOrd="6" destOrd="0" presId="urn:microsoft.com/office/officeart/2005/8/layout/hProcess3"/>
    <dgm:cxn modelId="{DBCA30E5-88B2-4C0F-9B21-43E7F40F3195}" type="presParOf" srcId="{3EF26682-85F5-4205-9186-616E32791E9C}" destId="{458DCC21-4950-4C18-95A5-15056A0AF899}" srcOrd="7" destOrd="0" presId="urn:microsoft.com/office/officeart/2005/8/layout/hProcess3"/>
    <dgm:cxn modelId="{38935355-F4ED-4F67-B8F9-670F5FB74621}" type="presParOf" srcId="{3EF26682-85F5-4205-9186-616E32791E9C}" destId="{5E2E330B-8BAF-41B6-97E7-2A2F8F544974}" srcOrd="8"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E218A9-639D-4C1D-9C4B-8C98865AD493}">
      <dsp:nvSpPr>
        <dsp:cNvPr id="0" name=""/>
        <dsp:cNvSpPr/>
      </dsp:nvSpPr>
      <dsp:spPr>
        <a:xfrm>
          <a:off x="0" y="0"/>
          <a:ext cx="10313208" cy="417269"/>
        </a:xfrm>
        <a:prstGeom prst="roundRect">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General Education</a:t>
          </a:r>
        </a:p>
      </dsp:txBody>
      <dsp:txXfrm>
        <a:off x="20369" y="20369"/>
        <a:ext cx="10272470" cy="376531"/>
      </dsp:txXfrm>
    </dsp:sp>
    <dsp:sp modelId="{4720D29C-3303-49E9-8C80-FC1C77A70CFD}">
      <dsp:nvSpPr>
        <dsp:cNvPr id="0" name=""/>
        <dsp:cNvSpPr/>
      </dsp:nvSpPr>
      <dsp:spPr>
        <a:xfrm>
          <a:off x="0" y="428681"/>
          <a:ext cx="10313208" cy="22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Undecided</a:t>
          </a:r>
        </a:p>
      </dsp:txBody>
      <dsp:txXfrm>
        <a:off x="0" y="428681"/>
        <a:ext cx="10313208" cy="226087"/>
      </dsp:txXfrm>
    </dsp:sp>
    <dsp:sp modelId="{60EB608B-ACD8-4FD2-99D8-5EFE0A9D3A27}">
      <dsp:nvSpPr>
        <dsp:cNvPr id="0" name=""/>
        <dsp:cNvSpPr/>
      </dsp:nvSpPr>
      <dsp:spPr>
        <a:xfrm>
          <a:off x="0" y="645001"/>
          <a:ext cx="10313208" cy="417269"/>
        </a:xfrm>
        <a:prstGeom prst="roundRect">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Johnston School of Business</a:t>
          </a:r>
        </a:p>
      </dsp:txBody>
      <dsp:txXfrm>
        <a:off x="20369" y="665370"/>
        <a:ext cx="10272470" cy="376531"/>
      </dsp:txXfrm>
    </dsp:sp>
    <dsp:sp modelId="{F60889D0-F9AB-44A1-97E7-401AF470438D}">
      <dsp:nvSpPr>
        <dsp:cNvPr id="0" name=""/>
        <dsp:cNvSpPr/>
      </dsp:nvSpPr>
      <dsp:spPr>
        <a:xfrm>
          <a:off x="0" y="1062270"/>
          <a:ext cx="10313208" cy="22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Accounting, Management, Management Information Systems, Sport Management</a:t>
          </a:r>
        </a:p>
      </dsp:txBody>
      <dsp:txXfrm>
        <a:off x="0" y="1062270"/>
        <a:ext cx="10313208" cy="226087"/>
      </dsp:txXfrm>
    </dsp:sp>
    <dsp:sp modelId="{7EAB7E42-7AC9-4678-A573-4151EB97ED0B}">
      <dsp:nvSpPr>
        <dsp:cNvPr id="0" name=""/>
        <dsp:cNvSpPr/>
      </dsp:nvSpPr>
      <dsp:spPr>
        <a:xfrm>
          <a:off x="0" y="1288358"/>
          <a:ext cx="10313208" cy="417269"/>
        </a:xfrm>
        <a:prstGeom prst="roundRect">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Grissom School of Education</a:t>
          </a:r>
        </a:p>
      </dsp:txBody>
      <dsp:txXfrm>
        <a:off x="20369" y="1308727"/>
        <a:ext cx="10272470" cy="376531"/>
      </dsp:txXfrm>
    </dsp:sp>
    <dsp:sp modelId="{1361638B-7B13-4335-AAFF-71D6B98045D5}">
      <dsp:nvSpPr>
        <dsp:cNvPr id="0" name=""/>
        <dsp:cNvSpPr/>
      </dsp:nvSpPr>
      <dsp:spPr>
        <a:xfrm>
          <a:off x="0" y="1705628"/>
          <a:ext cx="10313208" cy="4152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Elementary Education, Human Performance and Physical Education, Special Education, Secondary Education</a:t>
          </a:r>
        </a:p>
      </dsp:txBody>
      <dsp:txXfrm>
        <a:off x="0" y="1705628"/>
        <a:ext cx="10313208" cy="415263"/>
      </dsp:txXfrm>
    </dsp:sp>
    <dsp:sp modelId="{6DE0F564-8B95-40F5-B8DC-C507F148BC78}">
      <dsp:nvSpPr>
        <dsp:cNvPr id="0" name=""/>
        <dsp:cNvSpPr/>
      </dsp:nvSpPr>
      <dsp:spPr>
        <a:xfrm>
          <a:off x="0" y="2120891"/>
          <a:ext cx="10313208" cy="417269"/>
        </a:xfrm>
        <a:prstGeom prst="roundRect">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Martin School of Arts &amp; Humanities</a:t>
          </a:r>
        </a:p>
      </dsp:txBody>
      <dsp:txXfrm>
        <a:off x="20369" y="2141260"/>
        <a:ext cx="10272470" cy="376531"/>
      </dsp:txXfrm>
    </dsp:sp>
    <dsp:sp modelId="{ADED206C-457E-4CC8-94DD-639ADCED661A}">
      <dsp:nvSpPr>
        <dsp:cNvPr id="0" name=""/>
        <dsp:cNvSpPr/>
      </dsp:nvSpPr>
      <dsp:spPr>
        <a:xfrm>
          <a:off x="0" y="2538161"/>
          <a:ext cx="10313208" cy="22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a:solidFill>
                <a:schemeClr val="tx1">
                  <a:lumMod val="65000"/>
                  <a:lumOff val="35000"/>
                </a:schemeClr>
              </a:solidFill>
              <a:latin typeface="Arial" panose="020B0604020202020204" pitchFamily="34" charset="0"/>
              <a:cs typeface="Arial" panose="020B0604020202020204" pitchFamily="34" charset="0"/>
            </a:rPr>
            <a:t>Dramatic Arts, English, Interdisciplinary Studies, Religion and Philosophy</a:t>
          </a:r>
        </a:p>
      </dsp:txBody>
      <dsp:txXfrm>
        <a:off x="0" y="2538161"/>
        <a:ext cx="10313208" cy="226087"/>
      </dsp:txXfrm>
    </dsp:sp>
    <dsp:sp modelId="{E219FFCB-70FD-4646-BD91-A5C01EB50B08}">
      <dsp:nvSpPr>
        <dsp:cNvPr id="0" name=""/>
        <dsp:cNvSpPr/>
      </dsp:nvSpPr>
      <dsp:spPr>
        <a:xfrm>
          <a:off x="0" y="2764248"/>
          <a:ext cx="10313208" cy="417269"/>
        </a:xfrm>
        <a:prstGeom prst="roundRect">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Mathematics &amp; Science</a:t>
          </a:r>
        </a:p>
      </dsp:txBody>
      <dsp:txXfrm>
        <a:off x="20369" y="2784617"/>
        <a:ext cx="10272470" cy="376531"/>
      </dsp:txXfrm>
    </dsp:sp>
    <dsp:sp modelId="{C90EA8CC-F237-4124-A476-FC476EF6A62F}">
      <dsp:nvSpPr>
        <dsp:cNvPr id="0" name=""/>
        <dsp:cNvSpPr/>
      </dsp:nvSpPr>
      <dsp:spPr>
        <a:xfrm>
          <a:off x="0" y="3181518"/>
          <a:ext cx="10313208" cy="22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a:solidFill>
                <a:schemeClr val="tx1">
                  <a:lumMod val="65000"/>
                  <a:lumOff val="35000"/>
                </a:schemeClr>
              </a:solidFill>
              <a:latin typeface="Arial" panose="020B0604020202020204" pitchFamily="34" charset="0"/>
              <a:cs typeface="Arial" panose="020B0604020202020204" pitchFamily="34" charset="0"/>
            </a:rPr>
            <a:t>Biology, Chemistry, Computer Information Systems, Cybersecurity, Mathematics</a:t>
          </a:r>
        </a:p>
      </dsp:txBody>
      <dsp:txXfrm>
        <a:off x="0" y="3181518"/>
        <a:ext cx="10313208" cy="226087"/>
      </dsp:txXfrm>
    </dsp:sp>
    <dsp:sp modelId="{D16703C9-E9D4-46A8-9BA4-CB107DB0E91A}">
      <dsp:nvSpPr>
        <dsp:cNvPr id="0" name=""/>
        <dsp:cNvSpPr/>
      </dsp:nvSpPr>
      <dsp:spPr>
        <a:xfrm>
          <a:off x="0" y="3407606"/>
          <a:ext cx="10313208" cy="417269"/>
        </a:xfrm>
        <a:prstGeom prst="roundRect">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Travis School of Nursing &amp; Health Sciences</a:t>
          </a:r>
        </a:p>
      </dsp:txBody>
      <dsp:txXfrm>
        <a:off x="20369" y="3427975"/>
        <a:ext cx="10272470" cy="376531"/>
      </dsp:txXfrm>
    </dsp:sp>
    <dsp:sp modelId="{181FC6E2-2EBD-4066-A1C4-FB12842898F8}">
      <dsp:nvSpPr>
        <dsp:cNvPr id="0" name=""/>
        <dsp:cNvSpPr/>
      </dsp:nvSpPr>
      <dsp:spPr>
        <a:xfrm>
          <a:off x="0" y="3824875"/>
          <a:ext cx="10313208" cy="22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a:solidFill>
                <a:schemeClr val="tx1">
                  <a:lumMod val="65000"/>
                  <a:lumOff val="35000"/>
                </a:schemeClr>
              </a:solidFill>
              <a:latin typeface="Arial" panose="020B0604020202020204" pitchFamily="34" charset="0"/>
              <a:cs typeface="Arial" panose="020B0604020202020204" pitchFamily="34" charset="0"/>
            </a:rPr>
            <a:t>BSN Nursing, Public Health Education</a:t>
          </a:r>
        </a:p>
      </dsp:txBody>
      <dsp:txXfrm>
        <a:off x="0" y="3824875"/>
        <a:ext cx="10313208" cy="226087"/>
      </dsp:txXfrm>
    </dsp:sp>
    <dsp:sp modelId="{851243F7-F7AF-478B-99DF-3CD36D446B4D}">
      <dsp:nvSpPr>
        <dsp:cNvPr id="0" name=""/>
        <dsp:cNvSpPr/>
      </dsp:nvSpPr>
      <dsp:spPr>
        <a:xfrm>
          <a:off x="0" y="4050963"/>
          <a:ext cx="10313208" cy="417269"/>
        </a:xfrm>
        <a:prstGeom prst="roundRect">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Social Sciences</a:t>
          </a:r>
        </a:p>
      </dsp:txBody>
      <dsp:txXfrm>
        <a:off x="20369" y="4071332"/>
        <a:ext cx="10272470" cy="376531"/>
      </dsp:txXfrm>
    </dsp:sp>
    <dsp:sp modelId="{93A640CA-E4FD-4754-A4A5-C6F9E12FB227}">
      <dsp:nvSpPr>
        <dsp:cNvPr id="0" name=""/>
        <dsp:cNvSpPr/>
      </dsp:nvSpPr>
      <dsp:spPr>
        <a:xfrm>
          <a:off x="0" y="4468233"/>
          <a:ext cx="10313208" cy="226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7444"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en-US" sz="1600" b="1" kern="1200" dirty="0">
              <a:solidFill>
                <a:schemeClr val="tx1">
                  <a:lumMod val="65000"/>
                  <a:lumOff val="35000"/>
                </a:schemeClr>
              </a:solidFill>
              <a:latin typeface="Arial" panose="020B0604020202020204" pitchFamily="34" charset="0"/>
              <a:cs typeface="Arial" panose="020B0604020202020204" pitchFamily="34" charset="0"/>
            </a:rPr>
            <a:t>Behavioral Sciences, Criminal Justice, History, Homeland Security</a:t>
          </a:r>
        </a:p>
      </dsp:txBody>
      <dsp:txXfrm>
        <a:off x="0" y="4468233"/>
        <a:ext cx="10313208" cy="22608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9EDCFE-6546-43EE-9B17-2204B396F46F}">
      <dsp:nvSpPr>
        <dsp:cNvPr id="0" name=""/>
        <dsp:cNvSpPr/>
      </dsp:nvSpPr>
      <dsp:spPr>
        <a:xfrm>
          <a:off x="0" y="304"/>
          <a:ext cx="9590939" cy="418856"/>
        </a:xfrm>
        <a:prstGeom prst="roundRect">
          <a:avLst>
            <a:gd name="adj" fmla="val 1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dsp:style>
    </dsp:sp>
    <dsp:sp modelId="{84CD2A19-08EA-4C54-B1C9-6D0487E2BC4C}">
      <dsp:nvSpPr>
        <dsp:cNvPr id="0" name=""/>
        <dsp:cNvSpPr/>
      </dsp:nvSpPr>
      <dsp:spPr>
        <a:xfrm>
          <a:off x="126704" y="94546"/>
          <a:ext cx="230371" cy="230371"/>
        </a:xfrm>
        <a:prstGeom prst="rect">
          <a:avLst/>
        </a:prstGeom>
        <a:blipFill>
          <a:blip xmlns:r="http://schemas.openxmlformats.org/officeDocument/2006/relationships" r:embed="rId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bg1"/>
          </a:solidFill>
          <a:prstDash val="solid"/>
          <a:miter lim="800000"/>
        </a:ln>
        <a:effectLst>
          <a:softEdge rad="0"/>
        </a:effectLst>
      </dsp:spPr>
      <dsp:style>
        <a:lnRef idx="2">
          <a:scrgbClr r="0" g="0" b="0"/>
        </a:lnRef>
        <a:fillRef idx="1">
          <a:scrgbClr r="0" g="0" b="0"/>
        </a:fillRef>
        <a:effectRef idx="0">
          <a:scrgbClr r="0" g="0" b="0"/>
        </a:effectRef>
        <a:fontRef idx="minor">
          <a:schemeClr val="lt1"/>
        </a:fontRef>
      </dsp:style>
    </dsp:sp>
    <dsp:sp modelId="{3EB6EDF9-76D0-4994-B4A0-F7E64D2C04E0}">
      <dsp:nvSpPr>
        <dsp:cNvPr id="0" name=""/>
        <dsp:cNvSpPr/>
      </dsp:nvSpPr>
      <dsp:spPr>
        <a:xfrm>
          <a:off x="483779" y="304"/>
          <a:ext cx="9107159" cy="418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329" tIns="44329" rIns="44329" bIns="44329"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Licensure for Special Education</a:t>
          </a:r>
        </a:p>
      </dsp:txBody>
      <dsp:txXfrm>
        <a:off x="483779" y="304"/>
        <a:ext cx="9107159" cy="418856"/>
      </dsp:txXfrm>
    </dsp:sp>
    <dsp:sp modelId="{D6F5AC24-1D9E-447C-8E45-8F8DFC6C2D1F}">
      <dsp:nvSpPr>
        <dsp:cNvPr id="0" name=""/>
        <dsp:cNvSpPr/>
      </dsp:nvSpPr>
      <dsp:spPr>
        <a:xfrm>
          <a:off x="0" y="523874"/>
          <a:ext cx="9590939" cy="418856"/>
        </a:xfrm>
        <a:prstGeom prst="roundRect">
          <a:avLst>
            <a:gd name="adj" fmla="val 1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dsp:style>
    </dsp:sp>
    <dsp:sp modelId="{05166F53-C627-4521-AFCD-ACDFF351860D}">
      <dsp:nvSpPr>
        <dsp:cNvPr id="0" name=""/>
        <dsp:cNvSpPr/>
      </dsp:nvSpPr>
      <dsp:spPr>
        <a:xfrm>
          <a:off x="126704" y="618117"/>
          <a:ext cx="230371" cy="230371"/>
        </a:xfrm>
        <a:prstGeom prst="rect">
          <a:avLst/>
        </a:prstGeom>
        <a:blipFill>
          <a:blip xmlns:r="http://schemas.openxmlformats.org/officeDocument/2006/relationships" r:embed="rId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DD50A9-0566-4C32-AD6E-6A42A066F990}">
      <dsp:nvSpPr>
        <dsp:cNvPr id="0" name=""/>
        <dsp:cNvSpPr/>
      </dsp:nvSpPr>
      <dsp:spPr>
        <a:xfrm>
          <a:off x="483779" y="523874"/>
          <a:ext cx="9107159" cy="418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329" tIns="44329" rIns="44329" bIns="44329"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Public Health Education</a:t>
          </a:r>
        </a:p>
      </dsp:txBody>
      <dsp:txXfrm>
        <a:off x="483779" y="523874"/>
        <a:ext cx="9107159" cy="418856"/>
      </dsp:txXfrm>
    </dsp:sp>
    <dsp:sp modelId="{B529D40C-1E4F-4AAC-9F3A-86AAF42BDB00}">
      <dsp:nvSpPr>
        <dsp:cNvPr id="0" name=""/>
        <dsp:cNvSpPr/>
      </dsp:nvSpPr>
      <dsp:spPr>
        <a:xfrm>
          <a:off x="0" y="1047445"/>
          <a:ext cx="9590939" cy="418856"/>
        </a:xfrm>
        <a:prstGeom prst="roundRect">
          <a:avLst>
            <a:gd name="adj" fmla="val 1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dsp:style>
    </dsp:sp>
    <dsp:sp modelId="{FCE92CB1-DA6A-460A-80A6-F4F2632EE91E}">
      <dsp:nvSpPr>
        <dsp:cNvPr id="0" name=""/>
        <dsp:cNvSpPr/>
      </dsp:nvSpPr>
      <dsp:spPr>
        <a:xfrm>
          <a:off x="126704" y="1141687"/>
          <a:ext cx="230371" cy="230371"/>
        </a:xfrm>
        <a:prstGeom prst="rect">
          <a:avLst/>
        </a:prstGeom>
        <a:blipFill>
          <a:blip xmlns:r="http://schemas.openxmlformats.org/officeDocument/2006/relationships" r:embed="rId5">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34DE6A-C596-45E1-BC1C-AF0152FD16AE}">
      <dsp:nvSpPr>
        <dsp:cNvPr id="0" name=""/>
        <dsp:cNvSpPr/>
      </dsp:nvSpPr>
      <dsp:spPr>
        <a:xfrm>
          <a:off x="483779" y="1047445"/>
          <a:ext cx="9107159" cy="418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329" tIns="44329" rIns="44329" bIns="44329"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Cyber Security</a:t>
          </a:r>
        </a:p>
      </dsp:txBody>
      <dsp:txXfrm>
        <a:off x="483779" y="1047445"/>
        <a:ext cx="9107159" cy="418856"/>
      </dsp:txXfrm>
    </dsp:sp>
    <dsp:sp modelId="{EA3FCA07-75BE-45BD-AF96-EAE177EAAC6C}">
      <dsp:nvSpPr>
        <dsp:cNvPr id="0" name=""/>
        <dsp:cNvSpPr/>
      </dsp:nvSpPr>
      <dsp:spPr>
        <a:xfrm>
          <a:off x="0" y="1571015"/>
          <a:ext cx="9590939" cy="418856"/>
        </a:xfrm>
        <a:prstGeom prst="roundRect">
          <a:avLst>
            <a:gd name="adj" fmla="val 1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dsp:style>
    </dsp:sp>
    <dsp:sp modelId="{8905A125-1BDB-4055-A15D-4FAEF11A6D2B}">
      <dsp:nvSpPr>
        <dsp:cNvPr id="0" name=""/>
        <dsp:cNvSpPr/>
      </dsp:nvSpPr>
      <dsp:spPr>
        <a:xfrm>
          <a:off x="126704" y="1665258"/>
          <a:ext cx="230371" cy="230371"/>
        </a:xfrm>
        <a:prstGeom prst="rect">
          <a:avLst/>
        </a:prstGeom>
        <a:blipFill>
          <a:blip xmlns:r="http://schemas.openxmlformats.org/officeDocument/2006/relationships" r:embed="rId7">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8335A-5331-4C25-B8F1-3B7993A8072D}">
      <dsp:nvSpPr>
        <dsp:cNvPr id="0" name=""/>
        <dsp:cNvSpPr/>
      </dsp:nvSpPr>
      <dsp:spPr>
        <a:xfrm>
          <a:off x="483779" y="1571015"/>
          <a:ext cx="9107159" cy="418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329" tIns="44329" rIns="44329" bIns="44329" numCol="1" spcCol="1270" anchor="ctr" anchorCtr="0">
          <a:noAutofit/>
        </a:bodyPr>
        <a:lstStyle/>
        <a:p>
          <a:pPr marL="0" lvl="0" indent="0" algn="l" defTabSz="889000">
            <a:lnSpc>
              <a:spcPct val="100000"/>
            </a:lnSpc>
            <a:spcBef>
              <a:spcPct val="0"/>
            </a:spcBef>
            <a:spcAft>
              <a:spcPct val="35000"/>
            </a:spcAft>
            <a:buNone/>
          </a:pPr>
          <a:r>
            <a:rPr lang="en-US" sz="2000" b="1" kern="1200">
              <a:solidFill>
                <a:schemeClr val="bg1"/>
              </a:solidFill>
              <a:latin typeface="Arial" panose="020B0604020202020204" pitchFamily="34" charset="0"/>
              <a:cs typeface="Arial" panose="020B0604020202020204" pitchFamily="34" charset="0"/>
            </a:rPr>
            <a:t>Computer Information Systems</a:t>
          </a:r>
        </a:p>
      </dsp:txBody>
      <dsp:txXfrm>
        <a:off x="483779" y="1571015"/>
        <a:ext cx="9107159" cy="418856"/>
      </dsp:txXfrm>
    </dsp:sp>
    <dsp:sp modelId="{89020547-0A16-430A-969A-0674E909CF8F}">
      <dsp:nvSpPr>
        <dsp:cNvPr id="0" name=""/>
        <dsp:cNvSpPr/>
      </dsp:nvSpPr>
      <dsp:spPr>
        <a:xfrm>
          <a:off x="0" y="2094586"/>
          <a:ext cx="9590939" cy="418856"/>
        </a:xfrm>
        <a:prstGeom prst="roundRect">
          <a:avLst>
            <a:gd name="adj" fmla="val 1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dsp:style>
    </dsp:sp>
    <dsp:sp modelId="{F1521683-3D92-411F-8785-A95F8EDA19B8}">
      <dsp:nvSpPr>
        <dsp:cNvPr id="0" name=""/>
        <dsp:cNvSpPr/>
      </dsp:nvSpPr>
      <dsp:spPr>
        <a:xfrm>
          <a:off x="126704" y="2188828"/>
          <a:ext cx="230371" cy="230371"/>
        </a:xfrm>
        <a:prstGeom prst="rect">
          <a:avLst/>
        </a:prstGeom>
        <a:blipFill>
          <a:blip xmlns:r="http://schemas.openxmlformats.org/officeDocument/2006/relationships" r:embed="rId9">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58FD1E-8A1C-4E55-910D-E0A1DCDC505F}">
      <dsp:nvSpPr>
        <dsp:cNvPr id="0" name=""/>
        <dsp:cNvSpPr/>
      </dsp:nvSpPr>
      <dsp:spPr>
        <a:xfrm>
          <a:off x="483779" y="2094586"/>
          <a:ext cx="9107159" cy="418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329" tIns="44329" rIns="44329" bIns="44329"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Human Performance and Coaching</a:t>
          </a:r>
        </a:p>
      </dsp:txBody>
      <dsp:txXfrm>
        <a:off x="483779" y="2094586"/>
        <a:ext cx="9107159" cy="418856"/>
      </dsp:txXfrm>
    </dsp:sp>
    <dsp:sp modelId="{84C3965F-FFBB-498B-9C19-0356A1AEFE20}">
      <dsp:nvSpPr>
        <dsp:cNvPr id="0" name=""/>
        <dsp:cNvSpPr/>
      </dsp:nvSpPr>
      <dsp:spPr>
        <a:xfrm>
          <a:off x="0" y="2618156"/>
          <a:ext cx="9590939" cy="418856"/>
        </a:xfrm>
        <a:prstGeom prst="roundRect">
          <a:avLst>
            <a:gd name="adj" fmla="val 1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dsp:style>
    </dsp:sp>
    <dsp:sp modelId="{C0FAF48D-67EC-4EA4-80C7-875488C6E0F6}">
      <dsp:nvSpPr>
        <dsp:cNvPr id="0" name=""/>
        <dsp:cNvSpPr/>
      </dsp:nvSpPr>
      <dsp:spPr>
        <a:xfrm>
          <a:off x="126704" y="2722300"/>
          <a:ext cx="230371" cy="210568"/>
        </a:xfrm>
        <a:prstGeom prst="rect">
          <a:avLst/>
        </a:prstGeom>
        <a:blipFill>
          <a:blip xmlns:r="http://schemas.openxmlformats.org/officeDocument/2006/relationships" r:embed="rId11">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96E00B-0242-4358-9EA0-31EB0E39614D}">
      <dsp:nvSpPr>
        <dsp:cNvPr id="0" name=""/>
        <dsp:cNvSpPr/>
      </dsp:nvSpPr>
      <dsp:spPr>
        <a:xfrm>
          <a:off x="483779" y="2618156"/>
          <a:ext cx="9107159" cy="418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329" tIns="44329" rIns="44329" bIns="44329"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Ag Science/Business/Leadership</a:t>
          </a:r>
        </a:p>
      </dsp:txBody>
      <dsp:txXfrm>
        <a:off x="483779" y="2618156"/>
        <a:ext cx="9107159" cy="418856"/>
      </dsp:txXfrm>
    </dsp:sp>
    <dsp:sp modelId="{7534C44D-6264-4452-9323-52A03CE0C5EA}">
      <dsp:nvSpPr>
        <dsp:cNvPr id="0" name=""/>
        <dsp:cNvSpPr/>
      </dsp:nvSpPr>
      <dsp:spPr>
        <a:xfrm>
          <a:off x="0" y="3142031"/>
          <a:ext cx="9590939" cy="418856"/>
        </a:xfrm>
        <a:prstGeom prst="roundRect">
          <a:avLst>
            <a:gd name="adj" fmla="val 1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dsp:style>
    </dsp:sp>
    <dsp:sp modelId="{FA9E4396-E2FE-4668-803A-39FC3615DBEA}">
      <dsp:nvSpPr>
        <dsp:cNvPr id="0" name=""/>
        <dsp:cNvSpPr/>
      </dsp:nvSpPr>
      <dsp:spPr>
        <a:xfrm>
          <a:off x="126704" y="3235970"/>
          <a:ext cx="230371" cy="230371"/>
        </a:xfrm>
        <a:prstGeom prst="rect">
          <a:avLst/>
        </a:prstGeom>
        <a:blipFill>
          <a:blip xmlns:r="http://schemas.openxmlformats.org/officeDocument/2006/relationships" r:embed="rId13">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48C037-FF73-4680-97DB-F3D0CDE0644C}">
      <dsp:nvSpPr>
        <dsp:cNvPr id="0" name=""/>
        <dsp:cNvSpPr/>
      </dsp:nvSpPr>
      <dsp:spPr>
        <a:xfrm>
          <a:off x="483779" y="3141727"/>
          <a:ext cx="9107159" cy="4188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4329" tIns="44329" rIns="44329" bIns="44329" numCol="1" spcCol="1270" anchor="ctr" anchorCtr="0">
          <a:noAutofit/>
        </a:bodyPr>
        <a:lstStyle/>
        <a:p>
          <a:pPr marL="0" lvl="0" indent="0" algn="l" defTabSz="889000">
            <a:lnSpc>
              <a:spcPct val="100000"/>
            </a:lnSpc>
            <a:spcBef>
              <a:spcPct val="0"/>
            </a:spcBef>
            <a:spcAft>
              <a:spcPct val="35000"/>
            </a:spcAft>
            <a:buNone/>
          </a:pPr>
          <a:r>
            <a:rPr lang="en-US" sz="2000" b="1" kern="1200" dirty="0">
              <a:solidFill>
                <a:schemeClr val="bg1"/>
              </a:solidFill>
              <a:latin typeface="Arial" panose="020B0604020202020204" pitchFamily="34" charset="0"/>
              <a:cs typeface="Arial" panose="020B0604020202020204" pitchFamily="34" charset="0"/>
            </a:rPr>
            <a:t>GYO/Job Embedded Teacher Licensure</a:t>
          </a:r>
        </a:p>
      </dsp:txBody>
      <dsp:txXfrm>
        <a:off x="483779" y="3141727"/>
        <a:ext cx="9107159" cy="4188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2E330B-8BAF-41B6-97E7-2A2F8F544974}">
      <dsp:nvSpPr>
        <dsp:cNvPr id="0" name=""/>
        <dsp:cNvSpPr/>
      </dsp:nvSpPr>
      <dsp:spPr>
        <a:xfrm>
          <a:off x="0" y="1097694"/>
          <a:ext cx="10515600" cy="2155950"/>
        </a:xfrm>
        <a:prstGeom prst="rightArrow">
          <a:avLst/>
        </a:prstGeom>
        <a:solidFill>
          <a:srgbClr val="F7941D"/>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3A5665-D55C-44C9-A6B8-D9D3526CF809}">
      <dsp:nvSpPr>
        <dsp:cNvPr id="0" name=""/>
        <dsp:cNvSpPr/>
      </dsp:nvSpPr>
      <dsp:spPr>
        <a:xfrm>
          <a:off x="6930129" y="1636681"/>
          <a:ext cx="2533910" cy="1077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2720" rIns="0" bIns="17272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Receive your admissions decision within 48 hours</a:t>
          </a:r>
        </a:p>
      </dsp:txBody>
      <dsp:txXfrm>
        <a:off x="6930129" y="1636681"/>
        <a:ext cx="2533910" cy="1077975"/>
      </dsp:txXfrm>
    </dsp:sp>
    <dsp:sp modelId="{8FF6563C-ECD2-400F-B496-50208D966F15}">
      <dsp:nvSpPr>
        <dsp:cNvPr id="0" name=""/>
        <dsp:cNvSpPr/>
      </dsp:nvSpPr>
      <dsp:spPr>
        <a:xfrm>
          <a:off x="3889437" y="1636681"/>
          <a:ext cx="2533910" cy="1077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2720" rIns="0" bIns="17272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Send transcripts and ALL test scores to admissions@utsouthern.edu</a:t>
          </a:r>
        </a:p>
      </dsp:txBody>
      <dsp:txXfrm>
        <a:off x="3889437" y="1636681"/>
        <a:ext cx="2533910" cy="1077975"/>
      </dsp:txXfrm>
    </dsp:sp>
    <dsp:sp modelId="{641B984C-F334-4944-B616-A43F065EA6F7}">
      <dsp:nvSpPr>
        <dsp:cNvPr id="0" name=""/>
        <dsp:cNvSpPr/>
      </dsp:nvSpPr>
      <dsp:spPr>
        <a:xfrm>
          <a:off x="848744" y="1636681"/>
          <a:ext cx="2533910" cy="1077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72720" rIns="0" bIns="17272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bg1"/>
              </a:solidFill>
            </a:rPr>
            <a:t>Apply at utsouthern.edu</a:t>
          </a:r>
        </a:p>
      </dsp:txBody>
      <dsp:txXfrm>
        <a:off x="848744" y="1636681"/>
        <a:ext cx="2533910" cy="1077975"/>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53202-B7AE-5502-A7B5-29C2E1F04F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53E8979-3736-215F-5B4C-5A361D48D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A422F25-005E-A981-D26D-89173664FED0}"/>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5" name="Footer Placeholder 4">
            <a:extLst>
              <a:ext uri="{FF2B5EF4-FFF2-40B4-BE49-F238E27FC236}">
                <a16:creationId xmlns:a16="http://schemas.microsoft.com/office/drawing/2014/main" id="{6C39F17A-E363-29A6-666B-FE3D8E6CF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A6CB91-1C24-1074-652C-2E069FE3E651}"/>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27538715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C489DD-4CC6-69F7-A1BA-D40A7A9EB8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C256707-4725-181D-5A82-BAD45B4140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CC1DFB-10A9-7AB7-7344-8B8CEDB20711}"/>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5" name="Footer Placeholder 4">
            <a:extLst>
              <a:ext uri="{FF2B5EF4-FFF2-40B4-BE49-F238E27FC236}">
                <a16:creationId xmlns:a16="http://schemas.microsoft.com/office/drawing/2014/main" id="{216EE3DE-92A5-E1B7-9F97-4EF795AD07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1F9AEB-C308-767B-47E9-93E54633788D}"/>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27716080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2F15FF-C3D2-D9E8-78DE-EF3FA4CB075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A889FC-0D10-4A53-5CBA-61FB964389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E3363D-80E3-6D8B-1E75-6040E15223BE}"/>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5" name="Footer Placeholder 4">
            <a:extLst>
              <a:ext uri="{FF2B5EF4-FFF2-40B4-BE49-F238E27FC236}">
                <a16:creationId xmlns:a16="http://schemas.microsoft.com/office/drawing/2014/main" id="{8F7E99DC-D8E5-0CE4-964F-3BC7CAF03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65C386-29FA-426D-96E1-C2AC994EB886}"/>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12054839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03B99-6045-38A3-4D8A-B6F624483B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B9F75BD-2B20-B9DB-F0A1-C9B8D4FC5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BE42A-C10D-83CB-4F8F-349556896618}"/>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5" name="Footer Placeholder 4">
            <a:extLst>
              <a:ext uri="{FF2B5EF4-FFF2-40B4-BE49-F238E27FC236}">
                <a16:creationId xmlns:a16="http://schemas.microsoft.com/office/drawing/2014/main" id="{E7B08670-FA47-B2FE-DF06-5C4FC697A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19352-552F-B9F1-AD63-7EF6488AB2E6}"/>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5529507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C5744-ED86-2CDD-0A80-9D7EB67501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3CD56B-4418-EECE-F7F1-D4FD6CA465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B38B03C-ACEC-9158-3D6D-6608C1AF6F6F}"/>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5" name="Footer Placeholder 4">
            <a:extLst>
              <a:ext uri="{FF2B5EF4-FFF2-40B4-BE49-F238E27FC236}">
                <a16:creationId xmlns:a16="http://schemas.microsoft.com/office/drawing/2014/main" id="{76639A1F-7063-D515-D4BA-3696F052DF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D8251A-BADB-23AE-1470-63CB2A57C228}"/>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98887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B308-EFEE-8534-1296-FC12EC23C3D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88022E-C6E4-B22B-8873-579D2D63304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DBEE5D-4340-EEF9-40D1-315692B8FEA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910A56-AFB8-BA7A-9574-865225908597}"/>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6" name="Footer Placeholder 5">
            <a:extLst>
              <a:ext uri="{FF2B5EF4-FFF2-40B4-BE49-F238E27FC236}">
                <a16:creationId xmlns:a16="http://schemas.microsoft.com/office/drawing/2014/main" id="{689359BD-451C-EA38-E89E-F007C187FC7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B0C4EE-3F60-38B3-80D0-236736CB9BCF}"/>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2541083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0D02A-0956-4BD8-79F5-42A1F774D21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3C1125-FE91-F1B9-A777-E8E1DA9FFC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E28651-0E1B-DEE1-C662-78D5B1BF3C5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F72F66-EE2D-C057-D041-E80A50C08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BD7FD2-7521-85C0-9FA8-74EFEC33F5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96E6666-1127-9A1D-C49B-DAA4C51336F1}"/>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8" name="Footer Placeholder 7">
            <a:extLst>
              <a:ext uri="{FF2B5EF4-FFF2-40B4-BE49-F238E27FC236}">
                <a16:creationId xmlns:a16="http://schemas.microsoft.com/office/drawing/2014/main" id="{D0B0F710-4839-7AE1-9D32-DEFFBDC41E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7E8E8CD-03B6-71E2-0B5A-FF36A34F1157}"/>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40690443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C3AE7-2E09-CD01-AE00-842B510BA2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D04E67-C9E5-05AA-4724-481EC19D0026}"/>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4" name="Footer Placeholder 3">
            <a:extLst>
              <a:ext uri="{FF2B5EF4-FFF2-40B4-BE49-F238E27FC236}">
                <a16:creationId xmlns:a16="http://schemas.microsoft.com/office/drawing/2014/main" id="{CFD0B726-2F11-A4A5-7855-C783BBDCDA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D6F1996-768A-DE37-3B03-54D13885E96F}"/>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32998824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F419D94-CE59-7ACF-2B5B-08EED139C425}"/>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3" name="Footer Placeholder 2">
            <a:extLst>
              <a:ext uri="{FF2B5EF4-FFF2-40B4-BE49-F238E27FC236}">
                <a16:creationId xmlns:a16="http://schemas.microsoft.com/office/drawing/2014/main" id="{99994B19-75A5-12C8-3CCA-88597AD3051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F0960AB-89C1-D4EF-7E93-9BD326C4610E}"/>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22563658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73D25-3D69-2469-4BD9-465A172D5C5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07780D-799E-779D-2B73-BADE829CC7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1D021A7-ADD0-C26E-981A-0D1BCE0BE6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F50A25-CCD2-D664-FF53-7D7EF72551E4}"/>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6" name="Footer Placeholder 5">
            <a:extLst>
              <a:ext uri="{FF2B5EF4-FFF2-40B4-BE49-F238E27FC236}">
                <a16:creationId xmlns:a16="http://schemas.microsoft.com/office/drawing/2014/main" id="{E653E5FA-808F-D06D-EBB5-99F68E87D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B657F4-ECDD-A3AF-D796-1401A8725AC2}"/>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3033937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4B4E5-00F5-D243-A1D7-6AA60E3170F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0922439-7BDD-E479-41CD-B76F45353DD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60120EE-0502-4C73-1E1F-0FE4356BBD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58715C8-49FB-2920-99C0-B6F1FC5DEFBE}"/>
              </a:ext>
            </a:extLst>
          </p:cNvPr>
          <p:cNvSpPr>
            <a:spLocks noGrp="1"/>
          </p:cNvSpPr>
          <p:nvPr>
            <p:ph type="dt" sz="half" idx="10"/>
          </p:nvPr>
        </p:nvSpPr>
        <p:spPr/>
        <p:txBody>
          <a:bodyPr/>
          <a:lstStyle/>
          <a:p>
            <a:fld id="{F79B7B7F-A351-5148-A55A-2E9FB83F3621}" type="datetimeFigureOut">
              <a:rPr lang="en-US" smtClean="0"/>
              <a:t>8/14/2024</a:t>
            </a:fld>
            <a:endParaRPr lang="en-US"/>
          </a:p>
        </p:txBody>
      </p:sp>
      <p:sp>
        <p:nvSpPr>
          <p:cNvPr id="6" name="Footer Placeholder 5">
            <a:extLst>
              <a:ext uri="{FF2B5EF4-FFF2-40B4-BE49-F238E27FC236}">
                <a16:creationId xmlns:a16="http://schemas.microsoft.com/office/drawing/2014/main" id="{73DFBAF6-349C-9A0A-3709-23DBB6F8E5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6259-4295-2B12-BB70-7F3E2AEE6E36}"/>
              </a:ext>
            </a:extLst>
          </p:cNvPr>
          <p:cNvSpPr>
            <a:spLocks noGrp="1"/>
          </p:cNvSpPr>
          <p:nvPr>
            <p:ph type="sldNum" sz="quarter" idx="12"/>
          </p:nvPr>
        </p:nvSpPr>
        <p:spPr/>
        <p:txBody>
          <a:bodyPr/>
          <a:lstStyle/>
          <a:p>
            <a:fld id="{68215527-F608-494E-8E1A-D1CDA18A76D4}" type="slidenum">
              <a:rPr lang="en-US" smtClean="0"/>
              <a:t>‹#›</a:t>
            </a:fld>
            <a:endParaRPr lang="en-US"/>
          </a:p>
        </p:txBody>
      </p:sp>
    </p:spTree>
    <p:extLst>
      <p:ext uri="{BB962C8B-B14F-4D97-AF65-F5344CB8AC3E}">
        <p14:creationId xmlns:p14="http://schemas.microsoft.com/office/powerpoint/2010/main" val="15789632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6E9F697-733E-1B8F-8A1A-E572BA0BA3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A267E7-9CF2-069E-39E2-0D10A8442C9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5269D5-63E3-205C-ADFD-86B5EE9322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9B7B7F-A351-5148-A55A-2E9FB83F3621}" type="datetimeFigureOut">
              <a:rPr lang="en-US" smtClean="0"/>
              <a:t>8/14/2024</a:t>
            </a:fld>
            <a:endParaRPr lang="en-US"/>
          </a:p>
        </p:txBody>
      </p:sp>
      <p:sp>
        <p:nvSpPr>
          <p:cNvPr id="5" name="Footer Placeholder 4">
            <a:extLst>
              <a:ext uri="{FF2B5EF4-FFF2-40B4-BE49-F238E27FC236}">
                <a16:creationId xmlns:a16="http://schemas.microsoft.com/office/drawing/2014/main" id="{ACA2FA05-D0B1-05C2-8277-BFA366C4FAA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45B2DB-4237-58A1-B345-5E8AAFE294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215527-F608-494E-8E1A-D1CDA18A76D4}" type="slidenum">
              <a:rPr lang="en-US" smtClean="0"/>
              <a:t>‹#›</a:t>
            </a:fld>
            <a:endParaRPr lang="en-US"/>
          </a:p>
        </p:txBody>
      </p:sp>
    </p:spTree>
    <p:extLst>
      <p:ext uri="{BB962C8B-B14F-4D97-AF65-F5344CB8AC3E}">
        <p14:creationId xmlns:p14="http://schemas.microsoft.com/office/powerpoint/2010/main" val="19154941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emf"/></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marketing@utsouthern.edu"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mailto:bwren1@utsouthern.edu"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DF44D-6B58-AD98-A64D-4BFC641B80B7}"/>
              </a:ext>
            </a:extLst>
          </p:cNvPr>
          <p:cNvSpPr>
            <a:spLocks noGrp="1"/>
          </p:cNvSpPr>
          <p:nvPr>
            <p:ph type="ctrTitle"/>
          </p:nvPr>
        </p:nvSpPr>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The University of Tennessee Southern</a:t>
            </a:r>
          </a:p>
        </p:txBody>
      </p:sp>
      <p:sp>
        <p:nvSpPr>
          <p:cNvPr id="3" name="Subtitle 2">
            <a:extLst>
              <a:ext uri="{FF2B5EF4-FFF2-40B4-BE49-F238E27FC236}">
                <a16:creationId xmlns:a16="http://schemas.microsoft.com/office/drawing/2014/main" id="{8CBBEC81-A8DA-8C62-95EB-987856F624E9}"/>
              </a:ext>
            </a:extLst>
          </p:cNvPr>
          <p:cNvSpPr>
            <a:spLocks noGrp="1"/>
          </p:cNvSpPr>
          <p:nvPr>
            <p:ph type="subTitle" idx="1"/>
          </p:nvPr>
        </p:nvSpPr>
        <p:spPr>
          <a:xfrm>
            <a:off x="1524000" y="3612549"/>
            <a:ext cx="9144000" cy="1655762"/>
          </a:xfrm>
        </p:spPr>
        <p:txBody>
          <a:bodyPr/>
          <a:lstStyle/>
          <a:p>
            <a:r>
              <a:rPr lang="en-US" dirty="0">
                <a:solidFill>
                  <a:srgbClr val="F7941D"/>
                </a:solidFill>
                <a:latin typeface="Arial" panose="020B0604020202020204" pitchFamily="34" charset="0"/>
                <a:cs typeface="Arial" panose="020B0604020202020204" pitchFamily="34" charset="0"/>
              </a:rPr>
              <a:t>Counselor Breakfast Tour 2024</a:t>
            </a:r>
          </a:p>
        </p:txBody>
      </p:sp>
      <p:grpSp>
        <p:nvGrpSpPr>
          <p:cNvPr id="7" name="Group 6">
            <a:extLst>
              <a:ext uri="{FF2B5EF4-FFF2-40B4-BE49-F238E27FC236}">
                <a16:creationId xmlns:a16="http://schemas.microsoft.com/office/drawing/2014/main" id="{8C393050-63FF-62FD-F04F-495D06C9E56D}"/>
              </a:ext>
            </a:extLst>
          </p:cNvPr>
          <p:cNvGrpSpPr>
            <a:grpSpLocks noGrp="1" noUngrp="1" noRot="1" noMove="1" noResize="1"/>
          </p:cNvGrpSpPr>
          <p:nvPr/>
        </p:nvGrpSpPr>
        <p:grpSpPr>
          <a:xfrm>
            <a:off x="0" y="6274676"/>
            <a:ext cx="12192000" cy="583324"/>
            <a:chOff x="0" y="6274676"/>
            <a:chExt cx="12192000" cy="583324"/>
          </a:xfrm>
        </p:grpSpPr>
        <p:sp>
          <p:nvSpPr>
            <p:cNvPr id="4" name="Rectangle 3">
              <a:extLst>
                <a:ext uri="{FF2B5EF4-FFF2-40B4-BE49-F238E27FC236}">
                  <a16:creationId xmlns:a16="http://schemas.microsoft.com/office/drawing/2014/main" id="{7D82A36C-90C9-A18D-00F9-EE2885C975FA}"/>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7660DCC3-5E94-3670-3C5F-D718816D41F2}"/>
                </a:ext>
              </a:extLst>
            </p:cNvPr>
            <p:cNvPicPr>
              <a:picLocks noGrp="1" noRot="1" noChangeAspec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Tree>
    <p:extLst>
      <p:ext uri="{BB962C8B-B14F-4D97-AF65-F5344CB8AC3E}">
        <p14:creationId xmlns:p14="http://schemas.microsoft.com/office/powerpoint/2010/main" val="398986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New Programs</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graphicFrame>
        <p:nvGraphicFramePr>
          <p:cNvPr id="3" name="Text Placeholder 2">
            <a:extLst>
              <a:ext uri="{FF2B5EF4-FFF2-40B4-BE49-F238E27FC236}">
                <a16:creationId xmlns:a16="http://schemas.microsoft.com/office/drawing/2014/main" id="{7348BB52-3E24-E9C3-39BE-28D623FF3438}"/>
              </a:ext>
            </a:extLst>
          </p:cNvPr>
          <p:cNvGraphicFramePr/>
          <p:nvPr>
            <p:extLst>
              <p:ext uri="{D42A27DB-BD31-4B8C-83A1-F6EECF244321}">
                <p14:modId xmlns:p14="http://schemas.microsoft.com/office/powerpoint/2010/main" val="2930416049"/>
              </p:ext>
            </p:extLst>
          </p:nvPr>
        </p:nvGraphicFramePr>
        <p:xfrm>
          <a:off x="920841" y="1841536"/>
          <a:ext cx="9590939" cy="35608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152879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UT Southern Application</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graphicFrame>
        <p:nvGraphicFramePr>
          <p:cNvPr id="14" name="Content Placeholder 13">
            <a:extLst>
              <a:ext uri="{FF2B5EF4-FFF2-40B4-BE49-F238E27FC236}">
                <a16:creationId xmlns:a16="http://schemas.microsoft.com/office/drawing/2014/main" id="{73D83C49-3D8E-E505-C83F-95ECE4811F75}"/>
              </a:ext>
            </a:extLst>
          </p:cNvPr>
          <p:cNvGraphicFramePr>
            <a:graphicFrameLocks noGrp="1"/>
          </p:cNvGraphicFramePr>
          <p:nvPr>
            <p:ph idx="1"/>
            <p:extLst>
              <p:ext uri="{D42A27DB-BD31-4B8C-83A1-F6EECF244321}">
                <p14:modId xmlns:p14="http://schemas.microsoft.com/office/powerpoint/2010/main" val="85110256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2012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Admissions Standards</a:t>
            </a:r>
            <a:endParaRPr lang="en-US"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838200" y="1825625"/>
            <a:ext cx="10515600" cy="3690272"/>
          </a:xfrm>
        </p:spPr>
        <p:txBody>
          <a:bodyPr>
            <a:normAutofit fontScale="92500" lnSpcReduction="10000"/>
          </a:bodyPr>
          <a:lstStyle/>
          <a:p>
            <a:r>
              <a:rPr lang="en-US" dirty="0">
                <a:solidFill>
                  <a:schemeClr val="tx1">
                    <a:lumMod val="65000"/>
                    <a:lumOff val="35000"/>
                  </a:schemeClr>
                </a:solidFill>
                <a:latin typeface="Arial" panose="020B0604020202020204" pitchFamily="34" charset="0"/>
                <a:cs typeface="Arial" panose="020B0604020202020204" pitchFamily="34" charset="0"/>
              </a:rPr>
              <a:t>17+ ACT &amp; 3.0 GPA on a 4.0 scale</a:t>
            </a:r>
          </a:p>
          <a:p>
            <a:r>
              <a:rPr lang="en-US" dirty="0">
                <a:solidFill>
                  <a:schemeClr val="tx1">
                    <a:lumMod val="65000"/>
                    <a:lumOff val="35000"/>
                  </a:schemeClr>
                </a:solidFill>
                <a:latin typeface="Arial" panose="020B0604020202020204" pitchFamily="34" charset="0"/>
                <a:cs typeface="Arial" panose="020B0604020202020204" pitchFamily="34" charset="0"/>
              </a:rPr>
              <a:t>18+ ACT &amp; 2.0 GPA on a 4.0 scale</a:t>
            </a:r>
          </a:p>
          <a:p>
            <a:pPr marL="0" indent="0">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r>
              <a:rPr lang="en-US" dirty="0">
                <a:solidFill>
                  <a:schemeClr val="tx1">
                    <a:lumMod val="65000"/>
                    <a:lumOff val="35000"/>
                  </a:schemeClr>
                </a:solidFill>
                <a:latin typeface="Arial" panose="020B0604020202020204" pitchFamily="34" charset="0"/>
                <a:cs typeface="Arial" panose="020B0604020202020204" pitchFamily="34" charset="0"/>
              </a:rPr>
              <a:t>Additionally, the University of Tennessee Southern, guarantees first-year admission to all Tennessee high school students who meet both of the following eligibility criteria:</a:t>
            </a:r>
          </a:p>
          <a:p>
            <a:r>
              <a:rPr lang="en-US" dirty="0">
                <a:solidFill>
                  <a:schemeClr val="tx1">
                    <a:lumMod val="65000"/>
                    <a:lumOff val="35000"/>
                  </a:schemeClr>
                </a:solidFill>
                <a:latin typeface="Arial" panose="020B0604020202020204" pitchFamily="34" charset="0"/>
                <a:cs typeface="Arial" panose="020B0604020202020204" pitchFamily="34" charset="0"/>
              </a:rPr>
              <a:t>Achieve a 3.2+ cumulative GPA or finish in the top 10% of their high school’s graduating class; and have an ACT composite score of 23+ (or an equivalent SAT score).</a:t>
            </a:r>
          </a:p>
          <a:p>
            <a:pPr marL="0" indent="0">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a:p>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0171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Cost to Attend</a:t>
            </a:r>
            <a:endParaRPr lang="en-US"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2957348" y="1643282"/>
            <a:ext cx="6277304" cy="500148"/>
          </a:xfrm>
        </p:spPr>
        <p:txBody>
          <a:bodyPr/>
          <a:lstStyle/>
          <a:p>
            <a:pPr marL="0" indent="0" algn="ctr">
              <a:buNone/>
            </a:pPr>
            <a:r>
              <a:rPr lang="en-US" dirty="0">
                <a:solidFill>
                  <a:schemeClr val="tx1">
                    <a:lumMod val="65000"/>
                    <a:lumOff val="35000"/>
                  </a:schemeClr>
                </a:solidFill>
                <a:latin typeface="Arial" panose="020B0604020202020204" pitchFamily="34" charset="0"/>
                <a:cs typeface="Arial" panose="020B0604020202020204" pitchFamily="34" charset="0"/>
              </a:rPr>
              <a:t>2024-2025 Estimated Basic Charges</a:t>
            </a: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5D54F17B-D409-7001-5E75-44F41327077C}"/>
              </a:ext>
            </a:extLst>
          </p:cNvPr>
          <p:cNvGraphicFramePr>
            <a:graphicFrameLocks noGrp="1"/>
          </p:cNvGraphicFramePr>
          <p:nvPr>
            <p:extLst>
              <p:ext uri="{D42A27DB-BD31-4B8C-83A1-F6EECF244321}">
                <p14:modId xmlns:p14="http://schemas.microsoft.com/office/powerpoint/2010/main" val="3451573712"/>
              </p:ext>
            </p:extLst>
          </p:nvPr>
        </p:nvGraphicFramePr>
        <p:xfrm>
          <a:off x="2015613" y="2143424"/>
          <a:ext cx="8144387" cy="3736465"/>
        </p:xfrm>
        <a:graphic>
          <a:graphicData uri="http://schemas.openxmlformats.org/drawingml/2006/table">
            <a:tbl>
              <a:tblPr firstRow="1" bandRow="1">
                <a:tableStyleId>{F5AB1C69-6EDB-4FF4-983F-18BD219EF322}</a:tableStyleId>
              </a:tblPr>
              <a:tblGrid>
                <a:gridCol w="1641987">
                  <a:extLst>
                    <a:ext uri="{9D8B030D-6E8A-4147-A177-3AD203B41FA5}">
                      <a16:colId xmlns:a16="http://schemas.microsoft.com/office/drawing/2014/main" val="4201030308"/>
                    </a:ext>
                  </a:extLst>
                </a:gridCol>
                <a:gridCol w="1625600">
                  <a:extLst>
                    <a:ext uri="{9D8B030D-6E8A-4147-A177-3AD203B41FA5}">
                      <a16:colId xmlns:a16="http://schemas.microsoft.com/office/drawing/2014/main" val="1116223920"/>
                    </a:ext>
                  </a:extLst>
                </a:gridCol>
                <a:gridCol w="1625600">
                  <a:extLst>
                    <a:ext uri="{9D8B030D-6E8A-4147-A177-3AD203B41FA5}">
                      <a16:colId xmlns:a16="http://schemas.microsoft.com/office/drawing/2014/main" val="2019177934"/>
                    </a:ext>
                  </a:extLst>
                </a:gridCol>
                <a:gridCol w="1625600">
                  <a:extLst>
                    <a:ext uri="{9D8B030D-6E8A-4147-A177-3AD203B41FA5}">
                      <a16:colId xmlns:a16="http://schemas.microsoft.com/office/drawing/2014/main" val="3124289322"/>
                    </a:ext>
                  </a:extLst>
                </a:gridCol>
                <a:gridCol w="1625600">
                  <a:extLst>
                    <a:ext uri="{9D8B030D-6E8A-4147-A177-3AD203B41FA5}">
                      <a16:colId xmlns:a16="http://schemas.microsoft.com/office/drawing/2014/main" val="2408281098"/>
                    </a:ext>
                  </a:extLst>
                </a:gridCol>
              </a:tblGrid>
              <a:tr h="747293">
                <a:tc>
                  <a:txBody>
                    <a:bodyPr/>
                    <a:lstStyle/>
                    <a:p>
                      <a:endParaRPr lang="en-US" dirty="0"/>
                    </a:p>
                  </a:txBody>
                  <a:tcPr>
                    <a:solidFill>
                      <a:srgbClr val="F7941D"/>
                    </a:solidFill>
                  </a:tcPr>
                </a:tc>
                <a:tc>
                  <a:txBody>
                    <a:bodyPr/>
                    <a:lstStyle/>
                    <a:p>
                      <a:pPr algn="ctr"/>
                      <a:r>
                        <a:rPr lang="en-US" dirty="0"/>
                        <a:t>Commuter</a:t>
                      </a:r>
                    </a:p>
                  </a:txBody>
                  <a:tcPr>
                    <a:solidFill>
                      <a:srgbClr val="F7941D"/>
                    </a:solidFill>
                  </a:tcPr>
                </a:tc>
                <a:tc>
                  <a:txBody>
                    <a:bodyPr/>
                    <a:lstStyle/>
                    <a:p>
                      <a:pPr algn="ctr"/>
                      <a:r>
                        <a:rPr lang="en-US" dirty="0"/>
                        <a:t>Residential Double Dorm</a:t>
                      </a:r>
                    </a:p>
                  </a:txBody>
                  <a:tcPr>
                    <a:solidFill>
                      <a:srgbClr val="F7941D"/>
                    </a:solidFill>
                  </a:tcPr>
                </a:tc>
                <a:tc>
                  <a:txBody>
                    <a:bodyPr/>
                    <a:lstStyle/>
                    <a:p>
                      <a:pPr algn="ctr"/>
                      <a:r>
                        <a:rPr lang="en-US" dirty="0"/>
                        <a:t>Residential Single Dorm</a:t>
                      </a:r>
                    </a:p>
                  </a:txBody>
                  <a:tcPr>
                    <a:solidFill>
                      <a:srgbClr val="F7941D"/>
                    </a:solidFill>
                  </a:tcPr>
                </a:tc>
                <a:tc>
                  <a:txBody>
                    <a:bodyPr/>
                    <a:lstStyle/>
                    <a:p>
                      <a:pPr algn="ctr"/>
                      <a:r>
                        <a:rPr lang="en-US" dirty="0"/>
                        <a:t>Apartment</a:t>
                      </a:r>
                    </a:p>
                  </a:txBody>
                  <a:tcPr>
                    <a:solidFill>
                      <a:srgbClr val="F7941D"/>
                    </a:solidFill>
                  </a:tcPr>
                </a:tc>
                <a:extLst>
                  <a:ext uri="{0D108BD9-81ED-4DB2-BD59-A6C34878D82A}">
                    <a16:rowId xmlns:a16="http://schemas.microsoft.com/office/drawing/2014/main" val="786666679"/>
                  </a:ext>
                </a:extLst>
              </a:tr>
              <a:tr h="747293">
                <a:tc>
                  <a:txBody>
                    <a:bodyPr/>
                    <a:lstStyle/>
                    <a:p>
                      <a:r>
                        <a:rPr lang="en-US" dirty="0">
                          <a:solidFill>
                            <a:schemeClr val="tx1">
                              <a:lumMod val="65000"/>
                              <a:lumOff val="35000"/>
                            </a:schemeClr>
                          </a:solidFill>
                        </a:rPr>
                        <a:t>Tuition/Year</a:t>
                      </a:r>
                    </a:p>
                    <a:p>
                      <a:r>
                        <a:rPr lang="en-US" dirty="0">
                          <a:solidFill>
                            <a:schemeClr val="tx1">
                              <a:lumMod val="65000"/>
                              <a:lumOff val="35000"/>
                            </a:schemeClr>
                          </a:solidFill>
                        </a:rPr>
                        <a:t>Fees/Year</a:t>
                      </a:r>
                    </a:p>
                  </a:txBody>
                  <a:tcPr/>
                </a:tc>
                <a:tc>
                  <a:txBody>
                    <a:bodyPr/>
                    <a:lstStyle/>
                    <a:p>
                      <a:r>
                        <a:rPr lang="en-US" dirty="0">
                          <a:solidFill>
                            <a:schemeClr val="tx1">
                              <a:lumMod val="65000"/>
                              <a:lumOff val="35000"/>
                            </a:schemeClr>
                          </a:solidFill>
                        </a:rPr>
                        <a:t>$9,640</a:t>
                      </a:r>
                    </a:p>
                    <a:p>
                      <a:r>
                        <a:rPr lang="en-US" dirty="0">
                          <a:solidFill>
                            <a:schemeClr val="tx1">
                              <a:lumMod val="65000"/>
                              <a:lumOff val="35000"/>
                            </a:schemeClr>
                          </a:solidFill>
                        </a:rPr>
                        <a:t>$1,284</a:t>
                      </a:r>
                    </a:p>
                  </a:txBody>
                  <a:tcPr/>
                </a:tc>
                <a:tc>
                  <a:txBody>
                    <a:bodyPr/>
                    <a:lstStyle/>
                    <a:p>
                      <a:r>
                        <a:rPr lang="en-US" dirty="0">
                          <a:solidFill>
                            <a:schemeClr val="tx1">
                              <a:lumMod val="65000"/>
                              <a:lumOff val="35000"/>
                            </a:schemeClr>
                          </a:solidFill>
                        </a:rPr>
                        <a:t>$9,640</a:t>
                      </a:r>
                    </a:p>
                    <a:p>
                      <a:r>
                        <a:rPr lang="en-US" dirty="0">
                          <a:solidFill>
                            <a:schemeClr val="tx1">
                              <a:lumMod val="65000"/>
                              <a:lumOff val="35000"/>
                            </a:schemeClr>
                          </a:solidFill>
                        </a:rPr>
                        <a:t>$1,284</a:t>
                      </a:r>
                    </a:p>
                  </a:txBody>
                  <a:tcPr/>
                </a:tc>
                <a:tc>
                  <a:txBody>
                    <a:bodyPr/>
                    <a:lstStyle/>
                    <a:p>
                      <a:r>
                        <a:rPr lang="en-US" dirty="0">
                          <a:solidFill>
                            <a:schemeClr val="tx1">
                              <a:lumMod val="65000"/>
                              <a:lumOff val="35000"/>
                            </a:schemeClr>
                          </a:solidFill>
                        </a:rPr>
                        <a:t>$9,640</a:t>
                      </a:r>
                    </a:p>
                    <a:p>
                      <a:r>
                        <a:rPr lang="en-US" dirty="0">
                          <a:solidFill>
                            <a:schemeClr val="tx1">
                              <a:lumMod val="65000"/>
                              <a:lumOff val="35000"/>
                            </a:schemeClr>
                          </a:solidFill>
                        </a:rPr>
                        <a:t>$1,284</a:t>
                      </a:r>
                    </a:p>
                  </a:txBody>
                  <a:tcPr/>
                </a:tc>
                <a:tc>
                  <a:txBody>
                    <a:bodyPr/>
                    <a:lstStyle/>
                    <a:p>
                      <a:r>
                        <a:rPr lang="en-US" dirty="0">
                          <a:solidFill>
                            <a:schemeClr val="tx1">
                              <a:lumMod val="65000"/>
                              <a:lumOff val="35000"/>
                            </a:schemeClr>
                          </a:solidFill>
                        </a:rPr>
                        <a:t>$9,640</a:t>
                      </a:r>
                    </a:p>
                    <a:p>
                      <a:r>
                        <a:rPr lang="en-US" dirty="0">
                          <a:solidFill>
                            <a:schemeClr val="tx1">
                              <a:lumMod val="65000"/>
                              <a:lumOff val="35000"/>
                            </a:schemeClr>
                          </a:solidFill>
                        </a:rPr>
                        <a:t>$1,284</a:t>
                      </a:r>
                    </a:p>
                  </a:txBody>
                  <a:tcPr/>
                </a:tc>
                <a:extLst>
                  <a:ext uri="{0D108BD9-81ED-4DB2-BD59-A6C34878D82A}">
                    <a16:rowId xmlns:a16="http://schemas.microsoft.com/office/drawing/2014/main" val="2855217351"/>
                  </a:ext>
                </a:extLst>
              </a:tr>
              <a:tr h="747293">
                <a:tc>
                  <a:txBody>
                    <a:bodyPr/>
                    <a:lstStyle/>
                    <a:p>
                      <a:r>
                        <a:rPr lang="en-US" dirty="0">
                          <a:solidFill>
                            <a:schemeClr val="tx1">
                              <a:lumMod val="65000"/>
                              <a:lumOff val="35000"/>
                            </a:schemeClr>
                          </a:solidFill>
                        </a:rPr>
                        <a:t>Room/Year</a:t>
                      </a:r>
                    </a:p>
                    <a:p>
                      <a:r>
                        <a:rPr lang="en-US" dirty="0">
                          <a:solidFill>
                            <a:schemeClr val="tx1">
                              <a:lumMod val="65000"/>
                              <a:lumOff val="35000"/>
                            </a:schemeClr>
                          </a:solidFill>
                        </a:rPr>
                        <a:t>Meals/Year</a:t>
                      </a:r>
                    </a:p>
                  </a:txBody>
                  <a:tcPr/>
                </a:tc>
                <a:tc>
                  <a:txBody>
                    <a:bodyPr/>
                    <a:lstStyle/>
                    <a:p>
                      <a:r>
                        <a:rPr lang="en-US" dirty="0">
                          <a:solidFill>
                            <a:schemeClr val="tx1">
                              <a:lumMod val="65000"/>
                              <a:lumOff val="35000"/>
                            </a:schemeClr>
                          </a:solidFill>
                        </a:rPr>
                        <a:t>N/A</a:t>
                      </a:r>
                    </a:p>
                    <a:p>
                      <a:r>
                        <a:rPr lang="en-US" dirty="0">
                          <a:solidFill>
                            <a:schemeClr val="tx1">
                              <a:lumMod val="65000"/>
                              <a:lumOff val="35000"/>
                            </a:schemeClr>
                          </a:solidFill>
                        </a:rPr>
                        <a:t>N/A</a:t>
                      </a:r>
                    </a:p>
                  </a:txBody>
                  <a:tcPr/>
                </a:tc>
                <a:tc>
                  <a:txBody>
                    <a:bodyPr/>
                    <a:lstStyle/>
                    <a:p>
                      <a:r>
                        <a:rPr lang="en-US" dirty="0">
                          <a:solidFill>
                            <a:schemeClr val="tx1">
                              <a:lumMod val="65000"/>
                              <a:lumOff val="35000"/>
                            </a:schemeClr>
                          </a:solidFill>
                        </a:rPr>
                        <a:t>$3,800</a:t>
                      </a:r>
                    </a:p>
                    <a:p>
                      <a:r>
                        <a:rPr lang="en-US" dirty="0">
                          <a:solidFill>
                            <a:schemeClr val="tx1">
                              <a:lumMod val="65000"/>
                              <a:lumOff val="35000"/>
                            </a:schemeClr>
                          </a:solidFill>
                        </a:rPr>
                        <a:t>$4,500</a:t>
                      </a:r>
                    </a:p>
                  </a:txBody>
                  <a:tcPr/>
                </a:tc>
                <a:tc>
                  <a:txBody>
                    <a:bodyPr/>
                    <a:lstStyle/>
                    <a:p>
                      <a:r>
                        <a:rPr lang="en-US" dirty="0">
                          <a:solidFill>
                            <a:schemeClr val="tx1">
                              <a:lumMod val="65000"/>
                              <a:lumOff val="35000"/>
                            </a:schemeClr>
                          </a:solidFill>
                        </a:rPr>
                        <a:t>$5,500</a:t>
                      </a:r>
                    </a:p>
                    <a:p>
                      <a:r>
                        <a:rPr lang="en-US" dirty="0">
                          <a:solidFill>
                            <a:schemeClr val="tx1">
                              <a:lumMod val="65000"/>
                              <a:lumOff val="35000"/>
                            </a:schemeClr>
                          </a:solidFill>
                        </a:rPr>
                        <a:t>$4,500</a:t>
                      </a:r>
                    </a:p>
                  </a:txBody>
                  <a:tcPr/>
                </a:tc>
                <a:tc>
                  <a:txBody>
                    <a:bodyPr/>
                    <a:lstStyle/>
                    <a:p>
                      <a:r>
                        <a:rPr lang="en-US" dirty="0">
                          <a:solidFill>
                            <a:schemeClr val="tx1">
                              <a:lumMod val="65000"/>
                              <a:lumOff val="35000"/>
                            </a:schemeClr>
                          </a:solidFill>
                        </a:rPr>
                        <a:t>$7,000</a:t>
                      </a:r>
                    </a:p>
                    <a:p>
                      <a:r>
                        <a:rPr lang="en-US" dirty="0">
                          <a:solidFill>
                            <a:schemeClr val="tx1">
                              <a:lumMod val="65000"/>
                              <a:lumOff val="35000"/>
                            </a:schemeClr>
                          </a:solidFill>
                        </a:rPr>
                        <a:t>$4,500</a:t>
                      </a:r>
                    </a:p>
                  </a:txBody>
                  <a:tcPr/>
                </a:tc>
                <a:extLst>
                  <a:ext uri="{0D108BD9-81ED-4DB2-BD59-A6C34878D82A}">
                    <a16:rowId xmlns:a16="http://schemas.microsoft.com/office/drawing/2014/main" val="3944178088"/>
                  </a:ext>
                </a:extLst>
              </a:tr>
              <a:tr h="747293">
                <a:tc gridSpan="2">
                  <a:txBody>
                    <a:bodyPr/>
                    <a:lstStyle/>
                    <a:p>
                      <a:pPr algn="ctr"/>
                      <a:r>
                        <a:rPr lang="en-US" dirty="0">
                          <a:solidFill>
                            <a:schemeClr val="tx1">
                              <a:lumMod val="65000"/>
                              <a:lumOff val="35000"/>
                            </a:schemeClr>
                          </a:solidFill>
                        </a:rPr>
                        <a:t>Room &amp; Board Total</a:t>
                      </a:r>
                    </a:p>
                  </a:txBody>
                  <a:tcPr/>
                </a:tc>
                <a:tc hMerge="1">
                  <a:txBody>
                    <a:bodyPr/>
                    <a:lstStyle/>
                    <a:p>
                      <a:endParaRPr lang="en-US" dirty="0"/>
                    </a:p>
                  </a:txBody>
                  <a:tcPr/>
                </a:tc>
                <a:tc>
                  <a:txBody>
                    <a:bodyPr/>
                    <a:lstStyle/>
                    <a:p>
                      <a:r>
                        <a:rPr lang="en-US" dirty="0">
                          <a:solidFill>
                            <a:schemeClr val="tx1">
                              <a:lumMod val="65000"/>
                              <a:lumOff val="35000"/>
                            </a:schemeClr>
                          </a:solidFill>
                        </a:rPr>
                        <a:t>$8,300</a:t>
                      </a:r>
                    </a:p>
                  </a:txBody>
                  <a:tcPr/>
                </a:tc>
                <a:tc>
                  <a:txBody>
                    <a:bodyPr/>
                    <a:lstStyle/>
                    <a:p>
                      <a:r>
                        <a:rPr lang="en-US" dirty="0">
                          <a:solidFill>
                            <a:schemeClr val="tx1">
                              <a:lumMod val="65000"/>
                              <a:lumOff val="35000"/>
                            </a:schemeClr>
                          </a:solidFill>
                        </a:rPr>
                        <a:t>$10,000</a:t>
                      </a:r>
                    </a:p>
                  </a:txBody>
                  <a:tcPr/>
                </a:tc>
                <a:tc>
                  <a:txBody>
                    <a:bodyPr/>
                    <a:lstStyle/>
                    <a:p>
                      <a:r>
                        <a:rPr lang="en-US" dirty="0">
                          <a:solidFill>
                            <a:schemeClr val="tx1">
                              <a:lumMod val="65000"/>
                              <a:lumOff val="35000"/>
                            </a:schemeClr>
                          </a:solidFill>
                        </a:rPr>
                        <a:t>$11,500</a:t>
                      </a:r>
                    </a:p>
                  </a:txBody>
                  <a:tcPr/>
                </a:tc>
                <a:extLst>
                  <a:ext uri="{0D108BD9-81ED-4DB2-BD59-A6C34878D82A}">
                    <a16:rowId xmlns:a16="http://schemas.microsoft.com/office/drawing/2014/main" val="1775013723"/>
                  </a:ext>
                </a:extLst>
              </a:tr>
              <a:tr h="747293">
                <a:tc>
                  <a:txBody>
                    <a:bodyPr/>
                    <a:lstStyle/>
                    <a:p>
                      <a:r>
                        <a:rPr lang="en-US" dirty="0">
                          <a:solidFill>
                            <a:schemeClr val="tx1">
                              <a:lumMod val="65000"/>
                              <a:lumOff val="35000"/>
                            </a:schemeClr>
                          </a:solidFill>
                        </a:rPr>
                        <a:t>Grand Total</a:t>
                      </a:r>
                    </a:p>
                  </a:txBody>
                  <a:tcPr/>
                </a:tc>
                <a:tc>
                  <a:txBody>
                    <a:bodyPr/>
                    <a:lstStyle/>
                    <a:p>
                      <a:r>
                        <a:rPr lang="en-US" dirty="0">
                          <a:solidFill>
                            <a:schemeClr val="tx1">
                              <a:lumMod val="65000"/>
                              <a:lumOff val="35000"/>
                            </a:schemeClr>
                          </a:solidFill>
                        </a:rPr>
                        <a:t>$10,924</a:t>
                      </a:r>
                    </a:p>
                  </a:txBody>
                  <a:tcPr/>
                </a:tc>
                <a:tc>
                  <a:txBody>
                    <a:bodyPr/>
                    <a:lstStyle/>
                    <a:p>
                      <a:r>
                        <a:rPr lang="en-US" dirty="0">
                          <a:solidFill>
                            <a:schemeClr val="tx1">
                              <a:lumMod val="65000"/>
                              <a:lumOff val="35000"/>
                            </a:schemeClr>
                          </a:solidFill>
                        </a:rPr>
                        <a:t>$19,224</a:t>
                      </a:r>
                    </a:p>
                  </a:txBody>
                  <a:tcPr/>
                </a:tc>
                <a:tc>
                  <a:txBody>
                    <a:bodyPr/>
                    <a:lstStyle/>
                    <a:p>
                      <a:r>
                        <a:rPr lang="en-US" dirty="0">
                          <a:solidFill>
                            <a:schemeClr val="tx1">
                              <a:lumMod val="65000"/>
                              <a:lumOff val="35000"/>
                            </a:schemeClr>
                          </a:solidFill>
                        </a:rPr>
                        <a:t>$20,924</a:t>
                      </a:r>
                    </a:p>
                  </a:txBody>
                  <a:tcPr/>
                </a:tc>
                <a:tc>
                  <a:txBody>
                    <a:bodyPr/>
                    <a:lstStyle/>
                    <a:p>
                      <a:r>
                        <a:rPr lang="en-US" dirty="0">
                          <a:solidFill>
                            <a:schemeClr val="tx1">
                              <a:lumMod val="65000"/>
                              <a:lumOff val="35000"/>
                            </a:schemeClr>
                          </a:solidFill>
                        </a:rPr>
                        <a:t>$22,424</a:t>
                      </a:r>
                    </a:p>
                  </a:txBody>
                  <a:tcPr/>
                </a:tc>
                <a:extLst>
                  <a:ext uri="{0D108BD9-81ED-4DB2-BD59-A6C34878D82A}">
                    <a16:rowId xmlns:a16="http://schemas.microsoft.com/office/drawing/2014/main" val="412533581"/>
                  </a:ext>
                </a:extLst>
              </a:tr>
            </a:tbl>
          </a:graphicData>
        </a:graphic>
      </p:graphicFrame>
    </p:spTree>
    <p:extLst>
      <p:ext uri="{BB962C8B-B14F-4D97-AF65-F5344CB8AC3E}">
        <p14:creationId xmlns:p14="http://schemas.microsoft.com/office/powerpoint/2010/main" val="2717120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Financial Aid</a:t>
            </a:r>
            <a:endParaRPr lang="en-US" dirty="0">
              <a:solidFill>
                <a:schemeClr val="tx1">
                  <a:lumMod val="65000"/>
                  <a:lumOff val="35000"/>
                </a:schemeClr>
              </a:solidFill>
            </a:endParaRP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348343" y="2258336"/>
            <a:ext cx="4019550" cy="2705554"/>
          </a:xfrm>
        </p:spPr>
        <p:txBody>
          <a:bodyPr>
            <a:normAutofit/>
          </a:bodyPr>
          <a:lstStyle/>
          <a:p>
            <a:r>
              <a:rPr lang="en-US" sz="2400" dirty="0">
                <a:solidFill>
                  <a:schemeClr val="tx1">
                    <a:lumMod val="65000"/>
                    <a:lumOff val="35000"/>
                  </a:schemeClr>
                </a:solidFill>
                <a:latin typeface="Arial" panose="020B0604020202020204" pitchFamily="34" charset="0"/>
                <a:cs typeface="Arial" panose="020B0604020202020204" pitchFamily="34" charset="0"/>
              </a:rPr>
              <a:t>UT Promise</a:t>
            </a:r>
          </a:p>
          <a:p>
            <a:r>
              <a:rPr lang="en-US" sz="2400" dirty="0">
                <a:solidFill>
                  <a:schemeClr val="tx1">
                    <a:lumMod val="65000"/>
                    <a:lumOff val="35000"/>
                  </a:schemeClr>
                </a:solidFill>
                <a:latin typeface="Arial" panose="020B0604020202020204" pitchFamily="34" charset="0"/>
                <a:cs typeface="Arial" panose="020B0604020202020204" pitchFamily="34" charset="0"/>
              </a:rPr>
              <a:t>TN Hope</a:t>
            </a:r>
          </a:p>
          <a:p>
            <a:r>
              <a:rPr lang="en-US" sz="2400" dirty="0">
                <a:solidFill>
                  <a:schemeClr val="tx1">
                    <a:lumMod val="65000"/>
                    <a:lumOff val="35000"/>
                  </a:schemeClr>
                </a:solidFill>
                <a:latin typeface="Arial" panose="020B0604020202020204" pitchFamily="34" charset="0"/>
                <a:cs typeface="Arial" panose="020B0604020202020204" pitchFamily="34" charset="0"/>
              </a:rPr>
              <a:t>Merit Based</a:t>
            </a:r>
          </a:p>
          <a:p>
            <a:r>
              <a:rPr lang="en-US" sz="2400" dirty="0">
                <a:solidFill>
                  <a:schemeClr val="tx1">
                    <a:lumMod val="65000"/>
                    <a:lumOff val="35000"/>
                  </a:schemeClr>
                </a:solidFill>
                <a:latin typeface="Arial" panose="020B0604020202020204" pitchFamily="34" charset="0"/>
                <a:cs typeface="Arial" panose="020B0604020202020204" pitchFamily="34" charset="0"/>
              </a:rPr>
              <a:t>Foundation</a:t>
            </a:r>
            <a:br>
              <a:rPr lang="en-US" sz="2400" dirty="0">
                <a:solidFill>
                  <a:schemeClr val="tx1">
                    <a:lumMod val="65000"/>
                    <a:lumOff val="35000"/>
                  </a:schemeClr>
                </a:solidFill>
                <a:latin typeface="Arial" panose="020B0604020202020204" pitchFamily="34" charset="0"/>
                <a:cs typeface="Arial" panose="020B0604020202020204" pitchFamily="34" charset="0"/>
              </a:rPr>
            </a:br>
            <a:r>
              <a:rPr lang="en-US" sz="2400" dirty="0">
                <a:solidFill>
                  <a:schemeClr val="tx1">
                    <a:lumMod val="65000"/>
                    <a:lumOff val="35000"/>
                  </a:schemeClr>
                </a:solidFill>
                <a:latin typeface="Arial" panose="020B0604020202020204" pitchFamily="34" charset="0"/>
                <a:cs typeface="Arial" panose="020B0604020202020204" pitchFamily="34" charset="0"/>
              </a:rPr>
              <a:t>/Competitive</a:t>
            </a:r>
          </a:p>
          <a:p>
            <a:r>
              <a:rPr lang="en-US" sz="2400" dirty="0">
                <a:solidFill>
                  <a:schemeClr val="tx1">
                    <a:lumMod val="65000"/>
                    <a:lumOff val="35000"/>
                  </a:schemeClr>
                </a:solidFill>
                <a:latin typeface="Arial" panose="020B0604020202020204" pitchFamily="34" charset="0"/>
                <a:cs typeface="Arial" panose="020B0604020202020204" pitchFamily="34" charset="0"/>
              </a:rPr>
              <a:t>Athletics</a:t>
            </a:r>
          </a:p>
          <a:p>
            <a:pPr marL="0" indent="0">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a:p>
            <a:pPr marL="0" indent="0">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a:p>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8F32E53D-F2D1-46CD-88CA-3B3F40FAE224}"/>
              </a:ext>
            </a:extLst>
          </p:cNvPr>
          <p:cNvPicPr>
            <a:picLocks noChangeAspect="1"/>
          </p:cNvPicPr>
          <p:nvPr/>
        </p:nvPicPr>
        <p:blipFill>
          <a:blip r:embed="rId3"/>
          <a:stretch>
            <a:fillRect/>
          </a:stretch>
        </p:blipFill>
        <p:spPr>
          <a:xfrm>
            <a:off x="2685769" y="1544920"/>
            <a:ext cx="9285514" cy="4325695"/>
          </a:xfrm>
          <a:prstGeom prst="rect">
            <a:avLst/>
          </a:prstGeom>
        </p:spPr>
      </p:pic>
    </p:spTree>
    <p:extLst>
      <p:ext uri="{BB962C8B-B14F-4D97-AF65-F5344CB8AC3E}">
        <p14:creationId xmlns:p14="http://schemas.microsoft.com/office/powerpoint/2010/main" val="785648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Housing Options</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2CA0F28-2A6A-9D81-5FCD-39F0CC2D2431}"/>
              </a:ext>
            </a:extLst>
          </p:cNvPr>
          <p:cNvPicPr>
            <a:picLocks noChangeAspect="1"/>
          </p:cNvPicPr>
          <p:nvPr/>
        </p:nvPicPr>
        <p:blipFill>
          <a:blip r:embed="rId3"/>
          <a:stretch>
            <a:fillRect/>
          </a:stretch>
        </p:blipFill>
        <p:spPr>
          <a:xfrm>
            <a:off x="255636" y="1544921"/>
            <a:ext cx="3584338" cy="2387982"/>
          </a:xfrm>
          <a:prstGeom prst="rect">
            <a:avLst/>
          </a:prstGeom>
        </p:spPr>
      </p:pic>
      <p:pic>
        <p:nvPicPr>
          <p:cNvPr id="15" name="Picture 14">
            <a:extLst>
              <a:ext uri="{FF2B5EF4-FFF2-40B4-BE49-F238E27FC236}">
                <a16:creationId xmlns:a16="http://schemas.microsoft.com/office/drawing/2014/main" id="{96169F34-C2A2-9FB2-9FA3-B16F138E122C}"/>
              </a:ext>
            </a:extLst>
          </p:cNvPr>
          <p:cNvPicPr>
            <a:picLocks noChangeAspect="1"/>
          </p:cNvPicPr>
          <p:nvPr/>
        </p:nvPicPr>
        <p:blipFill>
          <a:blip r:embed="rId4"/>
          <a:stretch>
            <a:fillRect/>
          </a:stretch>
        </p:blipFill>
        <p:spPr>
          <a:xfrm>
            <a:off x="4678174" y="1544921"/>
            <a:ext cx="3189274" cy="2393120"/>
          </a:xfrm>
          <a:prstGeom prst="rect">
            <a:avLst/>
          </a:prstGeom>
        </p:spPr>
      </p:pic>
      <p:pic>
        <p:nvPicPr>
          <p:cNvPr id="16" name="Picture 4" descr="A building with a lawn and a fountain&#10;&#10;Description automatically generated">
            <a:extLst>
              <a:ext uri="{FF2B5EF4-FFF2-40B4-BE49-F238E27FC236}">
                <a16:creationId xmlns:a16="http://schemas.microsoft.com/office/drawing/2014/main" id="{13300080-29FC-C745-BC05-689F1F35A72F}"/>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8747090" y="1544921"/>
            <a:ext cx="3189274" cy="2391956"/>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5">
            <a:extLst>
              <a:ext uri="{FF2B5EF4-FFF2-40B4-BE49-F238E27FC236}">
                <a16:creationId xmlns:a16="http://schemas.microsoft.com/office/drawing/2014/main" id="{8727F72A-1E3B-6CAC-AECF-E32255E94848}"/>
              </a:ext>
            </a:extLst>
          </p:cNvPr>
          <p:cNvSpPr txBox="1">
            <a:spLocks/>
          </p:cNvSpPr>
          <p:nvPr/>
        </p:nvSpPr>
        <p:spPr>
          <a:xfrm>
            <a:off x="255636" y="4212178"/>
            <a:ext cx="3511437" cy="14968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rgbClr val="F7941D"/>
                </a:solidFill>
                <a:latin typeface="Arial" panose="020B0604020202020204" pitchFamily="34" charset="0"/>
                <a:cs typeface="Arial" panose="020B0604020202020204" pitchFamily="34" charset="0"/>
              </a:rPr>
              <a:t>Student Apartments</a:t>
            </a:r>
          </a:p>
          <a:p>
            <a:pPr marL="0" indent="0" algn="ctr">
              <a:buNone/>
            </a:pPr>
            <a:r>
              <a:rPr lang="en-US" sz="1800" b="1" dirty="0">
                <a:solidFill>
                  <a:schemeClr val="tx1">
                    <a:lumMod val="65000"/>
                    <a:lumOff val="35000"/>
                  </a:schemeClr>
                </a:solidFill>
                <a:latin typeface="Arial" panose="020B0604020202020204" pitchFamily="34" charset="0"/>
                <a:cs typeface="Arial" panose="020B0604020202020204" pitchFamily="34" charset="0"/>
              </a:rPr>
              <a:t>Suite style, four bedrooms, two full baths, laundry room with free laundry, kitchen, living space</a:t>
            </a:r>
          </a:p>
          <a:p>
            <a:endParaRPr lang="en-US" b="1" dirty="0">
              <a:solidFill>
                <a:schemeClr val="tx1">
                  <a:lumMod val="65000"/>
                  <a:lumOff val="35000"/>
                </a:schemeClr>
              </a:solidFill>
              <a:latin typeface="Goudy Old Style" panose="02020502050305020303" pitchFamily="18" charset="0"/>
            </a:endParaRPr>
          </a:p>
        </p:txBody>
      </p:sp>
      <p:sp>
        <p:nvSpPr>
          <p:cNvPr id="18" name="Text Placeholder 5">
            <a:extLst>
              <a:ext uri="{FF2B5EF4-FFF2-40B4-BE49-F238E27FC236}">
                <a16:creationId xmlns:a16="http://schemas.microsoft.com/office/drawing/2014/main" id="{4EB6BDE3-1F26-D4C9-F4B9-50BD9FC14FA6}"/>
              </a:ext>
            </a:extLst>
          </p:cNvPr>
          <p:cNvSpPr txBox="1">
            <a:spLocks/>
          </p:cNvSpPr>
          <p:nvPr/>
        </p:nvSpPr>
        <p:spPr>
          <a:xfrm>
            <a:off x="4714441" y="4212178"/>
            <a:ext cx="3189273" cy="17778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b="1" dirty="0">
                <a:solidFill>
                  <a:srgbClr val="F7941D"/>
                </a:solidFill>
                <a:latin typeface="Arial" panose="020B0604020202020204" pitchFamily="34" charset="0"/>
                <a:cs typeface="Arial" panose="020B0604020202020204" pitchFamily="34" charset="0"/>
              </a:rPr>
              <a:t>Criswell Hall (Females)</a:t>
            </a:r>
          </a:p>
          <a:p>
            <a:pPr marL="0" indent="0" algn="ctr">
              <a:buNone/>
            </a:pPr>
            <a:r>
              <a:rPr lang="en-US" sz="1800" b="1" dirty="0">
                <a:solidFill>
                  <a:schemeClr val="tx1">
                    <a:lumMod val="65000"/>
                    <a:lumOff val="35000"/>
                  </a:schemeClr>
                </a:solidFill>
                <a:latin typeface="Arial" panose="020B0604020202020204" pitchFamily="34" charset="0"/>
                <a:cs typeface="Arial" panose="020B0604020202020204" pitchFamily="34" charset="0"/>
              </a:rPr>
              <a:t>Community style, lounge, free laundry, kitchen, furniture included</a:t>
            </a:r>
          </a:p>
        </p:txBody>
      </p:sp>
      <p:sp>
        <p:nvSpPr>
          <p:cNvPr id="19" name="Text Placeholder 5">
            <a:extLst>
              <a:ext uri="{FF2B5EF4-FFF2-40B4-BE49-F238E27FC236}">
                <a16:creationId xmlns:a16="http://schemas.microsoft.com/office/drawing/2014/main" id="{E4D3CF42-E19B-C72F-BBA4-D690B6187C6A}"/>
              </a:ext>
            </a:extLst>
          </p:cNvPr>
          <p:cNvSpPr txBox="1">
            <a:spLocks/>
          </p:cNvSpPr>
          <p:nvPr/>
        </p:nvSpPr>
        <p:spPr>
          <a:xfrm>
            <a:off x="8851082" y="4175838"/>
            <a:ext cx="3120201"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ctr"/>
            <a:r>
              <a:rPr lang="en-US" sz="2000" b="1" dirty="0">
                <a:solidFill>
                  <a:srgbClr val="F7941D"/>
                </a:solidFill>
                <a:latin typeface="Arial" panose="020B0604020202020204" pitchFamily="34" charset="0"/>
                <a:cs typeface="Arial" panose="020B0604020202020204" pitchFamily="34" charset="0"/>
              </a:rPr>
              <a:t>Upperman Hall (Co-Ed)</a:t>
            </a:r>
          </a:p>
          <a:p>
            <a:pPr algn="ctr"/>
            <a:r>
              <a:rPr lang="en-US" sz="1800" b="1" dirty="0">
                <a:solidFill>
                  <a:schemeClr val="tx1">
                    <a:lumMod val="65000"/>
                    <a:lumOff val="35000"/>
                  </a:schemeClr>
                </a:solidFill>
                <a:latin typeface="Arial" panose="020B0604020202020204" pitchFamily="34" charset="0"/>
                <a:cs typeface="Arial" panose="020B0604020202020204" pitchFamily="34" charset="0"/>
              </a:rPr>
              <a:t>Community style, lounge, free laundry, kitchen, furniture included</a:t>
            </a:r>
          </a:p>
          <a:p>
            <a:endParaRPr lang="en-US" sz="3200" b="1" dirty="0">
              <a:solidFill>
                <a:schemeClr val="tx1">
                  <a:lumMod val="65000"/>
                  <a:lumOff val="35000"/>
                </a:schemeClr>
              </a:solidFill>
              <a:latin typeface="Goudy Old Style" panose="02020502050305020303" pitchFamily="18" charset="0"/>
            </a:endParaRPr>
          </a:p>
        </p:txBody>
      </p:sp>
    </p:spTree>
    <p:extLst>
      <p:ext uri="{BB962C8B-B14F-4D97-AF65-F5344CB8AC3E}">
        <p14:creationId xmlns:p14="http://schemas.microsoft.com/office/powerpoint/2010/main" val="11821725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UT Southern Housing Upgrades</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C56897DA-655B-4597-835D-0F3C0C50DBD4}"/>
              </a:ext>
            </a:extLst>
          </p:cNvPr>
          <p:cNvPicPr>
            <a:picLocks noChangeAspect="1"/>
          </p:cNvPicPr>
          <p:nvPr/>
        </p:nvPicPr>
        <p:blipFill>
          <a:blip r:embed="rId3"/>
          <a:stretch>
            <a:fillRect/>
          </a:stretch>
        </p:blipFill>
        <p:spPr>
          <a:xfrm>
            <a:off x="6096005" y="1677645"/>
            <a:ext cx="5760378" cy="3709164"/>
          </a:xfrm>
          <a:prstGeom prst="rect">
            <a:avLst/>
          </a:prstGeom>
        </p:spPr>
      </p:pic>
      <p:pic>
        <p:nvPicPr>
          <p:cNvPr id="10" name="Picture 9">
            <a:extLst>
              <a:ext uri="{FF2B5EF4-FFF2-40B4-BE49-F238E27FC236}">
                <a16:creationId xmlns:a16="http://schemas.microsoft.com/office/drawing/2014/main" id="{B137F7D2-86AA-4369-A0FC-FF561D393330}"/>
              </a:ext>
            </a:extLst>
          </p:cNvPr>
          <p:cNvPicPr>
            <a:picLocks noChangeAspect="1"/>
          </p:cNvPicPr>
          <p:nvPr/>
        </p:nvPicPr>
        <p:blipFill>
          <a:blip r:embed="rId4"/>
          <a:stretch>
            <a:fillRect/>
          </a:stretch>
        </p:blipFill>
        <p:spPr>
          <a:xfrm>
            <a:off x="339907" y="1677644"/>
            <a:ext cx="5747549" cy="3709149"/>
          </a:xfrm>
          <a:prstGeom prst="rect">
            <a:avLst/>
          </a:prstGeom>
        </p:spPr>
      </p:pic>
    </p:spTree>
    <p:extLst>
      <p:ext uri="{BB962C8B-B14F-4D97-AF65-F5344CB8AC3E}">
        <p14:creationId xmlns:p14="http://schemas.microsoft.com/office/powerpoint/2010/main" val="295291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UT Southern Housing Upgrades</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B27BF1C6-CC2E-4CAA-A4A8-4487C354B25E}"/>
              </a:ext>
            </a:extLst>
          </p:cNvPr>
          <p:cNvPicPr>
            <a:picLocks noChangeAspect="1"/>
          </p:cNvPicPr>
          <p:nvPr/>
        </p:nvPicPr>
        <p:blipFill>
          <a:blip r:embed="rId3"/>
          <a:stretch>
            <a:fillRect/>
          </a:stretch>
        </p:blipFill>
        <p:spPr>
          <a:xfrm>
            <a:off x="719191" y="1544920"/>
            <a:ext cx="4361380" cy="4374080"/>
          </a:xfrm>
          <a:prstGeom prst="rect">
            <a:avLst/>
          </a:prstGeom>
        </p:spPr>
      </p:pic>
      <p:pic>
        <p:nvPicPr>
          <p:cNvPr id="9" name="Picture 8">
            <a:extLst>
              <a:ext uri="{FF2B5EF4-FFF2-40B4-BE49-F238E27FC236}">
                <a16:creationId xmlns:a16="http://schemas.microsoft.com/office/drawing/2014/main" id="{88FF3B93-A511-4CF9-AD2E-59BEC416DBDC}"/>
              </a:ext>
            </a:extLst>
          </p:cNvPr>
          <p:cNvPicPr>
            <a:picLocks noChangeAspect="1"/>
          </p:cNvPicPr>
          <p:nvPr/>
        </p:nvPicPr>
        <p:blipFill>
          <a:blip r:embed="rId4"/>
          <a:stretch>
            <a:fillRect/>
          </a:stretch>
        </p:blipFill>
        <p:spPr>
          <a:xfrm>
            <a:off x="5830584" y="1544920"/>
            <a:ext cx="4402477" cy="4415296"/>
          </a:xfrm>
          <a:prstGeom prst="rect">
            <a:avLst/>
          </a:prstGeom>
        </p:spPr>
      </p:pic>
    </p:spTree>
    <p:extLst>
      <p:ext uri="{BB962C8B-B14F-4D97-AF65-F5344CB8AC3E}">
        <p14:creationId xmlns:p14="http://schemas.microsoft.com/office/powerpoint/2010/main" val="1264483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Student Life</a:t>
            </a:r>
            <a:endParaRPr lang="en-US" dirty="0"/>
          </a:p>
        </p:txBody>
      </p:sp>
      <p:grpSp>
        <p:nvGrpSpPr>
          <p:cNvPr id="4" name="Group 3">
            <a:extLst>
              <a:ext uri="{FF2B5EF4-FFF2-40B4-BE49-F238E27FC236}">
                <a16:creationId xmlns:a16="http://schemas.microsoft.com/office/drawing/2014/main" id="{790E418C-417D-E210-907F-56FFB0142B2E}"/>
              </a:ext>
            </a:extLst>
          </p:cNvPr>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pic>
        <p:nvPicPr>
          <p:cNvPr id="9" name="Content Placeholder 8">
            <a:extLst>
              <a:ext uri="{FF2B5EF4-FFF2-40B4-BE49-F238E27FC236}">
                <a16:creationId xmlns:a16="http://schemas.microsoft.com/office/drawing/2014/main" id="{1038ADFE-4502-67DE-3AD0-17EFAF3BB1AA}"/>
              </a:ext>
            </a:extLst>
          </p:cNvPr>
          <p:cNvPicPr>
            <a:picLocks noGrp="1" noChangeAspect="1"/>
          </p:cNvPicPr>
          <p:nvPr>
            <p:ph idx="1"/>
          </p:nvPr>
        </p:nvPicPr>
        <p:blipFill>
          <a:blip r:embed="rId3"/>
          <a:stretch>
            <a:fillRect/>
          </a:stretch>
        </p:blipFill>
        <p:spPr>
          <a:xfrm>
            <a:off x="2855876" y="1544920"/>
            <a:ext cx="6480247" cy="4351338"/>
          </a:xfrm>
          <a:prstGeom prst="rect">
            <a:avLst/>
          </a:prstGeom>
        </p:spPr>
      </p:pic>
      <p:sp>
        <p:nvSpPr>
          <p:cNvPr id="12" name="TextBox 11">
            <a:extLst>
              <a:ext uri="{FF2B5EF4-FFF2-40B4-BE49-F238E27FC236}">
                <a16:creationId xmlns:a16="http://schemas.microsoft.com/office/drawing/2014/main" id="{79AB4FCB-06D9-9338-2F32-025CAAD6507A}"/>
              </a:ext>
            </a:extLst>
          </p:cNvPr>
          <p:cNvSpPr txBox="1"/>
          <p:nvPr/>
        </p:nvSpPr>
        <p:spPr>
          <a:xfrm>
            <a:off x="8284074" y="1796444"/>
            <a:ext cx="3687209"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Ensures connections and helps students find their place </a:t>
            </a: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Student activities</a:t>
            </a: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Student organizations</a:t>
            </a: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Entertainment</a:t>
            </a:r>
          </a:p>
          <a:p>
            <a:endParaRPr lang="en-US" dirty="0">
              <a:solidFill>
                <a:schemeClr val="bg1"/>
              </a:solidFill>
              <a:cs typeface="Calibri"/>
            </a:endParaRPr>
          </a:p>
        </p:txBody>
      </p:sp>
      <p:sp>
        <p:nvSpPr>
          <p:cNvPr id="14" name="TextBox 13">
            <a:extLst>
              <a:ext uri="{FF2B5EF4-FFF2-40B4-BE49-F238E27FC236}">
                <a16:creationId xmlns:a16="http://schemas.microsoft.com/office/drawing/2014/main" id="{30EB5AD4-5F6B-ACBC-C648-FDBBA200A2F9}"/>
              </a:ext>
            </a:extLst>
          </p:cNvPr>
          <p:cNvSpPr txBox="1"/>
          <p:nvPr/>
        </p:nvSpPr>
        <p:spPr>
          <a:xfrm>
            <a:off x="220716" y="1810977"/>
            <a:ext cx="4494972" cy="1938992"/>
          </a:xfrm>
          <a:prstGeom prst="rect">
            <a:avLst/>
          </a:prstGeom>
          <a:noFill/>
        </p:spPr>
        <p:txBody>
          <a:bodyPr wrap="square">
            <a:spAutoFit/>
          </a:bodyPr>
          <a:lstStyle/>
          <a:p>
            <a:r>
              <a:rPr lang="en-US" sz="2000" dirty="0">
                <a:solidFill>
                  <a:schemeClr val="tx1">
                    <a:lumMod val="65000"/>
                    <a:lumOff val="35000"/>
                  </a:schemeClr>
                </a:solidFill>
                <a:latin typeface="Arial" panose="020B0604020202020204" pitchFamily="34" charset="0"/>
                <a:cs typeface="Arial" panose="020B0604020202020204" pitchFamily="34" charset="0"/>
              </a:rPr>
              <a:t>Students living on campus have higher success rates</a:t>
            </a: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Safe, clean, affordable</a:t>
            </a:r>
          </a:p>
          <a:p>
            <a:endParaRPr lang="en-US" sz="2000" dirty="0">
              <a:solidFill>
                <a:schemeClr val="tx1">
                  <a:lumMod val="65000"/>
                  <a:lumOff val="35000"/>
                </a:schemeClr>
              </a:solidFill>
              <a:latin typeface="Arial" panose="020B0604020202020204" pitchFamily="34" charset="0"/>
              <a:cs typeface="Arial" panose="020B0604020202020204" pitchFamily="34" charset="0"/>
            </a:endParaRPr>
          </a:p>
          <a:p>
            <a:r>
              <a:rPr lang="en-US" sz="2000" dirty="0">
                <a:solidFill>
                  <a:schemeClr val="tx1">
                    <a:lumMod val="65000"/>
                    <a:lumOff val="35000"/>
                  </a:schemeClr>
                </a:solidFill>
                <a:latin typeface="Arial" panose="020B0604020202020204" pitchFamily="34" charset="0"/>
                <a:cs typeface="Arial" panose="020B0604020202020204" pitchFamily="34" charset="0"/>
              </a:rPr>
              <a:t>Community programming </a:t>
            </a:r>
          </a:p>
        </p:txBody>
      </p:sp>
      <p:sp>
        <p:nvSpPr>
          <p:cNvPr id="16" name="TextBox 15">
            <a:extLst>
              <a:ext uri="{FF2B5EF4-FFF2-40B4-BE49-F238E27FC236}">
                <a16:creationId xmlns:a16="http://schemas.microsoft.com/office/drawing/2014/main" id="{73DDC731-D9D3-288A-5903-8009D7EBA1C6}"/>
              </a:ext>
            </a:extLst>
          </p:cNvPr>
          <p:cNvSpPr txBox="1"/>
          <p:nvPr/>
        </p:nvSpPr>
        <p:spPr>
          <a:xfrm>
            <a:off x="3047171" y="5720068"/>
            <a:ext cx="6097656" cy="400110"/>
          </a:xfrm>
          <a:prstGeom prst="rect">
            <a:avLst/>
          </a:prstGeom>
          <a:noFill/>
        </p:spPr>
        <p:txBody>
          <a:bodyPr wrap="square">
            <a:spAutoFit/>
          </a:bodyPr>
          <a:lstStyle/>
          <a:p>
            <a:pPr algn="ctr"/>
            <a:r>
              <a:rPr lang="en-US" sz="2000" dirty="0">
                <a:solidFill>
                  <a:schemeClr val="tx1">
                    <a:lumMod val="65000"/>
                    <a:lumOff val="35000"/>
                  </a:schemeClr>
                </a:solidFill>
                <a:latin typeface="Arial" panose="020B0604020202020204" pitchFamily="34" charset="0"/>
                <a:cs typeface="Arial" panose="020B0604020202020204" pitchFamily="34" charset="0"/>
              </a:rPr>
              <a:t>Mental and Physical Health, CARE Team</a:t>
            </a:r>
          </a:p>
        </p:txBody>
      </p:sp>
      <p:sp>
        <p:nvSpPr>
          <p:cNvPr id="15" name="TextBox 14">
            <a:extLst>
              <a:ext uri="{FF2B5EF4-FFF2-40B4-BE49-F238E27FC236}">
                <a16:creationId xmlns:a16="http://schemas.microsoft.com/office/drawing/2014/main" id="{DCCA8F4B-A5D6-4F39-BE1A-197D8092D85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spTree>
    <p:extLst>
      <p:ext uri="{BB962C8B-B14F-4D97-AF65-F5344CB8AC3E}">
        <p14:creationId xmlns:p14="http://schemas.microsoft.com/office/powerpoint/2010/main" val="12760810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8" name="Picture 12">
            <a:extLst>
              <a:ext uri="{FF2B5EF4-FFF2-40B4-BE49-F238E27FC236}">
                <a16:creationId xmlns:a16="http://schemas.microsoft.com/office/drawing/2014/main" id="{3DDC9136-ABB3-1E50-9023-393778BBD8D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12522"/>
          <a:stretch/>
        </p:blipFill>
        <p:spPr bwMode="auto">
          <a:xfrm>
            <a:off x="1246572" y="10"/>
            <a:ext cx="3913632" cy="2285224"/>
          </a:xfrm>
          <a:custGeom>
            <a:avLst/>
            <a:gdLst/>
            <a:ahLst/>
            <a:cxnLst/>
            <a:rect l="l" t="t" r="r" b="b"/>
            <a:pathLst>
              <a:path w="3913632" h="2285234">
                <a:moveTo>
                  <a:pt x="29691" y="0"/>
                </a:moveTo>
                <a:lnTo>
                  <a:pt x="3883942" y="0"/>
                </a:lnTo>
                <a:lnTo>
                  <a:pt x="3903529" y="128345"/>
                </a:lnTo>
                <a:cubicBezTo>
                  <a:pt x="3910210" y="194127"/>
                  <a:pt x="3913632" y="260873"/>
                  <a:pt x="3913632" y="328418"/>
                </a:cubicBezTo>
                <a:cubicBezTo>
                  <a:pt x="3913632" y="1409138"/>
                  <a:pt x="3037536" y="2285234"/>
                  <a:pt x="1956816" y="2285234"/>
                </a:cubicBezTo>
                <a:cubicBezTo>
                  <a:pt x="876096" y="2285234"/>
                  <a:pt x="0" y="1409138"/>
                  <a:pt x="0" y="328418"/>
                </a:cubicBezTo>
                <a:cubicBezTo>
                  <a:pt x="0" y="260873"/>
                  <a:pt x="3422" y="194127"/>
                  <a:pt x="10103" y="128345"/>
                </a:cubicBezTo>
                <a:close/>
              </a:path>
            </a:pathLst>
          </a:custGeom>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22A61F6D-AA32-BCE1-BDE4-D12E732913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59" r="27972" b="1"/>
          <a:stretch/>
        </p:blipFill>
        <p:spPr bwMode="auto">
          <a:xfrm>
            <a:off x="-1" y="2288330"/>
            <a:ext cx="3564638" cy="4569668"/>
          </a:xfrm>
          <a:custGeom>
            <a:avLst/>
            <a:gdLst/>
            <a:ahLst/>
            <a:cxnLst/>
            <a:rect l="l" t="t" r="r" b="b"/>
            <a:pathLst>
              <a:path w="3564638" h="4569668">
                <a:moveTo>
                  <a:pt x="640080" y="0"/>
                </a:moveTo>
                <a:cubicBezTo>
                  <a:pt x="2255269" y="0"/>
                  <a:pt x="3564638" y="1309369"/>
                  <a:pt x="3564638" y="2924558"/>
                </a:cubicBezTo>
                <a:cubicBezTo>
                  <a:pt x="3564638" y="3530254"/>
                  <a:pt x="3380508" y="4092944"/>
                  <a:pt x="3065170" y="4559707"/>
                </a:cubicBezTo>
                <a:lnTo>
                  <a:pt x="3057720" y="4569668"/>
                </a:lnTo>
                <a:lnTo>
                  <a:pt x="0" y="4569668"/>
                </a:lnTo>
                <a:lnTo>
                  <a:pt x="0" y="72448"/>
                </a:lnTo>
                <a:lnTo>
                  <a:pt x="50679" y="59417"/>
                </a:lnTo>
                <a:cubicBezTo>
                  <a:pt x="241061" y="20459"/>
                  <a:pt x="438181" y="0"/>
                  <a:pt x="640080" y="0"/>
                </a:cubicBezTo>
                <a:close/>
              </a:path>
            </a:pathLst>
          </a:custGeom>
          <a:extLst>
            <a:ext uri="{909E8E84-426E-40DD-AFC4-6F175D3DCCD1}">
              <a14:hiddenFill xmlns:a14="http://schemas.microsoft.com/office/drawing/2010/main">
                <a:solidFill>
                  <a:srgbClr val="FFFFFF"/>
                </a:solidFill>
              </a14:hiddenFill>
            </a:ext>
          </a:extLst>
        </p:spPr>
      </p:pic>
      <p:pic>
        <p:nvPicPr>
          <p:cNvPr id="9224" name="Picture 8">
            <a:extLst>
              <a:ext uri="{FF2B5EF4-FFF2-40B4-BE49-F238E27FC236}">
                <a16:creationId xmlns:a16="http://schemas.microsoft.com/office/drawing/2014/main" id="{6C64C53F-A4D9-6E35-01DE-82F4F4546E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365" r="8885"/>
          <a:stretch/>
        </p:blipFill>
        <p:spPr bwMode="auto">
          <a:xfrm>
            <a:off x="3749701" y="2547568"/>
            <a:ext cx="1591056" cy="1591056"/>
          </a:xfrm>
          <a:custGeom>
            <a:avLst/>
            <a:gdLst/>
            <a:ahLst/>
            <a:cxnLst/>
            <a:rect l="l" t="t" r="r" b="b"/>
            <a:pathLst>
              <a:path w="1591056" h="1591056">
                <a:moveTo>
                  <a:pt x="795528" y="0"/>
                </a:moveTo>
                <a:cubicBezTo>
                  <a:pt x="1234886" y="0"/>
                  <a:pt x="1591056" y="356170"/>
                  <a:pt x="1591056" y="795528"/>
                </a:cubicBezTo>
                <a:cubicBezTo>
                  <a:pt x="1591056" y="1234886"/>
                  <a:pt x="1234886" y="1591056"/>
                  <a:pt x="795528" y="1591056"/>
                </a:cubicBezTo>
                <a:cubicBezTo>
                  <a:pt x="356170" y="1591056"/>
                  <a:pt x="0" y="1234886"/>
                  <a:pt x="0" y="795528"/>
                </a:cubicBezTo>
                <a:cubicBezTo>
                  <a:pt x="0" y="356170"/>
                  <a:pt x="356170" y="0"/>
                  <a:pt x="795528" y="0"/>
                </a:cubicBezTo>
                <a:close/>
              </a:path>
            </a:pathLst>
          </a:custGeom>
          <a:extLst>
            <a:ext uri="{909E8E84-426E-40DD-AFC4-6F175D3DCCD1}">
              <a14:hiddenFill xmlns:a14="http://schemas.microsoft.com/office/drawing/2010/main">
                <a:solidFill>
                  <a:srgbClr val="FFFFFF"/>
                </a:solidFill>
              </a14:hiddenFill>
            </a:ext>
          </a:extLst>
        </p:spPr>
      </p:pic>
      <p:pic>
        <p:nvPicPr>
          <p:cNvPr id="9226" name="Picture 10">
            <a:extLst>
              <a:ext uri="{FF2B5EF4-FFF2-40B4-BE49-F238E27FC236}">
                <a16:creationId xmlns:a16="http://schemas.microsoft.com/office/drawing/2014/main" id="{90258813-E898-82EB-5F56-3412C08B7CD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9848" r="13401" b="-1"/>
          <a:stretch/>
        </p:blipFill>
        <p:spPr bwMode="auto">
          <a:xfrm>
            <a:off x="5593799" y="468471"/>
            <a:ext cx="2852928" cy="2852928"/>
          </a:xfrm>
          <a:custGeom>
            <a:avLst/>
            <a:gdLst/>
            <a:ahLst/>
            <a:cxnLst/>
            <a:rect l="l" t="t" r="r" b="b"/>
            <a:pathLst>
              <a:path w="2852928" h="2852928">
                <a:moveTo>
                  <a:pt x="1426464" y="0"/>
                </a:moveTo>
                <a:cubicBezTo>
                  <a:pt x="2214278" y="0"/>
                  <a:pt x="2852928" y="638650"/>
                  <a:pt x="2852928" y="1426464"/>
                </a:cubicBezTo>
                <a:cubicBezTo>
                  <a:pt x="2852928" y="2214278"/>
                  <a:pt x="2214278" y="2852928"/>
                  <a:pt x="1426464" y="2852928"/>
                </a:cubicBezTo>
                <a:cubicBezTo>
                  <a:pt x="638650" y="2852928"/>
                  <a:pt x="0" y="2214278"/>
                  <a:pt x="0" y="1426464"/>
                </a:cubicBezTo>
                <a:cubicBezTo>
                  <a:pt x="0" y="638650"/>
                  <a:pt x="638650" y="0"/>
                  <a:pt x="1426464" y="0"/>
                </a:cubicBezTo>
                <a:close/>
              </a:path>
            </a:pathLst>
          </a:custGeom>
          <a:extLst>
            <a:ext uri="{909E8E84-426E-40DD-AFC4-6F175D3DCCD1}">
              <a14:hiddenFill xmlns:a14="http://schemas.microsoft.com/office/drawing/2010/main">
                <a:solidFill>
                  <a:srgbClr val="FFFFFF"/>
                </a:solidFill>
              </a14:hiddenFill>
            </a:ext>
          </a:extLst>
        </p:spPr>
      </p:pic>
      <p:pic>
        <p:nvPicPr>
          <p:cNvPr id="9218" name="Picture 2">
            <a:extLst>
              <a:ext uri="{FF2B5EF4-FFF2-40B4-BE49-F238E27FC236}">
                <a16:creationId xmlns:a16="http://schemas.microsoft.com/office/drawing/2014/main" id="{2319F9E3-B073-C96D-F70E-B2DDDAECB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485" r="2" b="20981"/>
          <a:stretch/>
        </p:blipFill>
        <p:spPr bwMode="auto">
          <a:xfrm>
            <a:off x="8918761" y="-4330"/>
            <a:ext cx="3273238" cy="3383891"/>
          </a:xfrm>
          <a:custGeom>
            <a:avLst/>
            <a:gdLst/>
            <a:ahLst/>
            <a:cxnLst/>
            <a:rect l="l" t="t" r="r" b="b"/>
            <a:pathLst>
              <a:path w="3273238" h="3383891">
                <a:moveTo>
                  <a:pt x="122841" y="0"/>
                </a:moveTo>
                <a:lnTo>
                  <a:pt x="3273238" y="0"/>
                </a:lnTo>
                <a:lnTo>
                  <a:pt x="3273238" y="3291335"/>
                </a:lnTo>
                <a:lnTo>
                  <a:pt x="3118338" y="3331164"/>
                </a:lnTo>
                <a:cubicBezTo>
                  <a:pt x="2949390" y="3365736"/>
                  <a:pt x="2774463" y="3383891"/>
                  <a:pt x="2595295" y="3383891"/>
                </a:cubicBezTo>
                <a:cubicBezTo>
                  <a:pt x="1161953" y="3383891"/>
                  <a:pt x="0" y="2221938"/>
                  <a:pt x="0" y="788596"/>
                </a:cubicBezTo>
                <a:cubicBezTo>
                  <a:pt x="0" y="519845"/>
                  <a:pt x="40850" y="260634"/>
                  <a:pt x="116679" y="16835"/>
                </a:cubicBezTo>
                <a:close/>
              </a:path>
            </a:pathLst>
          </a:custGeom>
          <a:extLst>
            <a:ext uri="{909E8E84-426E-40DD-AFC4-6F175D3DCCD1}">
              <a14:hiddenFill xmlns:a14="http://schemas.microsoft.com/office/drawing/2010/main">
                <a:solidFill>
                  <a:srgbClr val="FFFFFF"/>
                </a:solidFill>
              </a14:hiddenFill>
            </a:ext>
          </a:extLst>
        </p:spPr>
      </p:pic>
      <p:pic>
        <p:nvPicPr>
          <p:cNvPr id="9222" name="Picture 6">
            <a:extLst>
              <a:ext uri="{FF2B5EF4-FFF2-40B4-BE49-F238E27FC236}">
                <a16:creationId xmlns:a16="http://schemas.microsoft.com/office/drawing/2014/main" id="{EF05046D-ADE3-F137-9D70-ABF59F0603D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0715" r="11527"/>
          <a:stretch/>
        </p:blipFill>
        <p:spPr bwMode="auto">
          <a:xfrm>
            <a:off x="9363238" y="4071322"/>
            <a:ext cx="2828765" cy="2786678"/>
          </a:xfrm>
          <a:custGeom>
            <a:avLst/>
            <a:gdLst/>
            <a:ahLst/>
            <a:cxnLst/>
            <a:rect l="l" t="t" r="r" b="b"/>
            <a:pathLst>
              <a:path w="2828765" h="2786678">
                <a:moveTo>
                  <a:pt x="1888236" y="0"/>
                </a:moveTo>
                <a:cubicBezTo>
                  <a:pt x="2214125" y="0"/>
                  <a:pt x="2520731" y="82558"/>
                  <a:pt x="2788281" y="227900"/>
                </a:cubicBezTo>
                <a:lnTo>
                  <a:pt x="2828765" y="252495"/>
                </a:lnTo>
                <a:lnTo>
                  <a:pt x="2828765" y="2786678"/>
                </a:lnTo>
                <a:lnTo>
                  <a:pt x="227128" y="2786678"/>
                </a:lnTo>
                <a:lnTo>
                  <a:pt x="148387" y="2623223"/>
                </a:lnTo>
                <a:cubicBezTo>
                  <a:pt x="52837" y="2397318"/>
                  <a:pt x="0" y="2148947"/>
                  <a:pt x="0" y="1888236"/>
                </a:cubicBezTo>
                <a:cubicBezTo>
                  <a:pt x="0" y="845392"/>
                  <a:pt x="845392" y="0"/>
                  <a:pt x="1888236" y="0"/>
                </a:cubicBezTo>
                <a:close/>
              </a:path>
            </a:pathLst>
          </a:custGeom>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CC5A7C4D-2F54-467E-BA8B-65D692ABF9BE}"/>
              </a:ext>
            </a:extLst>
          </p:cNvPr>
          <p:cNvPicPr>
            <a:picLocks noChangeAspect="1"/>
          </p:cNvPicPr>
          <p:nvPr/>
        </p:nvPicPr>
        <p:blipFill>
          <a:blip r:embed="rId8"/>
          <a:stretch>
            <a:fillRect/>
          </a:stretch>
        </p:blipFill>
        <p:spPr>
          <a:xfrm>
            <a:off x="3419840" y="4237582"/>
            <a:ext cx="5817242" cy="2454158"/>
          </a:xfrm>
          <a:prstGeom prst="rect">
            <a:avLst/>
          </a:prstGeom>
        </p:spPr>
      </p:pic>
    </p:spTree>
    <p:extLst>
      <p:ext uri="{BB962C8B-B14F-4D97-AF65-F5344CB8AC3E}">
        <p14:creationId xmlns:p14="http://schemas.microsoft.com/office/powerpoint/2010/main" val="3606280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Dr. Linda Martin</a:t>
            </a:r>
            <a:r>
              <a:rPr lang="en-US" dirty="0">
                <a:solidFill>
                  <a:schemeClr val="tx1">
                    <a:lumMod val="65000"/>
                    <a:lumOff val="35000"/>
                  </a:schemeClr>
                </a:solidFill>
              </a:rPr>
              <a:t> </a:t>
            </a: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838200" y="1825625"/>
            <a:ext cx="6132871" cy="2788416"/>
          </a:xfrm>
        </p:spPr>
        <p:txBody>
          <a:bodyPr>
            <a:norm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Chancellor</a:t>
            </a: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085006" y="6427838"/>
            <a:ext cx="2886277"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26A986C1-FDA8-11BE-1263-E836E91CF180}"/>
              </a:ext>
            </a:extLst>
          </p:cNvPr>
          <p:cNvPicPr>
            <a:picLocks noChangeAspect="1"/>
          </p:cNvPicPr>
          <p:nvPr/>
        </p:nvPicPr>
        <p:blipFill>
          <a:blip r:embed="rId3"/>
          <a:stretch>
            <a:fillRect/>
          </a:stretch>
        </p:blipFill>
        <p:spPr>
          <a:xfrm>
            <a:off x="6882187" y="1460938"/>
            <a:ext cx="5089096" cy="4026184"/>
          </a:xfrm>
          <a:prstGeom prst="rect">
            <a:avLst/>
          </a:prstGeom>
        </p:spPr>
      </p:pic>
    </p:spTree>
    <p:extLst>
      <p:ext uri="{BB962C8B-B14F-4D97-AF65-F5344CB8AC3E}">
        <p14:creationId xmlns:p14="http://schemas.microsoft.com/office/powerpoint/2010/main" val="16032147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Athletics</a:t>
            </a:r>
            <a:endParaRPr lang="en-US" dirty="0"/>
          </a:p>
        </p:txBody>
      </p:sp>
      <p:grpSp>
        <p:nvGrpSpPr>
          <p:cNvPr id="4" name="Group 3">
            <a:extLst>
              <a:ext uri="{FF2B5EF4-FFF2-40B4-BE49-F238E27FC236}">
                <a16:creationId xmlns:a16="http://schemas.microsoft.com/office/drawing/2014/main" id="{790E418C-417D-E210-907F-56FFB0142B2E}"/>
              </a:ext>
            </a:extLst>
          </p:cNvPr>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2" name="Content Placeholder 11">
            <a:extLst>
              <a:ext uri="{FF2B5EF4-FFF2-40B4-BE49-F238E27FC236}">
                <a16:creationId xmlns:a16="http://schemas.microsoft.com/office/drawing/2014/main" id="{7BE9BBD0-EE36-5D6C-C5B0-F63C8CDCB7E3}"/>
              </a:ext>
            </a:extLst>
          </p:cNvPr>
          <p:cNvSpPr txBox="1">
            <a:spLocks noGrp="1"/>
          </p:cNvSpPr>
          <p:nvPr>
            <p:ph idx="1"/>
          </p:nvPr>
        </p:nvSpPr>
        <p:spPr>
          <a:xfrm>
            <a:off x="1720897" y="1738927"/>
            <a:ext cx="4230757" cy="778533"/>
          </a:xfrm>
          <a:prstGeom prst="rect">
            <a:avLst/>
          </a:prstGeom>
        </p:spPr>
        <p:txBody>
          <a:bodyPr vert="horz" lIns="91440" tIns="45720" rIns="91440" bIns="45720" rtlCol="0">
            <a:normAutofit fontScale="40000" lnSpcReduction="20000"/>
          </a:bodyPr>
          <a:lstStyle/>
          <a:p>
            <a:pPr marL="0" indent="0" algn="ctr">
              <a:lnSpc>
                <a:spcPct val="90000"/>
              </a:lnSpc>
              <a:spcBef>
                <a:spcPts val="0"/>
              </a:spcBef>
              <a:spcAft>
                <a:spcPts val="1200"/>
              </a:spcAft>
              <a:buNone/>
            </a:pPr>
            <a:r>
              <a:rPr lang="en-US" sz="5500" b="1" i="0" u="none" strike="noStrike" dirty="0">
                <a:solidFill>
                  <a:srgbClr val="FF8200"/>
                </a:solidFill>
                <a:effectLst/>
                <a:latin typeface="Arial" panose="020B0604020202020204" pitchFamily="34" charset="0"/>
                <a:cs typeface="Arial" panose="020B0604020202020204" pitchFamily="34" charset="0"/>
              </a:rPr>
              <a:t>UT Southern Athletics offers 19 Intercollegiate Sports </a:t>
            </a:r>
            <a:br>
              <a:rPr lang="en-US" sz="2000" dirty="0">
                <a:latin typeface="Arial" panose="020B0604020202020204" pitchFamily="34" charset="0"/>
                <a:cs typeface="Arial" panose="020B0604020202020204" pitchFamily="34" charset="0"/>
              </a:rPr>
            </a:br>
            <a:endParaRPr lang="en-US" sz="2000"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7E2203E3-52AF-7143-851A-58302099358D}"/>
              </a:ext>
            </a:extLst>
          </p:cNvPr>
          <p:cNvSpPr txBox="1"/>
          <p:nvPr/>
        </p:nvSpPr>
        <p:spPr>
          <a:xfrm>
            <a:off x="838200" y="2601441"/>
            <a:ext cx="2509881" cy="4001095"/>
          </a:xfrm>
          <a:prstGeom prst="rect">
            <a:avLst/>
          </a:prstGeom>
          <a:noFill/>
        </p:spPr>
        <p:txBody>
          <a:bodyPr wrap="square">
            <a:spAutoFit/>
          </a:bodyPr>
          <a:lstStyle/>
          <a:p>
            <a:pPr rtl="0">
              <a:spcBef>
                <a:spcPts val="0"/>
              </a:spcBef>
              <a:spcAft>
                <a:spcPts val="0"/>
              </a:spcAft>
            </a:pPr>
            <a:r>
              <a:rPr lang="en-US" sz="2000" b="1" i="0" u="none" strike="noStrike" dirty="0">
                <a:solidFill>
                  <a:schemeClr val="tx1">
                    <a:lumMod val="65000"/>
                    <a:lumOff val="35000"/>
                  </a:schemeClr>
                </a:solidFill>
                <a:effectLst/>
                <a:latin typeface="Arial" panose="020B0604020202020204" pitchFamily="34" charset="0"/>
                <a:cs typeface="Arial" panose="020B0604020202020204" pitchFamily="34" charset="0"/>
              </a:rPr>
              <a:t>Women’s Sports: 9</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Basketball</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Cross Country</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Golf</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Soccer</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Softball</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Swimming</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Tennis</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Track &amp; Field</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Volleyball</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br>
              <a:rPr lang="en-US" b="0" dirty="0">
                <a:solidFill>
                  <a:schemeClr val="tx1">
                    <a:lumMod val="65000"/>
                    <a:lumOff val="35000"/>
                  </a:schemeClr>
                </a:solidFill>
                <a:effectLst/>
                <a:latin typeface="Arial" panose="020B0604020202020204" pitchFamily="34" charset="0"/>
                <a:cs typeface="Arial" panose="020B0604020202020204" pitchFamily="34" charset="0"/>
              </a:rPr>
            </a:br>
            <a:br>
              <a:rPr lang="en-US" b="0" dirty="0">
                <a:solidFill>
                  <a:schemeClr val="tx1">
                    <a:lumMod val="65000"/>
                    <a:lumOff val="35000"/>
                  </a:schemeClr>
                </a:solidFill>
                <a:effectLst/>
                <a:latin typeface="Arial" panose="020B0604020202020204" pitchFamily="34" charset="0"/>
                <a:cs typeface="Arial" panose="020B0604020202020204" pitchFamily="34" charset="0"/>
              </a:rPr>
            </a:br>
            <a:r>
              <a:rPr lang="en-US" b="0" dirty="0">
                <a:solidFill>
                  <a:schemeClr val="tx1">
                    <a:lumMod val="65000"/>
                    <a:lumOff val="35000"/>
                  </a:schemeClr>
                </a:solidFill>
                <a:effectLst/>
                <a:latin typeface="Arial" panose="020B0604020202020204" pitchFamily="34" charset="0"/>
                <a:cs typeface="Arial" panose="020B0604020202020204" pitchFamily="34" charset="0"/>
              </a:rPr>
              <a:t>  7</a:t>
            </a: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82B4FB02-0008-0AAA-D0D8-A9304323E39B}"/>
              </a:ext>
            </a:extLst>
          </p:cNvPr>
          <p:cNvSpPr txBox="1"/>
          <p:nvPr/>
        </p:nvSpPr>
        <p:spPr>
          <a:xfrm>
            <a:off x="3328484" y="2613105"/>
            <a:ext cx="2434719" cy="3693319"/>
          </a:xfrm>
          <a:prstGeom prst="rect">
            <a:avLst/>
          </a:prstGeom>
          <a:noFill/>
        </p:spPr>
        <p:txBody>
          <a:bodyPr wrap="square">
            <a:spAutoFit/>
          </a:bodyPr>
          <a:lstStyle/>
          <a:p>
            <a:pPr rtl="0">
              <a:spcBef>
                <a:spcPts val="0"/>
              </a:spcBef>
              <a:spcAft>
                <a:spcPts val="0"/>
              </a:spcAft>
            </a:pPr>
            <a:r>
              <a:rPr lang="en-US" sz="2000" b="1" i="0" u="none" strike="noStrike" dirty="0">
                <a:solidFill>
                  <a:schemeClr val="tx1">
                    <a:lumMod val="65000"/>
                    <a:lumOff val="35000"/>
                  </a:schemeClr>
                </a:solidFill>
                <a:effectLst/>
                <a:latin typeface="Arial" panose="020B0604020202020204" pitchFamily="34" charset="0"/>
                <a:cs typeface="Arial" panose="020B0604020202020204" pitchFamily="34" charset="0"/>
              </a:rPr>
              <a:t>Men’s Sports: 8</a:t>
            </a:r>
            <a:endParaRPr lang="en-US" sz="2000" b="1"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Baseball</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Basketball</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Cross Country</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Golf</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Soccer</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Swimming</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Tennis</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Track &amp; Field</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br>
              <a:rPr lang="en-US" b="0" dirty="0">
                <a:solidFill>
                  <a:schemeClr val="tx1">
                    <a:lumMod val="65000"/>
                    <a:lumOff val="35000"/>
                  </a:schemeClr>
                </a:solidFill>
                <a:effectLst/>
                <a:latin typeface="Arial" panose="020B0604020202020204" pitchFamily="34" charset="0"/>
                <a:cs typeface="Arial" panose="020B0604020202020204" pitchFamily="34" charset="0"/>
              </a:rPr>
            </a:br>
            <a:br>
              <a:rPr lang="en-US" b="0" dirty="0">
                <a:solidFill>
                  <a:schemeClr val="tx1">
                    <a:lumMod val="65000"/>
                    <a:lumOff val="35000"/>
                  </a:schemeClr>
                </a:solidFill>
                <a:effectLst/>
                <a:latin typeface="Arial" panose="020B0604020202020204" pitchFamily="34" charset="0"/>
                <a:cs typeface="Arial" panose="020B0604020202020204" pitchFamily="34" charset="0"/>
              </a:rPr>
            </a:b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B1E76BEE-116F-D2BC-4D03-DFC1A0EF8F4D}"/>
              </a:ext>
            </a:extLst>
          </p:cNvPr>
          <p:cNvSpPr txBox="1"/>
          <p:nvPr/>
        </p:nvSpPr>
        <p:spPr>
          <a:xfrm>
            <a:off x="5763204" y="2601441"/>
            <a:ext cx="2170545" cy="1846659"/>
          </a:xfrm>
          <a:prstGeom prst="rect">
            <a:avLst/>
          </a:prstGeom>
          <a:noFill/>
        </p:spPr>
        <p:txBody>
          <a:bodyPr wrap="square">
            <a:spAutoFit/>
          </a:bodyPr>
          <a:lstStyle/>
          <a:p>
            <a:pPr rtl="0">
              <a:spcBef>
                <a:spcPts val="0"/>
              </a:spcBef>
              <a:spcAft>
                <a:spcPts val="0"/>
              </a:spcAft>
            </a:pPr>
            <a:r>
              <a:rPr lang="en-US" sz="2000" b="1" i="0" u="none" strike="noStrike" dirty="0">
                <a:solidFill>
                  <a:schemeClr val="tx1">
                    <a:lumMod val="65000"/>
                    <a:lumOff val="35000"/>
                  </a:schemeClr>
                </a:solidFill>
                <a:effectLst/>
                <a:latin typeface="Arial" panose="020B0604020202020204" pitchFamily="34" charset="0"/>
                <a:cs typeface="Arial" panose="020B0604020202020204" pitchFamily="34" charset="0"/>
              </a:rPr>
              <a:t>Co-ed Sports: 2</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Cheerleading</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pPr rtl="0">
              <a:spcBef>
                <a:spcPts val="0"/>
              </a:spcBef>
              <a:spcAft>
                <a:spcPts val="0"/>
              </a:spcAft>
            </a:pPr>
            <a:r>
              <a:rPr lang="en-US" sz="2000" b="0" i="0" u="none" strike="noStrike" dirty="0">
                <a:solidFill>
                  <a:schemeClr val="tx1">
                    <a:lumMod val="65000"/>
                    <a:lumOff val="35000"/>
                  </a:schemeClr>
                </a:solidFill>
                <a:effectLst/>
                <a:latin typeface="Arial" panose="020B0604020202020204" pitchFamily="34" charset="0"/>
                <a:cs typeface="Arial" panose="020B0604020202020204" pitchFamily="34" charset="0"/>
              </a:rPr>
              <a:t>Clay Target</a:t>
            </a:r>
            <a:endParaRPr lang="en-US" sz="2000" b="0" dirty="0">
              <a:solidFill>
                <a:schemeClr val="tx1">
                  <a:lumMod val="65000"/>
                  <a:lumOff val="35000"/>
                </a:schemeClr>
              </a:solidFill>
              <a:effectLst/>
              <a:latin typeface="Arial" panose="020B0604020202020204" pitchFamily="34" charset="0"/>
              <a:cs typeface="Arial" panose="020B0604020202020204" pitchFamily="34" charset="0"/>
            </a:endParaRPr>
          </a:p>
          <a:p>
            <a:br>
              <a:rPr lang="en-US" b="0" dirty="0">
                <a:solidFill>
                  <a:schemeClr val="tx1">
                    <a:lumMod val="65000"/>
                    <a:lumOff val="35000"/>
                  </a:schemeClr>
                </a:solidFill>
                <a:effectLst/>
                <a:latin typeface="Arial" panose="020B0604020202020204" pitchFamily="34" charset="0"/>
                <a:cs typeface="Arial" panose="020B0604020202020204" pitchFamily="34" charset="0"/>
              </a:rPr>
            </a:br>
            <a:br>
              <a:rPr lang="en-US" b="0" dirty="0">
                <a:solidFill>
                  <a:schemeClr val="tx1">
                    <a:lumMod val="65000"/>
                    <a:lumOff val="35000"/>
                  </a:schemeClr>
                </a:solidFill>
                <a:effectLst/>
                <a:latin typeface="Arial" panose="020B0604020202020204" pitchFamily="34" charset="0"/>
                <a:cs typeface="Arial" panose="020B0604020202020204" pitchFamily="34" charset="0"/>
              </a:rPr>
            </a:b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C8E6887-7AD8-4BC7-8358-F4432E9AC400}"/>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pic>
        <p:nvPicPr>
          <p:cNvPr id="7" name="Picture 6">
            <a:extLst>
              <a:ext uri="{FF2B5EF4-FFF2-40B4-BE49-F238E27FC236}">
                <a16:creationId xmlns:a16="http://schemas.microsoft.com/office/drawing/2014/main" id="{33F92846-343F-442B-9578-64A804C93DF9}"/>
              </a:ext>
            </a:extLst>
          </p:cNvPr>
          <p:cNvPicPr>
            <a:picLocks noChangeAspect="1"/>
          </p:cNvPicPr>
          <p:nvPr/>
        </p:nvPicPr>
        <p:blipFill>
          <a:blip r:embed="rId3"/>
          <a:stretch>
            <a:fillRect/>
          </a:stretch>
        </p:blipFill>
        <p:spPr>
          <a:xfrm>
            <a:off x="5318055" y="3733419"/>
            <a:ext cx="6096000" cy="2032000"/>
          </a:xfrm>
          <a:prstGeom prst="rect">
            <a:avLst/>
          </a:prstGeom>
        </p:spPr>
      </p:pic>
    </p:spTree>
    <p:extLst>
      <p:ext uri="{BB962C8B-B14F-4D97-AF65-F5344CB8AC3E}">
        <p14:creationId xmlns:p14="http://schemas.microsoft.com/office/powerpoint/2010/main" val="28747310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Visit UT Southern</a:t>
            </a:r>
            <a:r>
              <a:rPr lang="en-US" dirty="0">
                <a:solidFill>
                  <a:schemeClr val="tx1">
                    <a:lumMod val="65000"/>
                    <a:lumOff val="35000"/>
                  </a:schemeClr>
                </a:solidFill>
              </a:rPr>
              <a:t> </a:t>
            </a: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EC95C9C4-4E5C-43E6-7390-24697E985BF8}"/>
              </a:ext>
            </a:extLst>
          </p:cNvPr>
          <p:cNvSpPr txBox="1"/>
          <p:nvPr/>
        </p:nvSpPr>
        <p:spPr>
          <a:xfrm>
            <a:off x="192915" y="2073373"/>
            <a:ext cx="6320447" cy="3416320"/>
          </a:xfrm>
          <a:prstGeom prst="rect">
            <a:avLst/>
          </a:prstGeom>
          <a:noFill/>
        </p:spPr>
        <p:txBody>
          <a:bodyPr wrap="square">
            <a:spAutoFit/>
          </a:bodyPr>
          <a:lstStyle/>
          <a:p>
            <a:pPr marL="285750" indent="-285750" algn="ctr"/>
            <a:r>
              <a:rPr lang="en-US" sz="1800" dirty="0">
                <a:latin typeface="Arial" panose="020B0604020202020204" pitchFamily="34" charset="0"/>
                <a:cs typeface="Arial" panose="020B0604020202020204" pitchFamily="34" charset="0"/>
              </a:rPr>
              <a:t>We pride ourselves on having a personal education for students in our rural communities which leads us to have personalized tours and group </a:t>
            </a:r>
            <a:r>
              <a:rPr lang="en-US" dirty="0">
                <a:latin typeface="Arial" panose="020B0604020202020204" pitchFamily="34" charset="0"/>
                <a:cs typeface="Arial" panose="020B0604020202020204" pitchFamily="34" charset="0"/>
              </a:rPr>
              <a:t>visits.</a:t>
            </a:r>
            <a:endParaRPr lang="en-US" sz="1800" dirty="0">
              <a:latin typeface="Arial" panose="020B0604020202020204" pitchFamily="34" charset="0"/>
              <a:cs typeface="Arial" panose="020B0604020202020204" pitchFamily="34" charset="0"/>
            </a:endParaRPr>
          </a:p>
          <a:p>
            <a:pPr marL="285750" indent="-285750"/>
            <a:endParaRPr lang="en-US" sz="1800" dirty="0">
              <a:latin typeface="Arial" panose="020B0604020202020204" pitchFamily="34" charset="0"/>
              <a:cs typeface="Arial" panose="020B0604020202020204" pitchFamily="34" charset="0"/>
            </a:endParaRPr>
          </a:p>
          <a:p>
            <a:r>
              <a:rPr lang="en-US" sz="1800" u="sng" dirty="0">
                <a:latin typeface="Arial" panose="020B0604020202020204" pitchFamily="34" charset="0"/>
                <a:cs typeface="Arial" panose="020B0604020202020204" pitchFamily="34" charset="0"/>
              </a:rPr>
              <a:t>Campus Visits:</a:t>
            </a:r>
          </a:p>
          <a:p>
            <a:r>
              <a:rPr lang="en-US" sz="1800" dirty="0">
                <a:latin typeface="Arial" panose="020B0604020202020204" pitchFamily="34" charset="0"/>
                <a:cs typeface="Arial" panose="020B0604020202020204" pitchFamily="34" charset="0"/>
              </a:rPr>
              <a:t>Monday through Friday at various times.</a:t>
            </a:r>
          </a:p>
          <a:p>
            <a:endParaRPr lang="en-US" sz="1800" u="sng" dirty="0">
              <a:latin typeface="Arial" panose="020B0604020202020204" pitchFamily="34" charset="0"/>
              <a:cs typeface="Arial" panose="020B0604020202020204" pitchFamily="34" charset="0"/>
            </a:endParaRPr>
          </a:p>
          <a:p>
            <a:r>
              <a:rPr lang="en-US" sz="1800" u="sng" dirty="0">
                <a:latin typeface="Arial" panose="020B0604020202020204" pitchFamily="34" charset="0"/>
                <a:cs typeface="Arial" panose="020B0604020202020204" pitchFamily="34" charset="0"/>
              </a:rPr>
              <a:t>G</a:t>
            </a:r>
            <a:r>
              <a:rPr lang="en-US" u="sng" dirty="0">
                <a:latin typeface="Arial" panose="020B0604020202020204" pitchFamily="34" charset="0"/>
                <a:cs typeface="Arial" panose="020B0604020202020204" pitchFamily="34" charset="0"/>
              </a:rPr>
              <a:t>roup Visits:</a:t>
            </a:r>
          </a:p>
          <a:p>
            <a:r>
              <a:rPr lang="en-US" sz="1800" dirty="0">
                <a:latin typeface="Arial" panose="020B0604020202020204" pitchFamily="34" charset="0"/>
                <a:cs typeface="Arial" panose="020B0604020202020204" pitchFamily="34" charset="0"/>
              </a:rPr>
              <a:t>Email the admission</a:t>
            </a:r>
            <a:r>
              <a:rPr lang="en-US" dirty="0">
                <a:latin typeface="Arial" panose="020B0604020202020204" pitchFamily="34" charset="0"/>
                <a:cs typeface="Arial" panose="020B0604020202020204" pitchFamily="34" charset="0"/>
              </a:rPr>
              <a:t>s team to set this up at admissions@utsouthern.edu</a:t>
            </a:r>
            <a:endParaRPr lang="en-US" sz="1800" dirty="0">
              <a:latin typeface="Arial" panose="020B0604020202020204" pitchFamily="34" charset="0"/>
              <a:cs typeface="Arial" panose="020B0604020202020204" pitchFamily="34" charset="0"/>
            </a:endParaRPr>
          </a:p>
          <a:p>
            <a:pPr marL="285750" indent="-285750"/>
            <a:endParaRPr lang="en-US" dirty="0">
              <a:latin typeface="Arial" panose="020B0604020202020204" pitchFamily="34" charset="0"/>
              <a:cs typeface="Arial" panose="020B0604020202020204" pitchFamily="34" charset="0"/>
            </a:endParaRPr>
          </a:p>
          <a:p>
            <a:pPr marL="285750" indent="-285750"/>
            <a:r>
              <a:rPr lang="en-US" sz="1800" dirty="0">
                <a:latin typeface="Arial" panose="020B0604020202020204" pitchFamily="34" charset="0"/>
                <a:cs typeface="Arial" panose="020B0604020202020204" pitchFamily="34" charset="0"/>
              </a:rPr>
              <a:t>Orientation/ Registration for Fall 202</a:t>
            </a:r>
            <a:r>
              <a:rPr lang="en-US" dirty="0">
                <a:latin typeface="Arial" panose="020B0604020202020204" pitchFamily="34" charset="0"/>
                <a:cs typeface="Arial" panose="020B0604020202020204" pitchFamily="34" charset="0"/>
              </a:rPr>
              <a:t>5</a:t>
            </a:r>
            <a:r>
              <a:rPr lang="en-US" sz="1800" dirty="0">
                <a:latin typeface="Arial" panose="020B0604020202020204" pitchFamily="34" charset="0"/>
                <a:cs typeface="Arial" panose="020B0604020202020204" pitchFamily="34" charset="0"/>
              </a:rPr>
              <a:t> begins in April </a:t>
            </a:r>
          </a:p>
        </p:txBody>
      </p:sp>
      <p:pic>
        <p:nvPicPr>
          <p:cNvPr id="15" name="Picture 14" descr="A group of people sitting in a row&#10;&#10;Description automatically generated">
            <a:extLst>
              <a:ext uri="{FF2B5EF4-FFF2-40B4-BE49-F238E27FC236}">
                <a16:creationId xmlns:a16="http://schemas.microsoft.com/office/drawing/2014/main" id="{7DD599AB-D522-238C-0834-9F6327BF5620}"/>
              </a:ext>
            </a:extLst>
          </p:cNvPr>
          <p:cNvPicPr>
            <a:picLocks noChangeAspect="1"/>
          </p:cNvPicPr>
          <p:nvPr/>
        </p:nvPicPr>
        <p:blipFill>
          <a:blip r:embed="rId3"/>
          <a:stretch>
            <a:fillRect/>
          </a:stretch>
        </p:blipFill>
        <p:spPr>
          <a:xfrm>
            <a:off x="6441824" y="355210"/>
            <a:ext cx="3774910" cy="2831182"/>
          </a:xfrm>
          <a:prstGeom prst="rect">
            <a:avLst/>
          </a:prstGeom>
        </p:spPr>
      </p:pic>
      <p:pic>
        <p:nvPicPr>
          <p:cNvPr id="17" name="Picture 16" descr="A person in a suit giving a presentation&#10;&#10;Description automatically generated">
            <a:extLst>
              <a:ext uri="{FF2B5EF4-FFF2-40B4-BE49-F238E27FC236}">
                <a16:creationId xmlns:a16="http://schemas.microsoft.com/office/drawing/2014/main" id="{3DE44AC0-2FFA-1A63-3434-68054BCE41BA}"/>
              </a:ext>
            </a:extLst>
          </p:cNvPr>
          <p:cNvPicPr>
            <a:picLocks noChangeAspect="1"/>
          </p:cNvPicPr>
          <p:nvPr/>
        </p:nvPicPr>
        <p:blipFill>
          <a:blip r:embed="rId4"/>
          <a:stretch>
            <a:fillRect/>
          </a:stretch>
        </p:blipFill>
        <p:spPr>
          <a:xfrm>
            <a:off x="7487773" y="3134223"/>
            <a:ext cx="4483510" cy="2989006"/>
          </a:xfrm>
          <a:prstGeom prst="rect">
            <a:avLst/>
          </a:prstGeom>
        </p:spPr>
      </p:pic>
    </p:spTree>
    <p:extLst>
      <p:ext uri="{BB962C8B-B14F-4D97-AF65-F5344CB8AC3E}">
        <p14:creationId xmlns:p14="http://schemas.microsoft.com/office/powerpoint/2010/main" val="37871419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696092"/>
            <a:ext cx="10515600" cy="4947964"/>
          </a:xfrm>
        </p:spPr>
        <p:txBody>
          <a:bodyPr>
            <a:normAutofit/>
          </a:bodyPr>
          <a:lstStyle/>
          <a:p>
            <a:pPr algn="ctr"/>
            <a:r>
              <a:rPr lang="en-US" sz="11500" b="1" dirty="0">
                <a:solidFill>
                  <a:schemeClr val="tx1">
                    <a:lumMod val="65000"/>
                    <a:lumOff val="35000"/>
                  </a:schemeClr>
                </a:solidFill>
                <a:latin typeface="Arial" panose="020B0604020202020204" pitchFamily="34" charset="0"/>
                <a:cs typeface="Arial" panose="020B0604020202020204" pitchFamily="34" charset="0"/>
              </a:rPr>
              <a:t>Questions?</a:t>
            </a:r>
            <a:endParaRPr lang="en-US" sz="11500"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a:solidFill>
            <a:schemeClr val="tx1">
              <a:lumMod val="65000"/>
              <a:lumOff val="35000"/>
            </a:schemeClr>
          </a:solidFill>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a:grpFill/>
          </p:spPr>
        </p:pic>
      </p:grpSp>
      <p:sp>
        <p:nvSpPr>
          <p:cNvPr id="7" name="TextBox 6">
            <a:extLst>
              <a:ext uri="{FF2B5EF4-FFF2-40B4-BE49-F238E27FC236}">
                <a16:creationId xmlns:a16="http://schemas.microsoft.com/office/drawing/2014/main" id="{B8BCB333-13C3-DC61-684E-05E4143E10F8}"/>
              </a:ext>
            </a:extLst>
          </p:cNvPr>
          <p:cNvSpPr txBox="1"/>
          <p:nvPr/>
        </p:nvSpPr>
        <p:spPr>
          <a:xfrm>
            <a:off x="8839200" y="6427838"/>
            <a:ext cx="3132083"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spTree>
    <p:extLst>
      <p:ext uri="{BB962C8B-B14F-4D97-AF65-F5344CB8AC3E}">
        <p14:creationId xmlns:p14="http://schemas.microsoft.com/office/powerpoint/2010/main" val="15088445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696092"/>
            <a:ext cx="10515600" cy="4947964"/>
          </a:xfrm>
        </p:spPr>
        <p:txBody>
          <a:bodyPr>
            <a:normAutofit/>
          </a:bodyPr>
          <a:lstStyle/>
          <a:p>
            <a:pPr algn="ctr"/>
            <a:r>
              <a:rPr lang="en-US" sz="11500" b="1" dirty="0">
                <a:solidFill>
                  <a:schemeClr val="tx1">
                    <a:lumMod val="65000"/>
                    <a:lumOff val="35000"/>
                  </a:schemeClr>
                </a:solidFill>
                <a:latin typeface="Arial" panose="020B0604020202020204" pitchFamily="34" charset="0"/>
                <a:cs typeface="Arial" panose="020B0604020202020204" pitchFamily="34" charset="0"/>
              </a:rPr>
              <a:t>THANK</a:t>
            </a:r>
            <a:br>
              <a:rPr lang="en-US" sz="11500" b="1" dirty="0">
                <a:solidFill>
                  <a:schemeClr val="tx1">
                    <a:lumMod val="65000"/>
                    <a:lumOff val="35000"/>
                  </a:schemeClr>
                </a:solidFill>
                <a:latin typeface="Arial" panose="020B0604020202020204" pitchFamily="34" charset="0"/>
                <a:cs typeface="Arial" panose="020B0604020202020204" pitchFamily="34" charset="0"/>
              </a:rPr>
            </a:br>
            <a:r>
              <a:rPr lang="en-US" sz="11500" b="1" dirty="0">
                <a:solidFill>
                  <a:schemeClr val="tx1">
                    <a:lumMod val="65000"/>
                    <a:lumOff val="35000"/>
                  </a:schemeClr>
                </a:solidFill>
                <a:latin typeface="Arial" panose="020B0604020202020204" pitchFamily="34" charset="0"/>
                <a:cs typeface="Arial" panose="020B0604020202020204" pitchFamily="34" charset="0"/>
              </a:rPr>
              <a:t>YOU!</a:t>
            </a:r>
            <a:endParaRPr lang="en-US" sz="11500"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a:solidFill>
            <a:schemeClr val="tx1">
              <a:lumMod val="65000"/>
              <a:lumOff val="35000"/>
            </a:schemeClr>
          </a:solidFill>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a:grpFill/>
          </p:spPr>
        </p:pic>
      </p:grpSp>
      <p:sp>
        <p:nvSpPr>
          <p:cNvPr id="7" name="TextBox 6">
            <a:extLst>
              <a:ext uri="{FF2B5EF4-FFF2-40B4-BE49-F238E27FC236}">
                <a16:creationId xmlns:a16="http://schemas.microsoft.com/office/drawing/2014/main" id="{B8BCB333-13C3-DC61-684E-05E4143E10F8}"/>
              </a:ext>
            </a:extLst>
          </p:cNvPr>
          <p:cNvSpPr txBox="1"/>
          <p:nvPr/>
        </p:nvSpPr>
        <p:spPr>
          <a:xfrm>
            <a:off x="8839200" y="6427838"/>
            <a:ext cx="3132083"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spTree>
    <p:extLst>
      <p:ext uri="{BB962C8B-B14F-4D97-AF65-F5344CB8AC3E}">
        <p14:creationId xmlns:p14="http://schemas.microsoft.com/office/powerpoint/2010/main" val="19987690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HELPFUL TIPS</a:t>
            </a:r>
            <a:r>
              <a:rPr lang="en-US" dirty="0"/>
              <a:t> </a:t>
            </a: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838200" y="1825625"/>
            <a:ext cx="10515600" cy="4112720"/>
          </a:xfrm>
        </p:spPr>
        <p:txBody>
          <a:bodyPr>
            <a:normAutofit/>
          </a:bodyPr>
          <a:lstStyle/>
          <a:p>
            <a:r>
              <a:rPr lang="en-US" sz="1600" dirty="0">
                <a:solidFill>
                  <a:srgbClr val="FF0000"/>
                </a:solidFill>
                <a:latin typeface="Arial" panose="020B0604020202020204" pitchFamily="34" charset="0"/>
                <a:cs typeface="Arial" panose="020B0604020202020204" pitchFamily="34" charset="0"/>
              </a:rPr>
              <a:t>Please delete this slide after reading as it does not need to be included in your presentation. This template is to serve as a guide, you are welcome to use different lay outs for each slide that contribute to the success of your presentation. </a:t>
            </a:r>
          </a:p>
          <a:p>
            <a:r>
              <a:rPr lang="en-US" sz="1600" dirty="0">
                <a:solidFill>
                  <a:schemeClr val="tx1">
                    <a:lumMod val="65000"/>
                    <a:lumOff val="35000"/>
                  </a:schemeClr>
                </a:solidFill>
                <a:latin typeface="Arial" panose="020B0604020202020204" pitchFamily="34" charset="0"/>
                <a:cs typeface="Arial" panose="020B0604020202020204" pitchFamily="34" charset="0"/>
              </a:rPr>
              <a:t>Do not alter the gray box at the bottom of the slides or the UT Southern logo. All slides should include the footer with the gray box and logo. To replicate it, duplicate a slide that already contains the items. </a:t>
            </a:r>
          </a:p>
          <a:p>
            <a:r>
              <a:rPr lang="en-US" sz="1600" dirty="0">
                <a:solidFill>
                  <a:schemeClr val="tx1">
                    <a:lumMod val="65000"/>
                    <a:lumOff val="35000"/>
                  </a:schemeClr>
                </a:solidFill>
                <a:latin typeface="Arial" panose="020B0604020202020204" pitchFamily="34" charset="0"/>
                <a:cs typeface="Arial" panose="020B0604020202020204" pitchFamily="34" charset="0"/>
              </a:rPr>
              <a:t>Please fill in the bottom right presentation title for each slide.</a:t>
            </a:r>
          </a:p>
          <a:p>
            <a:r>
              <a:rPr lang="en-US" sz="1600" dirty="0">
                <a:solidFill>
                  <a:schemeClr val="tx1">
                    <a:lumMod val="65000"/>
                    <a:lumOff val="35000"/>
                  </a:schemeClr>
                </a:solidFill>
                <a:latin typeface="Arial" panose="020B0604020202020204" pitchFamily="34" charset="0"/>
                <a:cs typeface="Arial" panose="020B0604020202020204" pitchFamily="34" charset="0"/>
              </a:rPr>
              <a:t>Fonts used should be </a:t>
            </a:r>
            <a:r>
              <a:rPr lang="en-US" sz="1600" u="sng" dirty="0">
                <a:solidFill>
                  <a:schemeClr val="tx1">
                    <a:lumMod val="65000"/>
                    <a:lumOff val="35000"/>
                  </a:schemeClr>
                </a:solidFill>
                <a:latin typeface="Arial" panose="020B0604020202020204" pitchFamily="34" charset="0"/>
                <a:cs typeface="Arial" panose="020B0604020202020204" pitchFamily="34" charset="0"/>
              </a:rPr>
              <a:t>“Arial” </a:t>
            </a:r>
            <a:r>
              <a:rPr lang="en-US" sz="1600" dirty="0">
                <a:solidFill>
                  <a:schemeClr val="tx1">
                    <a:lumMod val="65000"/>
                    <a:lumOff val="35000"/>
                  </a:schemeClr>
                </a:solidFill>
                <a:latin typeface="Arial" panose="020B0604020202020204" pitchFamily="34" charset="0"/>
                <a:cs typeface="Arial" panose="020B0604020202020204" pitchFamily="34" charset="0"/>
              </a:rPr>
              <a:t>or </a:t>
            </a:r>
            <a:r>
              <a:rPr lang="en-US" sz="1600" u="sng" dirty="0">
                <a:solidFill>
                  <a:schemeClr val="tx1">
                    <a:lumMod val="65000"/>
                    <a:lumOff val="35000"/>
                  </a:schemeClr>
                </a:solidFill>
                <a:latin typeface="Arial" panose="020B0604020202020204" pitchFamily="34" charset="0"/>
                <a:cs typeface="Arial" panose="020B0604020202020204" pitchFamily="34" charset="0"/>
              </a:rPr>
              <a:t>“Goudy Type.”</a:t>
            </a:r>
          </a:p>
          <a:p>
            <a:r>
              <a:rPr lang="en-US" sz="1600" dirty="0">
                <a:solidFill>
                  <a:schemeClr val="tx1">
                    <a:lumMod val="65000"/>
                    <a:lumOff val="35000"/>
                  </a:schemeClr>
                </a:solidFill>
                <a:latin typeface="Arial" panose="020B0604020202020204" pitchFamily="34" charset="0"/>
                <a:cs typeface="Arial" panose="020B0604020202020204" pitchFamily="34" charset="0"/>
              </a:rPr>
              <a:t>Please use the dark gray and orange used in this template. </a:t>
            </a:r>
          </a:p>
          <a:p>
            <a:r>
              <a:rPr lang="en-US" sz="1600" dirty="0">
                <a:solidFill>
                  <a:schemeClr val="tx1">
                    <a:lumMod val="65000"/>
                    <a:lumOff val="35000"/>
                  </a:schemeClr>
                </a:solidFill>
                <a:latin typeface="Arial" panose="020B0604020202020204" pitchFamily="34" charset="0"/>
                <a:cs typeface="Arial" panose="020B0604020202020204" pitchFamily="34" charset="0"/>
              </a:rPr>
              <a:t>As a reminder: Black is not in our color palette and should not be used in any UT Southern materials. Please substitute dark gray for any black you may want to use. </a:t>
            </a:r>
          </a:p>
          <a:p>
            <a:r>
              <a:rPr lang="en-US" sz="1600" dirty="0">
                <a:solidFill>
                  <a:schemeClr val="tx1">
                    <a:lumMod val="65000"/>
                    <a:lumOff val="35000"/>
                  </a:schemeClr>
                </a:solidFill>
                <a:latin typeface="Arial" panose="020B0604020202020204" pitchFamily="34" charset="0"/>
                <a:cs typeface="Arial" panose="020B0604020202020204" pitchFamily="34" charset="0"/>
              </a:rPr>
              <a:t>Anything with the UT Southern logo must adhere to brand guidelines. If you have any questions about what those are, please reach out to </a:t>
            </a:r>
            <a:r>
              <a:rPr lang="en-US" sz="1600" dirty="0">
                <a:solidFill>
                  <a:schemeClr val="tx1">
                    <a:lumMod val="65000"/>
                    <a:lumOff val="35000"/>
                  </a:schemeClr>
                </a:solidFill>
                <a:latin typeface="Arial" panose="020B0604020202020204" pitchFamily="34" charset="0"/>
                <a:cs typeface="Arial" panose="020B0604020202020204" pitchFamily="34" charset="0"/>
                <a:hlinkClick r:id="rId2"/>
              </a:rPr>
              <a:t>marketing@utsouthern.edu</a:t>
            </a:r>
            <a:r>
              <a:rPr lang="en-US" sz="1600" dirty="0">
                <a:solidFill>
                  <a:schemeClr val="tx1">
                    <a:lumMod val="65000"/>
                    <a:lumOff val="35000"/>
                  </a:schemeClr>
                </a:solidFill>
                <a:latin typeface="Arial" panose="020B0604020202020204" pitchFamily="34" charset="0"/>
                <a:cs typeface="Arial" panose="020B0604020202020204" pitchFamily="34" charset="0"/>
              </a:rPr>
              <a:t> </a:t>
            </a:r>
          </a:p>
          <a:p>
            <a:endParaRPr lang="en-US" sz="1600" dirty="0">
              <a:solidFill>
                <a:schemeClr val="tx1">
                  <a:lumMod val="65000"/>
                  <a:lumOff val="35000"/>
                </a:schemeClr>
              </a:solidFill>
              <a:latin typeface="Arial" panose="020B0604020202020204" pitchFamily="34" charset="0"/>
              <a:cs typeface="Arial" panose="020B0604020202020204" pitchFamily="34" charset="0"/>
            </a:endParaRPr>
          </a:p>
          <a:p>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90E418C-417D-E210-907F-56FFB0142B2E}"/>
              </a:ext>
            </a:extLst>
          </p:cNvPr>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3"/>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543393" y="6427838"/>
            <a:ext cx="2427890"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PRESENTATION TITLE</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10716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Dr. Brent Wren</a:t>
            </a:r>
            <a:r>
              <a:rPr lang="en-US" dirty="0">
                <a:solidFill>
                  <a:schemeClr val="tx1">
                    <a:lumMod val="65000"/>
                    <a:lumOff val="35000"/>
                  </a:schemeClr>
                </a:solidFill>
              </a:rPr>
              <a:t> </a:t>
            </a: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838200" y="1825625"/>
            <a:ext cx="6132871" cy="2788416"/>
          </a:xfrm>
        </p:spPr>
        <p:txBody>
          <a:bodyPr>
            <a:normAutofit/>
          </a:bodyPr>
          <a:lstStyle/>
          <a:p>
            <a:r>
              <a:rPr lang="en-US" dirty="0">
                <a:solidFill>
                  <a:schemeClr val="tx1">
                    <a:lumMod val="65000"/>
                    <a:lumOff val="35000"/>
                  </a:schemeClr>
                </a:solidFill>
                <a:latin typeface="Arial" panose="020B0604020202020204" pitchFamily="34" charset="0"/>
                <a:cs typeface="Arial" panose="020B0604020202020204" pitchFamily="34" charset="0"/>
              </a:rPr>
              <a:t>Vice Chancellor of Enrollment &amp; Student Affairs</a:t>
            </a:r>
          </a:p>
          <a:p>
            <a:endParaRPr lang="en-US" dirty="0">
              <a:solidFill>
                <a:schemeClr val="tx1">
                  <a:lumMod val="65000"/>
                  <a:lumOff val="35000"/>
                </a:schemeClr>
              </a:solidFill>
              <a:latin typeface="Arial" panose="020B0604020202020204" pitchFamily="34" charset="0"/>
              <a:cs typeface="Arial" panose="020B0604020202020204" pitchFamily="34" charset="0"/>
            </a:endParaRPr>
          </a:p>
          <a:p>
            <a:pPr lvl="1"/>
            <a:r>
              <a:rPr lang="en-US" dirty="0">
                <a:solidFill>
                  <a:schemeClr val="tx1">
                    <a:lumMod val="65000"/>
                    <a:lumOff val="35000"/>
                  </a:schemeClr>
                </a:solidFill>
                <a:latin typeface="Arial" panose="020B0604020202020204" pitchFamily="34" charset="0"/>
                <a:cs typeface="Arial" panose="020B0604020202020204" pitchFamily="34" charset="0"/>
                <a:hlinkClick r:id="rId2"/>
              </a:rPr>
              <a:t>bwren1@utsouthern.edu</a:t>
            </a:r>
            <a:endParaRPr lang="en-US" dirty="0">
              <a:solidFill>
                <a:schemeClr val="tx1">
                  <a:lumMod val="65000"/>
                  <a:lumOff val="35000"/>
                </a:schemeClr>
              </a:solidFill>
              <a:latin typeface="Arial" panose="020B0604020202020204" pitchFamily="34" charset="0"/>
              <a:cs typeface="Arial" panose="020B0604020202020204" pitchFamily="34" charset="0"/>
            </a:endParaRPr>
          </a:p>
          <a:p>
            <a:pPr lvl="1"/>
            <a:r>
              <a:rPr lang="en-US" dirty="0">
                <a:solidFill>
                  <a:schemeClr val="tx1">
                    <a:lumMod val="65000"/>
                    <a:lumOff val="35000"/>
                  </a:schemeClr>
                </a:solidFill>
                <a:latin typeface="Arial" panose="020B0604020202020204" pitchFamily="34" charset="0"/>
                <a:cs typeface="Arial" panose="020B0604020202020204" pitchFamily="34" charset="0"/>
              </a:rPr>
              <a:t>256-658-2195</a:t>
            </a:r>
          </a:p>
          <a:p>
            <a:pPr marL="457200" lvl="1" indent="0">
              <a:buNone/>
            </a:pPr>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3"/>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8632723" y="6427838"/>
            <a:ext cx="3338560"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72A7A6F6-1392-5985-C0A3-561A3D88D1DB}"/>
              </a:ext>
            </a:extLst>
          </p:cNvPr>
          <p:cNvPicPr>
            <a:picLocks noChangeAspect="1"/>
          </p:cNvPicPr>
          <p:nvPr/>
        </p:nvPicPr>
        <p:blipFill>
          <a:blip r:embed="rId4"/>
          <a:stretch>
            <a:fillRect/>
          </a:stretch>
        </p:blipFill>
        <p:spPr>
          <a:xfrm>
            <a:off x="6526653" y="1460938"/>
            <a:ext cx="5273628" cy="4172174"/>
          </a:xfrm>
          <a:prstGeom prst="rect">
            <a:avLst/>
          </a:prstGeom>
        </p:spPr>
      </p:pic>
    </p:spTree>
    <p:extLst>
      <p:ext uri="{BB962C8B-B14F-4D97-AF65-F5344CB8AC3E}">
        <p14:creationId xmlns:p14="http://schemas.microsoft.com/office/powerpoint/2010/main" val="7999184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Admissions Team</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8632723" y="6427838"/>
            <a:ext cx="3338560"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975F278-7750-006B-23CD-D0B38C702149}"/>
              </a:ext>
            </a:extLst>
          </p:cNvPr>
          <p:cNvSpPr txBox="1"/>
          <p:nvPr/>
        </p:nvSpPr>
        <p:spPr>
          <a:xfrm>
            <a:off x="983546" y="1592077"/>
            <a:ext cx="9910916" cy="4401205"/>
          </a:xfrm>
          <a:prstGeom prst="rect">
            <a:avLst/>
          </a:prstGeom>
          <a:noFill/>
        </p:spPr>
        <p:txBody>
          <a:bodyPr wrap="square" rtlCol="0">
            <a:spAutoFit/>
          </a:bodyPr>
          <a:lstStyle/>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Skylaur Poarch </a:t>
            </a:r>
            <a:r>
              <a:rPr lang="en-US" sz="2800" dirty="0">
                <a:latin typeface="Arial" panose="020B0604020202020204" pitchFamily="34" charset="0"/>
                <a:cs typeface="Arial" panose="020B0604020202020204" pitchFamily="34" charset="0"/>
              </a:rPr>
              <a:t>– International Admissions Counselor, First-Time Freshman (Last Name G-N); Graduate Admissions Counselor, and Dual Enrollment Advisor </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Dakota Ortega </a:t>
            </a:r>
            <a:r>
              <a:rPr lang="en-US" sz="2800" dirty="0">
                <a:latin typeface="Arial" panose="020B0604020202020204" pitchFamily="34" charset="0"/>
                <a:cs typeface="Arial" panose="020B0604020202020204" pitchFamily="34" charset="0"/>
              </a:rPr>
              <a:t>– Transfer/Readmit Admissions Counselor, First-Time Freshman (Last Name O-Z)</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Taylor McNairy </a:t>
            </a:r>
            <a:r>
              <a:rPr lang="en-US" sz="2800" dirty="0">
                <a:latin typeface="Arial" panose="020B0604020202020204" pitchFamily="34" charset="0"/>
                <a:cs typeface="Arial" panose="020B0604020202020204" pitchFamily="34" charset="0"/>
              </a:rPr>
              <a:t>– First-Time Freshman (Last Name A-F)</a:t>
            </a:r>
          </a:p>
          <a:p>
            <a:endParaRPr lang="en-US" sz="28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b="1" dirty="0">
                <a:latin typeface="Arial" panose="020B0604020202020204" pitchFamily="34" charset="0"/>
                <a:cs typeface="Arial" panose="020B0604020202020204" pitchFamily="34" charset="0"/>
              </a:rPr>
              <a:t>Robin Hood </a:t>
            </a:r>
            <a:r>
              <a:rPr lang="en-US" sz="2800" dirty="0">
                <a:latin typeface="Arial" panose="020B0604020202020204" pitchFamily="34" charset="0"/>
                <a:cs typeface="Arial" panose="020B0604020202020204" pitchFamily="34" charset="0"/>
              </a:rPr>
              <a:t>– Application Coordinator</a:t>
            </a:r>
          </a:p>
        </p:txBody>
      </p:sp>
    </p:spTree>
    <p:extLst>
      <p:ext uri="{BB962C8B-B14F-4D97-AF65-F5344CB8AC3E}">
        <p14:creationId xmlns:p14="http://schemas.microsoft.com/office/powerpoint/2010/main" val="8385096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dirty="0">
                <a:solidFill>
                  <a:schemeClr val="tx1">
                    <a:lumMod val="65000"/>
                    <a:lumOff val="35000"/>
                  </a:schemeClr>
                </a:solidFill>
              </a:rPr>
              <a:t> </a:t>
            </a:r>
            <a:r>
              <a:rPr lang="en-US" b="1" dirty="0">
                <a:solidFill>
                  <a:schemeClr val="bg2">
                    <a:lumMod val="50000"/>
                  </a:schemeClr>
                </a:solidFill>
                <a:latin typeface="Goudy Old Style" panose="02020502050305020303" pitchFamily="18" charset="0"/>
              </a:rPr>
              <a:t>Campus Highlights</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8760542" y="6427838"/>
            <a:ext cx="3210741"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E4EFF9D9-C0F1-FC4B-9E9E-959B9A964964}"/>
              </a:ext>
            </a:extLst>
          </p:cNvPr>
          <p:cNvSpPr/>
          <p:nvPr/>
        </p:nvSpPr>
        <p:spPr>
          <a:xfrm>
            <a:off x="142782" y="1907458"/>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defRPr/>
            </a:pPr>
            <a:r>
              <a:rPr lang="en-US" sz="2400" b="1" dirty="0">
                <a:solidFill>
                  <a:schemeClr val="bg1"/>
                </a:solidFill>
                <a:latin typeface="Goudy Old Style" panose="02020502050305020303" pitchFamily="18" charset="0"/>
              </a:rPr>
              <a:t>Power of UT brand in a small school environment</a:t>
            </a:r>
          </a:p>
        </p:txBody>
      </p:sp>
      <p:sp>
        <p:nvSpPr>
          <p:cNvPr id="12" name="Flowchart: Alternate Process 11">
            <a:extLst>
              <a:ext uri="{FF2B5EF4-FFF2-40B4-BE49-F238E27FC236}">
                <a16:creationId xmlns:a16="http://schemas.microsoft.com/office/drawing/2014/main" id="{AA2E13C6-BA00-3FBF-E74C-2499A3F97D4B}"/>
              </a:ext>
            </a:extLst>
          </p:cNvPr>
          <p:cNvSpPr/>
          <p:nvPr/>
        </p:nvSpPr>
        <p:spPr>
          <a:xfrm>
            <a:off x="2535980" y="1907458"/>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defRPr/>
            </a:pPr>
            <a:r>
              <a:rPr lang="en-US" sz="2400" b="1" dirty="0">
                <a:solidFill>
                  <a:schemeClr val="bg1"/>
                </a:solidFill>
                <a:latin typeface="Goudy Old Style" panose="02020502050305020303" pitchFamily="18" charset="0"/>
              </a:rPr>
              <a:t>Enthusiasm and excitement, but controlled growth</a:t>
            </a:r>
          </a:p>
        </p:txBody>
      </p:sp>
      <p:sp>
        <p:nvSpPr>
          <p:cNvPr id="13" name="Flowchart: Alternate Process 12">
            <a:extLst>
              <a:ext uri="{FF2B5EF4-FFF2-40B4-BE49-F238E27FC236}">
                <a16:creationId xmlns:a16="http://schemas.microsoft.com/office/drawing/2014/main" id="{6E5ADA71-AA8B-867F-63F4-7A911AC9F5EE}"/>
              </a:ext>
            </a:extLst>
          </p:cNvPr>
          <p:cNvSpPr/>
          <p:nvPr/>
        </p:nvSpPr>
        <p:spPr>
          <a:xfrm>
            <a:off x="7394979" y="1907458"/>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defRPr/>
            </a:pPr>
            <a:r>
              <a:rPr lang="en-US" sz="2400" b="1" dirty="0">
                <a:solidFill>
                  <a:schemeClr val="bg1"/>
                </a:solidFill>
                <a:latin typeface="Goudy Old Style" panose="02020502050305020303" pitchFamily="18" charset="0"/>
              </a:rPr>
              <a:t>Crafting the </a:t>
            </a:r>
            <a:r>
              <a:rPr lang="en-US" sz="2400" b="1" i="1" dirty="0">
                <a:solidFill>
                  <a:schemeClr val="bg1"/>
                </a:solidFill>
                <a:latin typeface="Goudy Old Style" panose="02020502050305020303" pitchFamily="18" charset="0"/>
              </a:rPr>
              <a:t>Southern Experience</a:t>
            </a:r>
          </a:p>
        </p:txBody>
      </p:sp>
      <p:sp>
        <p:nvSpPr>
          <p:cNvPr id="14" name="Flowchart: Alternate Process 13">
            <a:extLst>
              <a:ext uri="{FF2B5EF4-FFF2-40B4-BE49-F238E27FC236}">
                <a16:creationId xmlns:a16="http://schemas.microsoft.com/office/drawing/2014/main" id="{D1BDA293-3924-B0E5-D437-5CEA0D2FA49C}"/>
              </a:ext>
            </a:extLst>
          </p:cNvPr>
          <p:cNvSpPr/>
          <p:nvPr/>
        </p:nvSpPr>
        <p:spPr>
          <a:xfrm>
            <a:off x="9827078" y="1907458"/>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Goudy Old Style" panose="02020502050305020303" pitchFamily="18" charset="0"/>
              </a:rPr>
              <a:t>New Academic Programs</a:t>
            </a:r>
          </a:p>
        </p:txBody>
      </p:sp>
      <p:sp>
        <p:nvSpPr>
          <p:cNvPr id="15" name="Flowchart: Alternate Process 14">
            <a:extLst>
              <a:ext uri="{FF2B5EF4-FFF2-40B4-BE49-F238E27FC236}">
                <a16:creationId xmlns:a16="http://schemas.microsoft.com/office/drawing/2014/main" id="{B58FF004-8F8D-4EED-BA38-CDB8E209B425}"/>
              </a:ext>
            </a:extLst>
          </p:cNvPr>
          <p:cNvSpPr/>
          <p:nvPr/>
        </p:nvSpPr>
        <p:spPr>
          <a:xfrm>
            <a:off x="4953380" y="1907458"/>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lnSpc>
                <a:spcPct val="90000"/>
              </a:lnSpc>
              <a:spcBef>
                <a:spcPts val="1000"/>
              </a:spcBef>
              <a:defRPr/>
            </a:pPr>
            <a:r>
              <a:rPr lang="en-US" sz="2400" b="1" dirty="0">
                <a:solidFill>
                  <a:schemeClr val="bg1"/>
                </a:solidFill>
                <a:latin typeface="Goudy Old Style" panose="02020502050305020303" pitchFamily="18" charset="0"/>
              </a:rPr>
              <a:t>Significant health, safety, and facility upgrades</a:t>
            </a:r>
          </a:p>
        </p:txBody>
      </p:sp>
    </p:spTree>
    <p:extLst>
      <p:ext uri="{BB962C8B-B14F-4D97-AF65-F5344CB8AC3E}">
        <p14:creationId xmlns:p14="http://schemas.microsoft.com/office/powerpoint/2010/main" val="25846666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Enrollment</a:t>
            </a:r>
            <a:r>
              <a:rPr lang="en-US" dirty="0">
                <a:solidFill>
                  <a:schemeClr val="tx1">
                    <a:lumMod val="65000"/>
                    <a:lumOff val="35000"/>
                  </a:schemeClr>
                </a:solidFill>
              </a:rPr>
              <a:t> </a:t>
            </a: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838200" y="1825624"/>
            <a:ext cx="10515600" cy="3775076"/>
          </a:xfrm>
        </p:spPr>
        <p:txBody>
          <a:bodyPr>
            <a:normAutofit/>
          </a:bodyPr>
          <a:lstStyle/>
          <a:p>
            <a:pPr marL="457200" lvl="0" indent="-457200">
              <a:lnSpc>
                <a:spcPct val="100000"/>
              </a:lnSpc>
              <a:spcBef>
                <a:spcPts val="0"/>
              </a:spcBef>
            </a:pPr>
            <a:r>
              <a:rPr lang="en-US" b="1" dirty="0">
                <a:solidFill>
                  <a:srgbClr val="FF8200"/>
                </a:solidFill>
                <a:latin typeface="Goudy Old Style" panose="02020502050305020303" pitchFamily="18" charset="0"/>
              </a:rPr>
              <a:t>20% Growth since</a:t>
            </a:r>
            <a:br>
              <a:rPr lang="en-US" b="1" dirty="0">
                <a:solidFill>
                  <a:srgbClr val="FF8200"/>
                </a:solidFill>
                <a:latin typeface="Goudy Old Style" panose="02020502050305020303" pitchFamily="18" charset="0"/>
              </a:rPr>
            </a:br>
            <a:r>
              <a:rPr lang="en-US" b="1" dirty="0">
                <a:solidFill>
                  <a:srgbClr val="FF8200"/>
                </a:solidFill>
                <a:latin typeface="Goudy Old Style" panose="02020502050305020303" pitchFamily="18" charset="0"/>
              </a:rPr>
              <a:t>becoming UT Southern</a:t>
            </a:r>
          </a:p>
          <a:p>
            <a:pPr marL="914400" lvl="1" indent="-457200">
              <a:lnSpc>
                <a:spcPct val="100000"/>
              </a:lnSpc>
              <a:spcBef>
                <a:spcPts val="0"/>
              </a:spcBef>
            </a:pPr>
            <a:r>
              <a:rPr lang="en-US" b="1" dirty="0">
                <a:solidFill>
                  <a:srgbClr val="E7E6E6">
                    <a:lumMod val="50000"/>
                  </a:srgbClr>
                </a:solidFill>
                <a:latin typeface="Goudy Old Style" panose="02020502050305020303" pitchFamily="18" charset="0"/>
              </a:rPr>
              <a:t>978 Fall 2023</a:t>
            </a:r>
          </a:p>
          <a:p>
            <a:pPr marL="914400" lvl="1" indent="-457200">
              <a:lnSpc>
                <a:spcPct val="100000"/>
              </a:lnSpc>
              <a:spcBef>
                <a:spcPts val="0"/>
              </a:spcBef>
            </a:pPr>
            <a:r>
              <a:rPr lang="en-US" b="1" dirty="0">
                <a:solidFill>
                  <a:srgbClr val="E7E6E6">
                    <a:lumMod val="50000"/>
                  </a:srgbClr>
                </a:solidFill>
                <a:latin typeface="Goudy Old Style" panose="02020502050305020303" pitchFamily="18" charset="0"/>
              </a:rPr>
              <a:t>1050 Fall 2024</a:t>
            </a:r>
          </a:p>
          <a:p>
            <a:pPr marL="914400" lvl="1" indent="-457200">
              <a:lnSpc>
                <a:spcPct val="100000"/>
              </a:lnSpc>
              <a:spcBef>
                <a:spcPts val="0"/>
              </a:spcBef>
            </a:pPr>
            <a:r>
              <a:rPr lang="en-US" b="1" dirty="0">
                <a:solidFill>
                  <a:srgbClr val="E7E6E6">
                    <a:lumMod val="50000"/>
                  </a:srgbClr>
                </a:solidFill>
                <a:latin typeface="Goudy Old Style" panose="02020502050305020303" pitchFamily="18" charset="0"/>
              </a:rPr>
              <a:t>1200 Fall 2025</a:t>
            </a:r>
          </a:p>
          <a:p>
            <a:pPr marL="914400" lvl="1" indent="-457200">
              <a:lnSpc>
                <a:spcPct val="100000"/>
              </a:lnSpc>
              <a:spcBef>
                <a:spcPts val="0"/>
              </a:spcBef>
            </a:pPr>
            <a:r>
              <a:rPr lang="en-US" b="1" dirty="0">
                <a:solidFill>
                  <a:srgbClr val="E7E6E6">
                    <a:lumMod val="50000"/>
                  </a:srgbClr>
                </a:solidFill>
                <a:latin typeface="Goudy Old Style" panose="02020502050305020303" pitchFamily="18" charset="0"/>
              </a:rPr>
              <a:t>2500 Fall 2030</a:t>
            </a:r>
          </a:p>
          <a:p>
            <a:pPr marL="457200" lvl="0" indent="-457200">
              <a:lnSpc>
                <a:spcPct val="100000"/>
              </a:lnSpc>
              <a:spcBef>
                <a:spcPts val="0"/>
              </a:spcBef>
            </a:pPr>
            <a:r>
              <a:rPr lang="en-US" b="1" dirty="0">
                <a:solidFill>
                  <a:srgbClr val="FF8200"/>
                </a:solidFill>
                <a:latin typeface="Goudy Old Style" panose="02020502050305020303" pitchFamily="18" charset="0"/>
              </a:rPr>
              <a:t>115% Growth in Transfers</a:t>
            </a:r>
          </a:p>
          <a:p>
            <a:pPr marL="457200" lvl="0" indent="-457200">
              <a:lnSpc>
                <a:spcPct val="100000"/>
              </a:lnSpc>
              <a:spcBef>
                <a:spcPts val="0"/>
              </a:spcBef>
            </a:pPr>
            <a:r>
              <a:rPr lang="en-US" b="1" dirty="0">
                <a:solidFill>
                  <a:srgbClr val="FF8200"/>
                </a:solidFill>
                <a:latin typeface="Goudy Old Style" panose="02020502050305020303" pitchFamily="18" charset="0"/>
              </a:rPr>
              <a:t>100% Growth in Out-of-State</a:t>
            </a:r>
          </a:p>
          <a:p>
            <a:pPr marL="457200" lvl="0" indent="-457200">
              <a:lnSpc>
                <a:spcPct val="100000"/>
              </a:lnSpc>
              <a:spcBef>
                <a:spcPts val="0"/>
              </a:spcBef>
            </a:pPr>
            <a:r>
              <a:rPr lang="en-US" b="1" dirty="0">
                <a:solidFill>
                  <a:srgbClr val="FF8200"/>
                </a:solidFill>
                <a:latin typeface="Goudy Old Style" panose="02020502050305020303" pitchFamily="18" charset="0"/>
              </a:rPr>
              <a:t>Expanding Dual Enrollment</a:t>
            </a:r>
          </a:p>
          <a:p>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D623B71-3618-E441-D404-680382FB50E4}"/>
              </a:ext>
            </a:extLst>
          </p:cNvPr>
          <p:cNvSpPr/>
          <p:nvPr/>
        </p:nvSpPr>
        <p:spPr>
          <a:xfrm>
            <a:off x="7367752" y="3372995"/>
            <a:ext cx="1923393" cy="1965434"/>
          </a:xfrm>
          <a:prstGeom prst="rect">
            <a:avLst/>
          </a:prstGeom>
          <a:solidFill>
            <a:srgbClr val="F794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pic>
        <p:nvPicPr>
          <p:cNvPr id="13" name="Picture 12">
            <a:extLst>
              <a:ext uri="{FF2B5EF4-FFF2-40B4-BE49-F238E27FC236}">
                <a16:creationId xmlns:a16="http://schemas.microsoft.com/office/drawing/2014/main" id="{5A1A57E8-A9C2-4C41-CEB0-1F8BBE6D0E8A}"/>
              </a:ext>
            </a:extLst>
          </p:cNvPr>
          <p:cNvPicPr>
            <a:picLocks noChangeAspect="1"/>
          </p:cNvPicPr>
          <p:nvPr/>
        </p:nvPicPr>
        <p:blipFill>
          <a:blip r:embed="rId3"/>
          <a:stretch>
            <a:fillRect/>
          </a:stretch>
        </p:blipFill>
        <p:spPr>
          <a:xfrm>
            <a:off x="5021241" y="1349037"/>
            <a:ext cx="6950042" cy="4639458"/>
          </a:xfrm>
          <a:prstGeom prst="rect">
            <a:avLst/>
          </a:prstGeom>
        </p:spPr>
      </p:pic>
    </p:spTree>
    <p:extLst>
      <p:ext uri="{BB962C8B-B14F-4D97-AF65-F5344CB8AC3E}">
        <p14:creationId xmlns:p14="http://schemas.microsoft.com/office/powerpoint/2010/main" val="11636346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Dual Enrollment</a:t>
            </a:r>
            <a:r>
              <a:rPr lang="en-US" dirty="0">
                <a:solidFill>
                  <a:schemeClr val="tx1">
                    <a:lumMod val="65000"/>
                    <a:lumOff val="35000"/>
                  </a:schemeClr>
                </a:solidFill>
              </a:rPr>
              <a:t> </a:t>
            </a:r>
          </a:p>
        </p:txBody>
      </p:sp>
      <p:grpSp>
        <p:nvGrpSpPr>
          <p:cNvPr id="4" name="Group 3">
            <a:extLst>
              <a:ext uri="{FF2B5EF4-FFF2-40B4-BE49-F238E27FC236}">
                <a16:creationId xmlns:a16="http://schemas.microsoft.com/office/drawing/2014/main" id="{790E418C-417D-E210-907F-56FFB0142B2E}"/>
              </a:ext>
            </a:extLst>
          </p:cNvPr>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8760542" y="6427838"/>
            <a:ext cx="3210741"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10" name="Flowchart: Alternate Process 9">
            <a:extLst>
              <a:ext uri="{FF2B5EF4-FFF2-40B4-BE49-F238E27FC236}">
                <a16:creationId xmlns:a16="http://schemas.microsoft.com/office/drawing/2014/main" id="{E4EFF9D9-C0F1-FC4B-9E9E-959B9A964964}"/>
              </a:ext>
            </a:extLst>
          </p:cNvPr>
          <p:cNvSpPr/>
          <p:nvPr/>
        </p:nvSpPr>
        <p:spPr>
          <a:xfrm>
            <a:off x="801329" y="1907459"/>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Step 1:</a:t>
            </a:r>
          </a:p>
          <a:p>
            <a:pPr algn="ctr"/>
            <a:r>
              <a:rPr lang="en-US" sz="1600" dirty="0">
                <a:latin typeface="Arial" panose="020B0604020202020204" pitchFamily="34" charset="0"/>
                <a:cs typeface="Arial" panose="020B0604020202020204" pitchFamily="34" charset="0"/>
              </a:rPr>
              <a:t>Speak with interested students and gauge their interest about the program.</a:t>
            </a:r>
          </a:p>
        </p:txBody>
      </p:sp>
      <p:sp>
        <p:nvSpPr>
          <p:cNvPr id="12" name="Flowchart: Alternate Process 11">
            <a:extLst>
              <a:ext uri="{FF2B5EF4-FFF2-40B4-BE49-F238E27FC236}">
                <a16:creationId xmlns:a16="http://schemas.microsoft.com/office/drawing/2014/main" id="{AA2E13C6-BA00-3FBF-E74C-2499A3F97D4B}"/>
              </a:ext>
            </a:extLst>
          </p:cNvPr>
          <p:cNvSpPr/>
          <p:nvPr/>
        </p:nvSpPr>
        <p:spPr>
          <a:xfrm>
            <a:off x="3513804" y="1907458"/>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Step 2: </a:t>
            </a:r>
          </a:p>
          <a:p>
            <a:pPr algn="ctr"/>
            <a:r>
              <a:rPr lang="en-US" sz="1600" dirty="0">
                <a:latin typeface="Arial" panose="020B0604020202020204" pitchFamily="34" charset="0"/>
                <a:cs typeface="Arial" panose="020B0604020202020204" pitchFamily="34" charset="0"/>
              </a:rPr>
              <a:t>Help them complete the dual enrollment application at apply.utsouthern.edu</a:t>
            </a:r>
          </a:p>
        </p:txBody>
      </p:sp>
      <p:sp>
        <p:nvSpPr>
          <p:cNvPr id="13" name="Flowchart: Alternate Process 12">
            <a:extLst>
              <a:ext uri="{FF2B5EF4-FFF2-40B4-BE49-F238E27FC236}">
                <a16:creationId xmlns:a16="http://schemas.microsoft.com/office/drawing/2014/main" id="{6E5ADA71-AA8B-867F-63F4-7A911AC9F5EE}"/>
              </a:ext>
            </a:extLst>
          </p:cNvPr>
          <p:cNvSpPr/>
          <p:nvPr/>
        </p:nvSpPr>
        <p:spPr>
          <a:xfrm>
            <a:off x="6226279" y="1907459"/>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Step 3: </a:t>
            </a:r>
          </a:p>
          <a:p>
            <a:pPr algn="ctr"/>
            <a:r>
              <a:rPr lang="en-US" sz="1600" dirty="0">
                <a:latin typeface="Arial" panose="020B0604020202020204" pitchFamily="34" charset="0"/>
                <a:cs typeface="Arial" panose="020B0604020202020204" pitchFamily="34" charset="0"/>
              </a:rPr>
              <a:t>Ensure that all high school transcripts, any ACT/SAT scores are submitted to UT Southern. (A minimum 3.0 GPA is required)</a:t>
            </a:r>
          </a:p>
        </p:txBody>
      </p:sp>
      <p:sp>
        <p:nvSpPr>
          <p:cNvPr id="14" name="Flowchart: Alternate Process 13">
            <a:extLst>
              <a:ext uri="{FF2B5EF4-FFF2-40B4-BE49-F238E27FC236}">
                <a16:creationId xmlns:a16="http://schemas.microsoft.com/office/drawing/2014/main" id="{D1BDA293-3924-B0E5-D437-5CEA0D2FA49C}"/>
              </a:ext>
            </a:extLst>
          </p:cNvPr>
          <p:cNvSpPr/>
          <p:nvPr/>
        </p:nvSpPr>
        <p:spPr>
          <a:xfrm>
            <a:off x="9001434" y="1907459"/>
            <a:ext cx="2236839" cy="3489604"/>
          </a:xfrm>
          <a:prstGeom prst="flowChartAlternateProcess">
            <a:avLst/>
          </a:prstGeom>
          <a:solidFill>
            <a:srgbClr val="F7941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latin typeface="Arial" panose="020B0604020202020204" pitchFamily="34" charset="0"/>
                <a:cs typeface="Arial" panose="020B0604020202020204" pitchFamily="34" charset="0"/>
              </a:rPr>
              <a:t>Step 4: </a:t>
            </a:r>
          </a:p>
          <a:p>
            <a:pPr algn="ctr"/>
            <a:r>
              <a:rPr lang="en-US" sz="1600" dirty="0">
                <a:latin typeface="Arial" panose="020B0604020202020204" pitchFamily="34" charset="0"/>
                <a:cs typeface="Arial" panose="020B0604020202020204" pitchFamily="34" charset="0"/>
              </a:rPr>
              <a:t>Complete the dual enrollment grant application online at tn.gov/</a:t>
            </a:r>
            <a:r>
              <a:rPr lang="en-US" sz="1600" dirty="0" err="1">
                <a:latin typeface="Arial" panose="020B0604020202020204" pitchFamily="34" charset="0"/>
                <a:cs typeface="Arial" panose="020B0604020202020204" pitchFamily="34" charset="0"/>
              </a:rPr>
              <a:t>collegepays</a:t>
            </a:r>
            <a:endParaRPr lang="en-US"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5145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tx1">
                    <a:lumMod val="65000"/>
                    <a:lumOff val="35000"/>
                  </a:schemeClr>
                </a:solidFill>
                <a:latin typeface="Arial" panose="020B0604020202020204" pitchFamily="34" charset="0"/>
                <a:cs typeface="Arial" panose="020B0604020202020204" pitchFamily="34" charset="0"/>
              </a:rPr>
              <a:t>Academics</a:t>
            </a:r>
            <a:r>
              <a:rPr lang="en-US" dirty="0">
                <a:solidFill>
                  <a:schemeClr val="tx1">
                    <a:lumMod val="65000"/>
                    <a:lumOff val="35000"/>
                  </a:schemeClr>
                </a:solidFill>
              </a:rPr>
              <a:t> </a:t>
            </a:r>
          </a:p>
        </p:txBody>
      </p:sp>
      <p:sp>
        <p:nvSpPr>
          <p:cNvPr id="3" name="Content Placeholder 2">
            <a:extLst>
              <a:ext uri="{FF2B5EF4-FFF2-40B4-BE49-F238E27FC236}">
                <a16:creationId xmlns:a16="http://schemas.microsoft.com/office/drawing/2014/main" id="{93F49C49-6812-22A0-D132-EDFAC68CEFCE}"/>
              </a:ext>
            </a:extLst>
          </p:cNvPr>
          <p:cNvSpPr>
            <a:spLocks noGrp="1"/>
          </p:cNvSpPr>
          <p:nvPr>
            <p:ph idx="1"/>
          </p:nvPr>
        </p:nvSpPr>
        <p:spPr>
          <a:xfrm>
            <a:off x="658586" y="1882774"/>
            <a:ext cx="10515600" cy="3726090"/>
          </a:xfrm>
        </p:spPr>
        <p:txBody>
          <a:bodyPr>
            <a:normAutofit lnSpcReduction="10000"/>
          </a:bodyPr>
          <a:lstStyle/>
          <a:p>
            <a:pPr marL="457200" lvl="0" indent="-457200">
              <a:defRPr/>
            </a:pPr>
            <a:r>
              <a:rPr lang="en-US" b="1" dirty="0">
                <a:solidFill>
                  <a:srgbClr val="FF8200"/>
                </a:solidFill>
                <a:latin typeface="Goudy Old Style" panose="02020502050305020303" pitchFamily="18" charset="0"/>
              </a:rPr>
              <a:t>Top Majors:</a:t>
            </a:r>
          </a:p>
          <a:p>
            <a:pPr marL="914400" lvl="1" indent="-457200">
              <a:defRPr/>
            </a:pPr>
            <a:r>
              <a:rPr lang="en-US" b="1" dirty="0">
                <a:solidFill>
                  <a:srgbClr val="A2AAAD"/>
                </a:solidFill>
                <a:latin typeface="Goudy Old Style" panose="02020502050305020303" pitchFamily="18" charset="0"/>
              </a:rPr>
              <a:t>Nursing</a:t>
            </a:r>
          </a:p>
          <a:p>
            <a:pPr marL="914400" lvl="1" indent="-457200">
              <a:defRPr/>
            </a:pPr>
            <a:r>
              <a:rPr lang="en-US" b="1" dirty="0">
                <a:solidFill>
                  <a:srgbClr val="A2AAAD"/>
                </a:solidFill>
                <a:latin typeface="Goudy Old Style" panose="02020502050305020303" pitchFamily="18" charset="0"/>
              </a:rPr>
              <a:t>Business</a:t>
            </a:r>
          </a:p>
          <a:p>
            <a:pPr marL="914400" lvl="1" indent="-457200">
              <a:defRPr/>
            </a:pPr>
            <a:r>
              <a:rPr lang="en-US" b="1" dirty="0">
                <a:solidFill>
                  <a:srgbClr val="A2AAAD"/>
                </a:solidFill>
                <a:latin typeface="Goudy Old Style" panose="02020502050305020303" pitchFamily="18" charset="0"/>
              </a:rPr>
              <a:t>Education</a:t>
            </a:r>
          </a:p>
          <a:p>
            <a:pPr marL="914400" lvl="1" indent="-457200">
              <a:defRPr/>
            </a:pPr>
            <a:r>
              <a:rPr lang="en-US" b="1" dirty="0">
                <a:solidFill>
                  <a:srgbClr val="A2AAAD"/>
                </a:solidFill>
                <a:latin typeface="Goudy Old Style" panose="02020502050305020303" pitchFamily="18" charset="0"/>
              </a:rPr>
              <a:t>Behavioral Sciences</a:t>
            </a:r>
          </a:p>
          <a:p>
            <a:pPr marL="914400" lvl="1" indent="-457200">
              <a:defRPr/>
            </a:pPr>
            <a:r>
              <a:rPr lang="en-US" b="1" dirty="0">
                <a:solidFill>
                  <a:srgbClr val="A2AAAD"/>
                </a:solidFill>
                <a:latin typeface="Goudy Old Style" panose="02020502050305020303" pitchFamily="18" charset="0"/>
              </a:rPr>
              <a:t>Criminal Justice</a:t>
            </a:r>
          </a:p>
          <a:p>
            <a:pPr marL="457200" lvl="0" indent="-457200"/>
            <a:r>
              <a:rPr lang="en-US" b="1" dirty="0">
                <a:solidFill>
                  <a:srgbClr val="FF8200"/>
                </a:solidFill>
                <a:latin typeface="Goudy Old Style" panose="02020502050305020303" pitchFamily="18" charset="0"/>
              </a:rPr>
              <a:t>A student-teacher ratio of 13:1</a:t>
            </a:r>
          </a:p>
          <a:p>
            <a:pPr marL="457200" lvl="0" indent="-457200"/>
            <a:r>
              <a:rPr lang="en-US" b="1" dirty="0">
                <a:solidFill>
                  <a:srgbClr val="FF8200"/>
                </a:solidFill>
                <a:latin typeface="Goudy Old Style" panose="02020502050305020303" pitchFamily="18" charset="0"/>
              </a:rPr>
              <a:t>100% free tutoring for ALL classes</a:t>
            </a:r>
          </a:p>
          <a:p>
            <a:pPr marL="457200" lvl="0" indent="-457200"/>
            <a:r>
              <a:rPr lang="en-US" b="1" dirty="0">
                <a:solidFill>
                  <a:srgbClr val="FF8200"/>
                </a:solidFill>
                <a:latin typeface="Goudy Old Style" panose="02020502050305020303" pitchFamily="18" charset="0"/>
              </a:rPr>
              <a:t>154 years educating in Tennessee</a:t>
            </a:r>
          </a:p>
          <a:p>
            <a:endParaRPr lang="en-US" dirty="0">
              <a:solidFill>
                <a:schemeClr val="tx1">
                  <a:lumMod val="65000"/>
                  <a:lumOff val="35000"/>
                </a:schemeClr>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D623B71-3618-E441-D404-680382FB50E4}"/>
              </a:ext>
            </a:extLst>
          </p:cNvPr>
          <p:cNvSpPr/>
          <p:nvPr/>
        </p:nvSpPr>
        <p:spPr>
          <a:xfrm>
            <a:off x="7367752" y="3372995"/>
            <a:ext cx="1923393" cy="1965434"/>
          </a:xfrm>
          <a:prstGeom prst="rect">
            <a:avLst/>
          </a:prstGeom>
          <a:solidFill>
            <a:srgbClr val="F794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IMAGE</a:t>
            </a:r>
          </a:p>
        </p:txBody>
      </p:sp>
      <p:pic>
        <p:nvPicPr>
          <p:cNvPr id="13" name="Picture 12">
            <a:extLst>
              <a:ext uri="{FF2B5EF4-FFF2-40B4-BE49-F238E27FC236}">
                <a16:creationId xmlns:a16="http://schemas.microsoft.com/office/drawing/2014/main" id="{5A1A57E8-A9C2-4C41-CEB0-1F8BBE6D0E8A}"/>
              </a:ext>
            </a:extLst>
          </p:cNvPr>
          <p:cNvPicPr>
            <a:picLocks noChangeAspect="1"/>
          </p:cNvPicPr>
          <p:nvPr/>
        </p:nvPicPr>
        <p:blipFill>
          <a:blip r:embed="rId3"/>
          <a:stretch>
            <a:fillRect/>
          </a:stretch>
        </p:blipFill>
        <p:spPr>
          <a:xfrm>
            <a:off x="5021241" y="632695"/>
            <a:ext cx="6950042" cy="6072142"/>
          </a:xfrm>
          <a:prstGeom prst="rect">
            <a:avLst/>
          </a:prstGeom>
        </p:spPr>
      </p:pic>
    </p:spTree>
    <p:extLst>
      <p:ext uri="{BB962C8B-B14F-4D97-AF65-F5344CB8AC3E}">
        <p14:creationId xmlns:p14="http://schemas.microsoft.com/office/powerpoint/2010/main" val="35728907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3D266-DB07-49EC-94D6-A7B16147E2CD}"/>
              </a:ext>
            </a:extLst>
          </p:cNvPr>
          <p:cNvSpPr>
            <a:spLocks noGrp="1"/>
          </p:cNvSpPr>
          <p:nvPr>
            <p:ph type="title"/>
          </p:nvPr>
        </p:nvSpPr>
        <p:spPr>
          <a:xfrm>
            <a:off x="838200" y="317719"/>
            <a:ext cx="10515600" cy="1325563"/>
          </a:xfrm>
        </p:spPr>
        <p:txBody>
          <a:bodyPr/>
          <a:lstStyle/>
          <a:p>
            <a:r>
              <a:rPr lang="en-US" b="1" dirty="0">
                <a:solidFill>
                  <a:schemeClr val="bg2">
                    <a:lumMod val="50000"/>
                  </a:schemeClr>
                </a:solidFill>
                <a:latin typeface="Goudy Old Style" panose="02020502050305020303" pitchFamily="18" charset="0"/>
              </a:rPr>
              <a:t>38+ degree programs</a:t>
            </a:r>
            <a:endParaRPr lang="en-US" dirty="0">
              <a:solidFill>
                <a:schemeClr val="tx1">
                  <a:lumMod val="65000"/>
                  <a:lumOff val="35000"/>
                </a:schemeClr>
              </a:solidFill>
            </a:endParaRPr>
          </a:p>
        </p:txBody>
      </p:sp>
      <p:grpSp>
        <p:nvGrpSpPr>
          <p:cNvPr id="4" name="Group 3">
            <a:extLst>
              <a:ext uri="{FF2B5EF4-FFF2-40B4-BE49-F238E27FC236}">
                <a16:creationId xmlns:a16="http://schemas.microsoft.com/office/drawing/2014/main" id="{790E418C-417D-E210-907F-56FFB0142B2E}"/>
              </a:ext>
            </a:extLst>
          </p:cNvPr>
          <p:cNvGrpSpPr>
            <a:grpSpLocks noGrp="1" noUngrp="1" noRot="1" noMove="1" noResize="1"/>
          </p:cNvGrpSpPr>
          <p:nvPr/>
        </p:nvGrpSpPr>
        <p:grpSpPr>
          <a:xfrm>
            <a:off x="0" y="6274676"/>
            <a:ext cx="12192000" cy="583324"/>
            <a:chOff x="0" y="6274676"/>
            <a:chExt cx="12192000" cy="583324"/>
          </a:xfrm>
        </p:grpSpPr>
        <p:sp>
          <p:nvSpPr>
            <p:cNvPr id="5" name="Rectangle 4">
              <a:extLst>
                <a:ext uri="{FF2B5EF4-FFF2-40B4-BE49-F238E27FC236}">
                  <a16:creationId xmlns:a16="http://schemas.microsoft.com/office/drawing/2014/main" id="{6548E5CA-6FAD-BF96-4A7D-8F5F239DD73E}"/>
                </a:ext>
              </a:extLst>
            </p:cNvPr>
            <p:cNvSpPr>
              <a:spLocks noGrp="1" noRot="1" noMove="1" noResize="1" noEditPoints="1" noAdjustHandles="1" noChangeArrowheads="1" noChangeShapeType="1"/>
            </p:cNvSpPr>
            <p:nvPr/>
          </p:nvSpPr>
          <p:spPr>
            <a:xfrm>
              <a:off x="0" y="6274676"/>
              <a:ext cx="12192000" cy="583324"/>
            </a:xfrm>
            <a:prstGeom prst="rect">
              <a:avLst/>
            </a:prstGeom>
            <a:solidFill>
              <a:schemeClr val="tx1">
                <a:lumMod val="65000"/>
                <a:lumOff val="3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D974519-9041-4946-A6DA-F9E71F036408}"/>
                </a:ext>
              </a:extLst>
            </p:cNvPr>
            <p:cNvPicPr>
              <a:picLocks noGrp="1" noRot="1" noMove="1" noResize="1" noEditPoints="1" noAdjustHandles="1" noChangeArrowheads="1" noChangeShapeType="1" noCrop="1"/>
            </p:cNvPicPr>
            <p:nvPr/>
          </p:nvPicPr>
          <p:blipFill>
            <a:blip r:embed="rId2"/>
            <a:stretch>
              <a:fillRect/>
            </a:stretch>
          </p:blipFill>
          <p:spPr>
            <a:xfrm>
              <a:off x="134663" y="6358657"/>
              <a:ext cx="3701613" cy="415362"/>
            </a:xfrm>
            <a:prstGeom prst="rect">
              <a:avLst/>
            </a:prstGeom>
          </p:spPr>
        </p:pic>
      </p:grpSp>
      <p:sp>
        <p:nvSpPr>
          <p:cNvPr id="7" name="TextBox 6">
            <a:extLst>
              <a:ext uri="{FF2B5EF4-FFF2-40B4-BE49-F238E27FC236}">
                <a16:creationId xmlns:a16="http://schemas.microsoft.com/office/drawing/2014/main" id="{B8BCB333-13C3-DC61-684E-05E4143E10F8}"/>
              </a:ext>
            </a:extLst>
          </p:cNvPr>
          <p:cNvSpPr txBox="1"/>
          <p:nvPr/>
        </p:nvSpPr>
        <p:spPr>
          <a:xfrm>
            <a:off x="9104671" y="6427838"/>
            <a:ext cx="2866612" cy="276999"/>
          </a:xfrm>
          <a:prstGeom prst="rect">
            <a:avLst/>
          </a:prstGeom>
          <a:noFill/>
        </p:spPr>
        <p:txBody>
          <a:bodyPr wrap="square" rtlCol="0">
            <a:spAutoFit/>
          </a:bodyPr>
          <a:lstStyle/>
          <a:p>
            <a:pPr algn="r"/>
            <a:r>
              <a:rPr lang="en-US" sz="1200" dirty="0">
                <a:solidFill>
                  <a:srgbClr val="F7941D"/>
                </a:solidFill>
                <a:latin typeface="Arial" panose="020B0604020202020204" pitchFamily="34" charset="0"/>
                <a:cs typeface="Arial" panose="020B0604020202020204" pitchFamily="34" charset="0"/>
              </a:rPr>
              <a:t>UT COUNSELOR BREAKFAST 2024</a:t>
            </a:r>
          </a:p>
        </p:txBody>
      </p:sp>
      <p:cxnSp>
        <p:nvCxnSpPr>
          <p:cNvPr id="11" name="Straight Connector 10">
            <a:extLst>
              <a:ext uri="{FF2B5EF4-FFF2-40B4-BE49-F238E27FC236}">
                <a16:creationId xmlns:a16="http://schemas.microsoft.com/office/drawing/2014/main" id="{54AA8B76-FFF3-BAC2-12EA-1C0768E9898A}"/>
              </a:ext>
            </a:extLst>
          </p:cNvPr>
          <p:cNvCxnSpPr/>
          <p:nvPr/>
        </p:nvCxnSpPr>
        <p:spPr>
          <a:xfrm>
            <a:off x="0" y="1460938"/>
            <a:ext cx="6096000" cy="0"/>
          </a:xfrm>
          <a:prstGeom prst="line">
            <a:avLst/>
          </a:prstGeom>
          <a:ln>
            <a:solidFill>
              <a:srgbClr val="F7941D"/>
            </a:solidFill>
          </a:ln>
        </p:spPr>
        <p:style>
          <a:lnRef idx="1">
            <a:schemeClr val="accent1"/>
          </a:lnRef>
          <a:fillRef idx="0">
            <a:schemeClr val="accent1"/>
          </a:fillRef>
          <a:effectRef idx="0">
            <a:schemeClr val="accent1"/>
          </a:effectRef>
          <a:fontRef idx="minor">
            <a:schemeClr val="tx1"/>
          </a:fontRef>
        </p:style>
      </p:cxnSp>
      <p:graphicFrame>
        <p:nvGraphicFramePr>
          <p:cNvPr id="17" name="Text Placeholder 2">
            <a:extLst>
              <a:ext uri="{FF2B5EF4-FFF2-40B4-BE49-F238E27FC236}">
                <a16:creationId xmlns:a16="http://schemas.microsoft.com/office/drawing/2014/main" id="{B587E34A-0447-B0BA-2A85-AB9E51ECEFDE}"/>
              </a:ext>
            </a:extLst>
          </p:cNvPr>
          <p:cNvGraphicFramePr/>
          <p:nvPr>
            <p:extLst>
              <p:ext uri="{D42A27DB-BD31-4B8C-83A1-F6EECF244321}">
                <p14:modId xmlns:p14="http://schemas.microsoft.com/office/powerpoint/2010/main" val="310199502"/>
              </p:ext>
            </p:extLst>
          </p:nvPr>
        </p:nvGraphicFramePr>
        <p:xfrm>
          <a:off x="939395" y="1494730"/>
          <a:ext cx="10313209" cy="46959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90134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13E3BCCA847744B1529A94C30DE033" ma:contentTypeVersion="16" ma:contentTypeDescription="Create a new document." ma:contentTypeScope="" ma:versionID="1c0a4c1f1f17784a604da648ec275dc2">
  <xsd:schema xmlns:xsd="http://www.w3.org/2001/XMLSchema" xmlns:xs="http://www.w3.org/2001/XMLSchema" xmlns:p="http://schemas.microsoft.com/office/2006/metadata/properties" xmlns:ns3="9e110031-9ecf-4cce-a793-a29693430a4f" xmlns:ns4="40978f3a-6b17-414e-afa1-7f462fe1c271" targetNamespace="http://schemas.microsoft.com/office/2006/metadata/properties" ma:root="true" ma:fieldsID="fe0facfe297e812be59cd1b9343d9be6" ns3:_="" ns4:_="">
    <xsd:import namespace="9e110031-9ecf-4cce-a793-a29693430a4f"/>
    <xsd:import namespace="40978f3a-6b17-414e-afa1-7f462fe1c271"/>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_activity" minOccurs="0"/>
                <xsd:element ref="ns4:SharedWithUsers" minOccurs="0"/>
                <xsd:element ref="ns4:SharedWithDetails" minOccurs="0"/>
                <xsd:element ref="ns4:SharingHintHash" minOccurs="0"/>
                <xsd:element ref="ns3:MediaServiceDateTaken" minOccurs="0"/>
                <xsd:element ref="ns3:MediaServiceAutoTags" minOccurs="0"/>
                <xsd:element ref="ns3:MediaLengthInSeconds" minOccurs="0"/>
                <xsd:element ref="ns3:MediaServiceOCR" minOccurs="0"/>
                <xsd:element ref="ns3:MediaServiceGenerationTime" minOccurs="0"/>
                <xsd:element ref="ns3:MediaServiceEventHashCode" minOccurs="0"/>
                <xsd:element ref="ns3:MediaServiceLocation"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110031-9ecf-4cce-a793-a29693430a4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_activity" ma:index="11" nillable="true" ma:displayName="_activity" ma:hidden="true" ma:internalName="_activity">
      <xsd:simpleType>
        <xsd:restriction base="dms:Note"/>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ystemTags" ma:index="22" nillable="true" ma:displayName="MediaServiceSystemTags" ma:hidden="true" ma:internalName="MediaServiceSystemTags" ma:readOnly="true">
      <xsd:simpleType>
        <xsd:restriction base="dms:Note"/>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978f3a-6b17-414e-afa1-7f462fe1c27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9e110031-9ecf-4cce-a793-a29693430a4f"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D967309-22C7-40F2-8B3C-CB2FDB2C46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e110031-9ecf-4cce-a793-a29693430a4f"/>
    <ds:schemaRef ds:uri="40978f3a-6b17-414e-afa1-7f462fe1c2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E8D71C9-3018-4963-A651-E18D3BDC4620}">
  <ds:schemaRefs>
    <ds:schemaRef ds:uri="9e110031-9ecf-4cce-a793-a29693430a4f"/>
    <ds:schemaRef ds:uri="http://purl.org/dc/terms/"/>
    <ds:schemaRef ds:uri="http://schemas.openxmlformats.org/package/2006/metadata/core-properties"/>
    <ds:schemaRef ds:uri="http://purl.org/dc/dcmitype/"/>
    <ds:schemaRef ds:uri="http://schemas.microsoft.com/office/infopath/2007/PartnerControls"/>
    <ds:schemaRef ds:uri="http://schemas.microsoft.com/office/2006/documentManagement/types"/>
    <ds:schemaRef ds:uri="40978f3a-6b17-414e-afa1-7f462fe1c271"/>
    <ds:schemaRef ds:uri="http://purl.org/dc/elements/1.1/"/>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28BBB9B0-968F-4935-A0D9-CB1E76B929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422</TotalTime>
  <Words>1104</Words>
  <Application>Microsoft Office PowerPoint</Application>
  <PresentationFormat>Widescreen</PresentationFormat>
  <Paragraphs>220</Paragraphs>
  <Slides>24</Slides>
  <Notes>0</Notes>
  <HiddenSlides>2</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Calibri</vt:lpstr>
      <vt:lpstr>Calibri Light</vt:lpstr>
      <vt:lpstr>Goudy Old Style</vt:lpstr>
      <vt:lpstr>Office Theme</vt:lpstr>
      <vt:lpstr>The University of Tennessee Southern</vt:lpstr>
      <vt:lpstr>Dr. Linda Martin </vt:lpstr>
      <vt:lpstr>Dr. Brent Wren </vt:lpstr>
      <vt:lpstr>Admissions Team</vt:lpstr>
      <vt:lpstr> Campus Highlights</vt:lpstr>
      <vt:lpstr>Enrollment </vt:lpstr>
      <vt:lpstr>Dual Enrollment </vt:lpstr>
      <vt:lpstr>Academics </vt:lpstr>
      <vt:lpstr>38+ degree programs</vt:lpstr>
      <vt:lpstr>New Programs</vt:lpstr>
      <vt:lpstr>UT Southern Application</vt:lpstr>
      <vt:lpstr>Admissions Standards</vt:lpstr>
      <vt:lpstr>Cost to Attend</vt:lpstr>
      <vt:lpstr>Financial Aid</vt:lpstr>
      <vt:lpstr>Housing Options</vt:lpstr>
      <vt:lpstr>UT Southern Housing Upgrades</vt:lpstr>
      <vt:lpstr>UT Southern Housing Upgrades</vt:lpstr>
      <vt:lpstr>Student Life</vt:lpstr>
      <vt:lpstr>PowerPoint Presentation</vt:lpstr>
      <vt:lpstr>Athletics</vt:lpstr>
      <vt:lpstr>Visit UT Southern </vt:lpstr>
      <vt:lpstr>Questions?</vt:lpstr>
      <vt:lpstr>THANK YOU!</vt:lpstr>
      <vt:lpstr>HELPFUL TIPS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Harper, Sarah Jensen</dc:creator>
  <cp:lastModifiedBy>McNairy, Taylor S</cp:lastModifiedBy>
  <cp:revision>11</cp:revision>
  <dcterms:created xsi:type="dcterms:W3CDTF">2024-02-21T19:41:02Z</dcterms:created>
  <dcterms:modified xsi:type="dcterms:W3CDTF">2024-08-15T00:51:14Z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0x0101007513E3BCCA847744B1529A94C30DE033</vt:lpwstr>
  </property>
</Properties>
</file>