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72" r:id="rId5"/>
    <p:sldMasterId id="2147483683" r:id="rId6"/>
  </p:sldMasterIdLst>
  <p:notesMasterIdLst>
    <p:notesMasterId r:id="rId34"/>
  </p:notesMasterIdLst>
  <p:sldIdLst>
    <p:sldId id="16786" r:id="rId7"/>
    <p:sldId id="914" r:id="rId8"/>
    <p:sldId id="16833" r:id="rId9"/>
    <p:sldId id="267" r:id="rId10"/>
    <p:sldId id="269" r:id="rId11"/>
    <p:sldId id="16834" r:id="rId12"/>
    <p:sldId id="16835" r:id="rId13"/>
    <p:sldId id="16843" r:id="rId14"/>
    <p:sldId id="16836" r:id="rId15"/>
    <p:sldId id="16809" r:id="rId16"/>
    <p:sldId id="16848" r:id="rId17"/>
    <p:sldId id="16619" r:id="rId18"/>
    <p:sldId id="971" r:id="rId19"/>
    <p:sldId id="985" r:id="rId20"/>
    <p:sldId id="931" r:id="rId21"/>
    <p:sldId id="16838" r:id="rId22"/>
    <p:sldId id="941" r:id="rId23"/>
    <p:sldId id="16826" r:id="rId24"/>
    <p:sldId id="16837" r:id="rId25"/>
    <p:sldId id="16844" r:id="rId26"/>
    <p:sldId id="16847" r:id="rId27"/>
    <p:sldId id="16846" r:id="rId28"/>
    <p:sldId id="16845" r:id="rId29"/>
    <p:sldId id="262" r:id="rId30"/>
    <p:sldId id="16842" r:id="rId31"/>
    <p:sldId id="16839" r:id="rId32"/>
    <p:sldId id="16713" r:id="rId33"/>
  </p:sldIdLst>
  <p:sldSz cx="9144000" cy="5143500" type="screen16x9"/>
  <p:notesSz cx="6858000" cy="91440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BE5CE-870B-5609-37A2-6B281211514B}" v="1" dt="2026-02-13T17:12:44.3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2"/>
    <p:restoredTop sz="96301"/>
  </p:normalViewPr>
  <p:slideViewPr>
    <p:cSldViewPr snapToGrid="0" snapToObjects="1">
      <p:cViewPr>
        <p:scale>
          <a:sx n="129" d="100"/>
          <a:sy n="129" d="100"/>
        </p:scale>
        <p:origin x="440" y="7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kerth, Michael" userId="S::mfolkert@utk.edu::a2c56f11-0628-4424-86b1-a034f5b2a64e" providerId="AD" clId="Web-{D39BE5CE-870B-5609-37A2-6B281211514B}"/>
    <pc:docChg chg="modSld">
      <pc:chgData name="Folkerth, Michael" userId="S::mfolkert@utk.edu::a2c56f11-0628-4424-86b1-a034f5b2a64e" providerId="AD" clId="Web-{D39BE5CE-870B-5609-37A2-6B281211514B}" dt="2026-02-13T17:12:44.340" v="0" actId="20577"/>
      <pc:docMkLst>
        <pc:docMk/>
      </pc:docMkLst>
      <pc:sldChg chg="modSp">
        <pc:chgData name="Folkerth, Michael" userId="S::mfolkert@utk.edu::a2c56f11-0628-4424-86b1-a034f5b2a64e" providerId="AD" clId="Web-{D39BE5CE-870B-5609-37A2-6B281211514B}" dt="2026-02-13T17:12:44.340" v="0" actId="20577"/>
        <pc:sldMkLst>
          <pc:docMk/>
          <pc:sldMk cId="2093371416" sldId="16844"/>
        </pc:sldMkLst>
        <pc:spChg chg="mod">
          <ac:chgData name="Folkerth, Michael" userId="S::mfolkert@utk.edu::a2c56f11-0628-4424-86b1-a034f5b2a64e" providerId="AD" clId="Web-{D39BE5CE-870B-5609-37A2-6B281211514B}" dt="2026-02-13T17:12:44.340" v="0" actId="20577"/>
          <ac:spMkLst>
            <pc:docMk/>
            <pc:sldMk cId="2093371416" sldId="16844"/>
            <ac:spMk id="3" creationId="{B18EEDFD-32E4-539E-3782-B41FA7283AB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BD78-728C-934D-9DE5-9B4C731F9D4B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5416-08D5-464D-933F-7CD765DBC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5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5416-08D5-464D-933F-7CD765DBC9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6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F0EB6-B4C8-FE42-8F52-A1B90F5BA2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3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F0EB6-B4C8-FE42-8F52-A1B90F5BA27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cked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820773"/>
          </a:xfrm>
        </p:spPr>
        <p:txBody>
          <a:bodyPr anchor="t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7441"/>
            <a:ext cx="7772400" cy="62949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3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41400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63190"/>
            <a:ext cx="2949575" cy="2038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7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41400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63190"/>
            <a:ext cx="2949575" cy="2038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87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28650" y="1354138"/>
            <a:ext cx="7886700" cy="32527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32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41400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63190"/>
            <a:ext cx="2949575" cy="2038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887788" y="741363"/>
            <a:ext cx="4629150" cy="366077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428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94915"/>
            <a:ext cx="7772400" cy="820773"/>
          </a:xfrm>
        </p:spPr>
        <p:txBody>
          <a:bodyPr anchor="t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2410584"/>
            <a:ext cx="7772400" cy="62949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irrel sitting on a bench near red brick building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>
            <a:fillRect/>
          </a:stretch>
        </p:blipFill>
        <p:spPr bwMode="auto">
          <a:xfrm>
            <a:off x="0" y="0"/>
            <a:ext cx="91408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863"/>
            <a:ext cx="7886700" cy="994172"/>
          </a:xfrm>
          <a:ln>
            <a:noFill/>
          </a:ln>
          <a:effectLst/>
        </p:spPr>
        <p:txBody>
          <a:bodyPr lIns="365760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0" y="1775361"/>
            <a:ext cx="4380807" cy="122909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6576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A54-7601-4829-8597-713AB9334E9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C6EE-F5D0-42BC-BC64-9D9AC9411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06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2/13/2026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5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EA54-7601-4829-8597-713AB9334E97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6C6EE-F5D0-42BC-BC64-9D9AC9411D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5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CD71-4391-695D-431A-659FB778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2A554-049E-700F-1393-35507B04F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FF53-08E8-27D5-A6E9-FF49DC273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4CB14-EF2C-9CC7-2293-906D5D13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F2E8-CA2B-F34E-9807-009B6BA038D5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08369-B4BC-2005-7AC7-0A210CDD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F72B4-8CE1-6327-1B03-E135E6FC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CCC7-0890-0445-9BC6-383A4A609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5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8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irrel sitting on a bench near red brick building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>
            <a:fillRect/>
          </a:stretch>
        </p:blipFill>
        <p:spPr bwMode="auto">
          <a:xfrm>
            <a:off x="0" y="0"/>
            <a:ext cx="91408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5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33938"/>
            <a:ext cx="455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  <p:sldLayoutId id="2147483699" r:id="rId4"/>
    <p:sldLayoutId id="2147483700" r:id="rId5"/>
    <p:sldLayoutId id="2147483703" r:id="rId6"/>
    <p:sldLayoutId id="2147483704" r:id="rId7"/>
  </p:sldLayoutIdLst>
  <p:txStyles>
    <p:titleStyle>
      <a:lvl1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defTabSz="685800" rtl="0" fontAlgn="base">
        <a:lnSpc>
          <a:spcPct val="90000"/>
        </a:lnSpc>
        <a:spcBef>
          <a:spcPts val="750"/>
        </a:spcBef>
        <a:spcAft>
          <a:spcPct val="0"/>
        </a:spcAft>
        <a:defRPr sz="36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7D0E4-A9C7-8442-8522-84547658E9C3}"/>
              </a:ext>
            </a:extLst>
          </p:cNvPr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2053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41875"/>
            <a:ext cx="455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  <p:sldLayoutId id="2147483692" r:id="rId3"/>
    <p:sldLayoutId id="2147483693" r:id="rId4"/>
    <p:sldLayoutId id="2147483694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D92B4-E35E-7145-A9D6-C159408CA689}"/>
              </a:ext>
            </a:extLst>
          </p:cNvPr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307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41875"/>
            <a:ext cx="455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2F1B-4F07-40D7-9794-B541ABAA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3100" b="1" dirty="0">
                <a:latin typeface="Georgia" panose="02040502050405020303" pitchFamily="18" charset="0"/>
              </a:rPr>
              <a:t>The Certainty of Change: How to Cope and Succeed in a Changing World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DA079-DBCE-8E33-6542-85A73FF1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33" y="1222322"/>
            <a:ext cx="3342192" cy="3410400"/>
          </a:xfrm>
          <a:prstGeom prst="rect">
            <a:avLst/>
          </a:prstGeo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5546F37-23D4-4606-BD37-38DD12615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5358"/>
            <a:ext cx="4257675" cy="3263504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137160"/>
            <a:endParaRPr lang="en-US" sz="2000" dirty="0"/>
          </a:p>
          <a:p>
            <a:r>
              <a:rPr lang="en-US" sz="2200" dirty="0">
                <a:latin typeface="Georgia" panose="02040502050405020303" pitchFamily="18" charset="0"/>
              </a:rPr>
              <a:t>Jessi Gold, MD MS (@</a:t>
            </a:r>
            <a:r>
              <a:rPr lang="en-US" sz="2200" dirty="0" err="1">
                <a:latin typeface="Georgia" panose="02040502050405020303" pitchFamily="18" charset="0"/>
              </a:rPr>
              <a:t>drjessigold</a:t>
            </a:r>
            <a:r>
              <a:rPr lang="en-US" sz="2200" dirty="0">
                <a:latin typeface="Georgia" panose="02040502050405020303" pitchFamily="18" charset="0"/>
              </a:rPr>
              <a:t>)</a:t>
            </a:r>
          </a:p>
          <a:p>
            <a:r>
              <a:rPr lang="en-US" sz="2200" dirty="0">
                <a:latin typeface="Georgia" panose="02040502050405020303" pitchFamily="18" charset="0"/>
              </a:rPr>
              <a:t>Chief Wellness Officer, University of Tennessee System</a:t>
            </a:r>
          </a:p>
          <a:p>
            <a:r>
              <a:rPr lang="en-US" sz="2200" dirty="0">
                <a:latin typeface="Georgia" panose="02040502050405020303" pitchFamily="18" charset="0"/>
              </a:rPr>
              <a:t>Associate Professor, Dept. of Psychiatry, University of Tennessee Health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41843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22AC-279D-4419-9EE9-6647767D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749" y="147381"/>
            <a:ext cx="6473086" cy="1142999"/>
          </a:xfrm>
        </p:spPr>
        <p:txBody>
          <a:bodyPr anchor="t">
            <a:noAutofit/>
          </a:bodyPr>
          <a:lstStyle/>
          <a:p>
            <a:r>
              <a:rPr lang="en-US" sz="3300" b="1" dirty="0">
                <a:latin typeface="Georgia" panose="02040502050405020303" pitchFamily="18" charset="0"/>
              </a:rPr>
              <a:t>What If Instead…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AF08-D5B2-6CC1-5EC3-D74C1A067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070790"/>
            <a:ext cx="4949155" cy="3285594"/>
          </a:xfrm>
        </p:spPr>
        <p:txBody>
          <a:bodyPr>
            <a:noAutofit/>
          </a:bodyPr>
          <a:lstStyle/>
          <a:p>
            <a:pPr marL="457200" indent="-457200" algn="l" fontAlgn="base">
              <a:buAutoNum type="arabicParenR"/>
            </a:pPr>
            <a:r>
              <a:rPr lang="en-US" sz="2700" dirty="0">
                <a:solidFill>
                  <a:schemeClr val="tx1">
                    <a:alpha val="80000"/>
                  </a:schemeClr>
                </a:solidFill>
                <a:latin typeface="Georgia" panose="02040502050405020303" pitchFamily="18" charset="0"/>
              </a:rPr>
              <a:t>You Look At Your List and Ask: “What can I control? What can’t I control?”</a:t>
            </a:r>
          </a:p>
          <a:p>
            <a:pPr marL="457200" indent="-457200" algn="l" fontAlgn="base">
              <a:buAutoNum type="arabicParenR"/>
            </a:pPr>
            <a:r>
              <a:rPr lang="en-US" sz="2700" dirty="0">
                <a:latin typeface="Georgia" panose="02040502050405020303" pitchFamily="18" charset="0"/>
              </a:rPr>
              <a:t>Then, you </a:t>
            </a:r>
            <a:r>
              <a:rPr lang="en-US" sz="2700" strike="sngStrike" dirty="0">
                <a:latin typeface="Georgia" panose="02040502050405020303" pitchFamily="18" charset="0"/>
              </a:rPr>
              <a:t>cross</a:t>
            </a:r>
            <a:r>
              <a:rPr lang="en-US" sz="2700" dirty="0">
                <a:latin typeface="Georgia" panose="02040502050405020303" pitchFamily="18" charset="0"/>
              </a:rPr>
              <a:t> off anything that you can’t control (Or circle the ones you can)</a:t>
            </a:r>
          </a:p>
          <a:p>
            <a:pPr marL="457200" indent="-457200" algn="l" fontAlgn="base">
              <a:buAutoNum type="arabicParenR"/>
            </a:pPr>
            <a:r>
              <a:rPr lang="en-US" sz="2700" dirty="0">
                <a:latin typeface="Georgia" panose="02040502050405020303" pitchFamily="18" charset="0"/>
              </a:rPr>
              <a:t>Start addressing with what is within your power</a:t>
            </a:r>
            <a:endParaRPr lang="en-US" sz="2700" dirty="0">
              <a:solidFill>
                <a:schemeClr val="tx1">
                  <a:alpha val="8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A black sign with blue and green text&#10;&#10;Description automatically generated">
            <a:extLst>
              <a:ext uri="{FF2B5EF4-FFF2-40B4-BE49-F238E27FC236}">
                <a16:creationId xmlns:a16="http://schemas.microsoft.com/office/drawing/2014/main" id="{C5118C94-034F-A49F-0B1A-6639C77D8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1" y="785926"/>
            <a:ext cx="3492899" cy="34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7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3779E-6A88-ECDF-CA95-BE800BEA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Even A Small Action: 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Helps You Feel Effective</a:t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C360C-7F92-B128-E1C7-0AC7A9F1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8" y="1580321"/>
            <a:ext cx="8617226" cy="3052003"/>
          </a:xfrm>
        </p:spPr>
        <p:txBody>
          <a:bodyPr/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Do something manageable like clean your desk, send a short email, take a walk. </a:t>
            </a:r>
          </a:p>
          <a:p>
            <a:pPr algn="l"/>
            <a:endParaRPr lang="en-US" dirty="0">
              <a:latin typeface="Georgia" panose="02040502050405020303" pitchFamily="18" charset="0"/>
            </a:endParaRPr>
          </a:p>
          <a:p>
            <a:pPr algn="l"/>
            <a:r>
              <a:rPr lang="en-US" dirty="0">
                <a:latin typeface="Georgia" panose="02040502050405020303" pitchFamily="18" charset="0"/>
              </a:rPr>
              <a:t>Take one, small step toward addressing a larger concern.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4360C09-4F6C-4616-96C2-EF470652DEC5}"/>
              </a:ext>
            </a:extLst>
          </p:cNvPr>
          <p:cNvSpPr txBox="1"/>
          <p:nvPr/>
        </p:nvSpPr>
        <p:spPr>
          <a:xfrm>
            <a:off x="6180608" y="2571750"/>
            <a:ext cx="2764608" cy="84482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 fontAlgn="auto">
              <a:lnSpc>
                <a:spcPct val="85000"/>
              </a:lnSpc>
              <a:spcAft>
                <a:spcPts val="450"/>
              </a:spcAft>
              <a:defRPr/>
            </a:pPr>
            <a:r>
              <a:rPr lang="en-US" sz="3000" b="1" spc="-38" dirty="0">
                <a:latin typeface="Georgia" panose="02040502050405020303" pitchFamily="18" charset="0"/>
                <a:ea typeface="+mj-ea"/>
                <a:cs typeface="+mj-cs"/>
              </a:rPr>
              <a:t>Some Things You Can Control To Succeed Through Uncertainty</a:t>
            </a:r>
          </a:p>
        </p:txBody>
      </p:sp>
      <p:pic>
        <p:nvPicPr>
          <p:cNvPr id="2" name="Picture 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A2199AE-7245-8980-7CE6-1325F1EA3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9" y="1028777"/>
            <a:ext cx="5378903" cy="27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AEBA07D-BE54-4DED-B02B-B6D1AFAA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67" y="323626"/>
            <a:ext cx="4572000" cy="4194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50874-EEFC-2669-7589-16D482B858E0}"/>
              </a:ext>
            </a:extLst>
          </p:cNvPr>
          <p:cNvSpPr txBox="1"/>
          <p:nvPr/>
        </p:nvSpPr>
        <p:spPr>
          <a:xfrm>
            <a:off x="237357" y="240342"/>
            <a:ext cx="3925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Georgia" panose="02040502050405020303" pitchFamily="18" charset="0"/>
              </a:rPr>
              <a:t>Your Reaction In The Moment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B585C-B56E-F5A6-977A-47A422B867CB}"/>
              </a:ext>
            </a:extLst>
          </p:cNvPr>
          <p:cNvSpPr txBox="1"/>
          <p:nvPr/>
        </p:nvSpPr>
        <p:spPr>
          <a:xfrm>
            <a:off x="237357" y="1040562"/>
            <a:ext cx="39259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u="sng" dirty="0">
                <a:latin typeface="Georgia" panose="02040502050405020303" pitchFamily="18" charset="0"/>
              </a:rPr>
              <a:t>Grounding:</a:t>
            </a:r>
            <a:r>
              <a:rPr lang="en-US" sz="2200" b="1" dirty="0">
                <a:latin typeface="Georgia" panose="02040502050405020303" pitchFamily="18" charset="0"/>
              </a:rPr>
              <a:t> </a:t>
            </a:r>
            <a:r>
              <a:rPr lang="en-US" sz="2200" dirty="0">
                <a:latin typeface="Georgia" panose="02040502050405020303" pitchFamily="18" charset="0"/>
              </a:rPr>
              <a:t>Helps t</a:t>
            </a:r>
            <a:r>
              <a:rPr lang="en-US" sz="2200" b="0" i="0" dirty="0">
                <a:effectLst/>
                <a:latin typeface="Georgia" panose="02040502050405020303" pitchFamily="18" charset="0"/>
              </a:rPr>
              <a:t>urn attention away from thoughts, memories, or worries, and refocuses on the present moment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  <a:latin typeface="Georgia" panose="02040502050405020303" pitchFamily="18" charset="0"/>
              </a:rPr>
              <a:t>Can </a:t>
            </a:r>
            <a:r>
              <a:rPr lang="en-US" sz="2200" dirty="0">
                <a:latin typeface="Georgia" panose="02040502050405020303" pitchFamily="18" charset="0"/>
              </a:rPr>
              <a:t>keep certain scents (lavender, mint), or certain things to grab/touch (stress putty) on your desk or near you for this purpose</a:t>
            </a:r>
            <a:endParaRPr lang="en-US" sz="2200" b="0" i="0" dirty="0"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8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B106BD9-5BF6-4CBC-A5DA-0C9030033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1" y="357809"/>
            <a:ext cx="7180512" cy="43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1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3E51-9EFF-5542-9B95-37CF5D65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1" y="1059291"/>
            <a:ext cx="3348317" cy="1255635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000" b="1" dirty="0">
                <a:latin typeface="Georgia" panose="02040502050405020303" pitchFamily="18" charset="0"/>
              </a:rPr>
              <a:t>Your Feelings:</a:t>
            </a:r>
            <a:br>
              <a:rPr lang="en-US" sz="3000" b="1" dirty="0">
                <a:latin typeface="Georgia" panose="02040502050405020303" pitchFamily="18" charset="0"/>
              </a:rPr>
            </a:br>
            <a:br>
              <a:rPr lang="en-US" sz="3000" b="1" dirty="0">
                <a:latin typeface="Georgia" panose="02040502050405020303" pitchFamily="18" charset="0"/>
              </a:rPr>
            </a:br>
            <a:r>
              <a:rPr lang="en-US" sz="3000" dirty="0">
                <a:latin typeface="Georgia" panose="02040502050405020303" pitchFamily="18" charset="0"/>
              </a:rPr>
              <a:t>Name and Allow Space for Feelings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0D8EA-E76E-1A48-B31F-74F2B92D4679}"/>
              </a:ext>
            </a:extLst>
          </p:cNvPr>
          <p:cNvSpPr txBox="1"/>
          <p:nvPr/>
        </p:nvSpPr>
        <p:spPr>
          <a:xfrm>
            <a:off x="643548" y="1979535"/>
            <a:ext cx="2403787" cy="2422286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marL="214313" indent="-214313">
              <a:spcAft>
                <a:spcPts val="450"/>
              </a:spcAft>
              <a:buFont typeface="Calibri" panose="020F0502020204030204" pitchFamily="34" charset="0"/>
              <a:buChar char="v"/>
            </a:pPr>
            <a:endParaRPr lang="en-US" sz="975" dirty="0">
              <a:solidFill>
                <a:schemeClr val="tx1">
                  <a:lumMod val="75000"/>
                  <a:lumOff val="25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C001A7F-31F4-4A94-8BE8-173356701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455" y="50917"/>
            <a:ext cx="4487116" cy="4594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7247B5-3F28-4C73-B6D5-90B68BE2687D}"/>
              </a:ext>
            </a:extLst>
          </p:cNvPr>
          <p:cNvSpPr txBox="1"/>
          <p:nvPr/>
        </p:nvSpPr>
        <p:spPr>
          <a:xfrm>
            <a:off x="74543" y="4394165"/>
            <a:ext cx="457200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latin typeface="Century Schoolbook" panose="02040604050505020304" pitchFamily="18" charset="0"/>
              </a:rPr>
              <a:t>@drjessigold</a:t>
            </a:r>
            <a:endParaRPr lang="en-US" sz="975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8786003-D845-AAC3-6785-1B4B80952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3865479" cy="44930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0A1494-23AE-7A8A-0616-18CF7D76613A}"/>
              </a:ext>
            </a:extLst>
          </p:cNvPr>
          <p:cNvSpPr txBox="1">
            <a:spLocks/>
          </p:cNvSpPr>
          <p:nvPr/>
        </p:nvSpPr>
        <p:spPr bwMode="auto">
          <a:xfrm>
            <a:off x="487429" y="2571750"/>
            <a:ext cx="3348317" cy="125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>
                <a:latin typeface="Georgia" panose="02040502050405020303" pitchFamily="18" charset="0"/>
              </a:rPr>
              <a:t>AND, don’t judge them as “good” or “bad”</a:t>
            </a:r>
          </a:p>
        </p:txBody>
      </p:sp>
    </p:spTree>
    <p:extLst>
      <p:ext uri="{BB962C8B-B14F-4D97-AF65-F5344CB8AC3E}">
        <p14:creationId xmlns:p14="http://schemas.microsoft.com/office/powerpoint/2010/main" val="37601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EDF4-6A5E-A543-0994-C4625902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-204373"/>
            <a:ext cx="8627165" cy="993775"/>
          </a:xfrm>
        </p:spPr>
        <p:txBody>
          <a:bodyPr/>
          <a:lstStyle/>
          <a:p>
            <a:br>
              <a:rPr lang="en-US" sz="3300" b="1" dirty="0">
                <a:latin typeface="Georgia" panose="02040502050405020303" pitchFamily="18" charset="0"/>
              </a:rPr>
            </a:br>
            <a:r>
              <a:rPr lang="en-US" sz="3300" b="1" dirty="0">
                <a:latin typeface="Georgia" panose="02040502050405020303" pitchFamily="18" charset="0"/>
              </a:rPr>
              <a:t>The Power of Wow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20AE-5B37-A562-73A5-3130C94B5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313" y="874643"/>
            <a:ext cx="4780722" cy="3592927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If we are aware and see a sunset we like: We stop and appreciate it and say “wow,” and don’t do things like judge the color of 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Can be applied to challenges, pain, uncertainty: “Wow, this is hard. Wow this is weird. Wow, this has gone on forever. Wow, I don't like this”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The stopping to notice and say “wow” is part of the 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09C02-D593-6459-69C7-0A7A09DC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5" y="1441174"/>
            <a:ext cx="3705671" cy="212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11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93A5-9CA7-4187-AEA8-21E08832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705" y="0"/>
            <a:ext cx="8264205" cy="912610"/>
          </a:xfrm>
        </p:spPr>
        <p:txBody>
          <a:bodyPr>
            <a:noAutofit/>
          </a:bodyPr>
          <a:lstStyle/>
          <a:p>
            <a:r>
              <a:rPr lang="en-US" sz="3000" b="1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Your Exposure To Triggers</a:t>
            </a:r>
            <a:endParaRPr lang="en-US" sz="3000" b="1" dirty="0">
              <a:latin typeface="Georgia" panose="02040502050405020303" pitchFamily="18" charset="0"/>
            </a:endParaRP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402DFF-C8D4-4B2A-9350-DC4FF6B95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3" y="1766020"/>
            <a:ext cx="5320287" cy="2668952"/>
          </a:xfrm>
        </p:spPr>
      </p:pic>
      <p:pic>
        <p:nvPicPr>
          <p:cNvPr id="4" name="Picture 2" descr="How to Stay Sane as a Cartoonist in Trumpland | The New Yorker">
            <a:extLst>
              <a:ext uri="{FF2B5EF4-FFF2-40B4-BE49-F238E27FC236}">
                <a16:creationId xmlns:a16="http://schemas.microsoft.com/office/drawing/2014/main" id="{E73CA323-E690-4D00-9202-CF3383B81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0190" y="1355631"/>
            <a:ext cx="3373022" cy="329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5E633-024F-4B2D-1D00-123A9F3E25FB}"/>
              </a:ext>
            </a:extLst>
          </p:cNvPr>
          <p:cNvSpPr txBox="1"/>
          <p:nvPr/>
        </p:nvSpPr>
        <p:spPr>
          <a:xfrm>
            <a:off x="229903" y="708528"/>
            <a:ext cx="5087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Reduce Notifications- turn off on phone, on computer</a:t>
            </a:r>
          </a:p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Delete Apps (Or Time Limit Some)</a:t>
            </a:r>
          </a:p>
        </p:txBody>
      </p:sp>
    </p:spTree>
    <p:extLst>
      <p:ext uri="{BB962C8B-B14F-4D97-AF65-F5344CB8AC3E}">
        <p14:creationId xmlns:p14="http://schemas.microsoft.com/office/powerpoint/2010/main" val="5094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40834-5BAB-FB8D-EA6C-5F10ECDB7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12357"/>
            <a:ext cx="7886700" cy="993775"/>
          </a:xfrm>
        </p:spPr>
        <p:txBody>
          <a:bodyPr/>
          <a:lstStyle/>
          <a:p>
            <a:r>
              <a:rPr lang="en-US" sz="3000" b="1" dirty="0">
                <a:latin typeface="Georgia" panose="02040502050405020303" pitchFamily="18" charset="0"/>
              </a:rPr>
              <a:t>Your Own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3DCC-4345-0E79-FC2F-3D481DA28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0" y="672662"/>
            <a:ext cx="4915303" cy="3929155"/>
          </a:xfrm>
        </p:spPr>
        <p:txBody>
          <a:bodyPr/>
          <a:lstStyle/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Automate Everything: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eorgia" panose="02040502050405020303" pitchFamily="18" charset="0"/>
              </a:rPr>
              <a:t>Reduce decision making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Georgia" panose="02040502050405020303" pitchFamily="18" charset="0"/>
              </a:rPr>
              <a:t>Set out outfits, prep meals</a:t>
            </a:r>
            <a:endParaRPr lang="en-US" dirty="0">
              <a:latin typeface="Georgia" panose="02040502050405020303" pitchFamily="18" charset="0"/>
            </a:endParaRPr>
          </a:p>
          <a:p>
            <a:pPr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Establish a schedule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Make an easy routine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u="sng" dirty="0">
                <a:latin typeface="Georgia" panose="02040502050405020303" pitchFamily="18" charset="0"/>
              </a:rPr>
              <a:t>Prioritize Sleep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Checking in with yourself (even schedule it 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“You time”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Georgia" panose="02040502050405020303" pitchFamily="18" charset="0"/>
              </a:rPr>
              <a:t>Fun/Rewards</a:t>
            </a:r>
            <a:endParaRPr lang="en-US" sz="1800" dirty="0">
              <a:latin typeface="Georgia" panose="02040502050405020303" pitchFamily="18" charset="0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Shake it up if it feels monotonous</a:t>
            </a: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99F336-2D42-609E-AC2D-B996EFAEF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r="-1" b="-1"/>
          <a:stretch/>
        </p:blipFill>
        <p:spPr>
          <a:xfrm>
            <a:off x="4869088" y="1382238"/>
            <a:ext cx="4190832" cy="18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3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6A9B-6BA1-F215-CE81-11387CF3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3775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Your Automatic Thoughts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7D403-C252-6C15-F95A-98401AED0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21" y="786019"/>
            <a:ext cx="5009322" cy="37569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66479-3897-0045-7BA3-702E924791C8}"/>
              </a:ext>
            </a:extLst>
          </p:cNvPr>
          <p:cNvSpPr txBox="1"/>
          <p:nvPr/>
        </p:nvSpPr>
        <p:spPr>
          <a:xfrm>
            <a:off x="5495097" y="435748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</a:rPr>
              <a:t>https://</a:t>
            </a:r>
            <a:r>
              <a:rPr lang="en-US" sz="1000" dirty="0" err="1">
                <a:latin typeface="Georgia" panose="02040502050405020303" pitchFamily="18" charset="0"/>
              </a:rPr>
              <a:t>mytherapist.ie</a:t>
            </a:r>
            <a:r>
              <a:rPr lang="en-US" sz="1000" dirty="0">
                <a:latin typeface="Georgia" panose="02040502050405020303" pitchFamily="18" charset="0"/>
              </a:rPr>
              <a:t>/</a:t>
            </a:r>
            <a:r>
              <a:rPr lang="en-US" sz="1000" dirty="0" err="1">
                <a:latin typeface="Georgia" panose="02040502050405020303" pitchFamily="18" charset="0"/>
              </a:rPr>
              <a:t>cbt</a:t>
            </a:r>
            <a:r>
              <a:rPr lang="en-US" sz="1000" dirty="0">
                <a:latin typeface="Georgia" panose="02040502050405020303" pitchFamily="18" charset="0"/>
              </a:rPr>
              <a:t>/managing-uncertainty-with-</a:t>
            </a:r>
            <a:r>
              <a:rPr lang="en-US" sz="1000" dirty="0" err="1">
                <a:latin typeface="Georgia" panose="02040502050405020303" pitchFamily="18" charset="0"/>
              </a:rPr>
              <a:t>cbt</a:t>
            </a:r>
            <a:r>
              <a:rPr lang="en-US" sz="1000" dirty="0">
                <a:latin typeface="Georgia" panose="02040502050405020303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5623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0FE4-FCC0-4CB0-9380-E749B687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36" y="308226"/>
            <a:ext cx="4580147" cy="2159238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Let’s get something out of the way…</a:t>
            </a:r>
          </a:p>
        </p:txBody>
      </p:sp>
      <p:pic>
        <p:nvPicPr>
          <p:cNvPr id="6" name="Picture 5" descr="Cartoon of a person sitting in a chair with an elephant on his lap&#10;&#10;Description automatically generated">
            <a:extLst>
              <a:ext uri="{FF2B5EF4-FFF2-40B4-BE49-F238E27FC236}">
                <a16:creationId xmlns:a16="http://schemas.microsoft.com/office/drawing/2014/main" id="{04B64D3E-7796-EACC-EA28-AAE4149B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8" y="389515"/>
            <a:ext cx="3832903" cy="383290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CD41E2-5905-4E7F-476C-48C6C737BCCC}"/>
              </a:ext>
            </a:extLst>
          </p:cNvPr>
          <p:cNvSpPr txBox="1">
            <a:spLocks/>
          </p:cNvSpPr>
          <p:nvPr/>
        </p:nvSpPr>
        <p:spPr bwMode="auto">
          <a:xfrm>
            <a:off x="4397335" y="2305966"/>
            <a:ext cx="4580147" cy="21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Autofit/>
          </a:bodyPr>
          <a:lstStyle>
            <a:lvl1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There has been a lot of change, since </a:t>
            </a:r>
            <a:r>
              <a:rPr lang="en-US" sz="3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at least </a:t>
            </a:r>
            <a:r>
              <a:rPr lang="en-US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32671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C272-33BF-8003-91E2-C2F750FB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EEDFD-32E4-539E-3782-B41FA7283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3262312"/>
          </a:xfrm>
        </p:spPr>
        <p:txBody>
          <a:bodyPr/>
          <a:lstStyle/>
          <a:p>
            <a:pPr marL="228600" indent="-228600" algn="l">
              <a:buAutoNum type="arabicParenR"/>
            </a:pPr>
            <a:r>
              <a:rPr lang="en-US" sz="2200" dirty="0">
                <a:latin typeface="Georgia" panose="02040502050405020303" pitchFamily="18" charset="0"/>
              </a:rPr>
              <a:t>Recognize your triggers: </a:t>
            </a:r>
          </a:p>
          <a:p>
            <a:pPr marL="85725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eorgia"/>
                <a:cs typeface="Arial"/>
              </a:rPr>
              <a:t>Consider: Choose one SMALL situation where you usually avoid uncertainty and commit to facing it </a:t>
            </a:r>
            <a:r>
              <a:rPr lang="en-US" sz="2400">
                <a:latin typeface="Georgia"/>
                <a:cs typeface="Arial"/>
              </a:rPr>
              <a:t>head on and reflect on what you learned</a:t>
            </a:r>
            <a:endParaRPr lang="en-US" sz="2200">
              <a:latin typeface="Georgia"/>
              <a:cs typeface="Arial"/>
            </a:endParaRPr>
          </a:p>
          <a:p>
            <a:pPr marL="228600" indent="-228600" algn="l">
              <a:buAutoNum type="arabicParenR"/>
            </a:pPr>
            <a:r>
              <a:rPr lang="en-US" sz="2200" dirty="0">
                <a:latin typeface="Georgia" panose="02040502050405020303" pitchFamily="18" charset="0"/>
              </a:rPr>
              <a:t>Challenge catastrophic thinking</a:t>
            </a:r>
          </a:p>
        </p:txBody>
      </p:sp>
    </p:spTree>
    <p:extLst>
      <p:ext uri="{BB962C8B-B14F-4D97-AF65-F5344CB8AC3E}">
        <p14:creationId xmlns:p14="http://schemas.microsoft.com/office/powerpoint/2010/main" val="209337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68A6D-D469-261A-3673-3CD8F4ED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40" y="114299"/>
            <a:ext cx="3607904" cy="4509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87728-9D56-2957-9BA5-124E6807C6B3}"/>
              </a:ext>
            </a:extLst>
          </p:cNvPr>
          <p:cNvSpPr txBox="1"/>
          <p:nvPr/>
        </p:nvSpPr>
        <p:spPr>
          <a:xfrm>
            <a:off x="4929809" y="450107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</a:rPr>
              <a:t>https://</a:t>
            </a:r>
            <a:r>
              <a:rPr lang="en-US" sz="1000" dirty="0" err="1">
                <a:latin typeface="Georgia" panose="02040502050405020303" pitchFamily="18" charset="0"/>
              </a:rPr>
              <a:t>www.simplypsychology.org</a:t>
            </a:r>
            <a:r>
              <a:rPr lang="en-US" sz="1000" dirty="0">
                <a:latin typeface="Georgia" panose="02040502050405020303" pitchFamily="18" charset="0"/>
              </a:rPr>
              <a:t>/cognitive-distortions-in-</a:t>
            </a:r>
            <a:r>
              <a:rPr lang="en-US" sz="1000" dirty="0" err="1">
                <a:latin typeface="Georgia" panose="02040502050405020303" pitchFamily="18" charset="0"/>
              </a:rPr>
              <a:t>cbt.html</a:t>
            </a:r>
            <a:endParaRPr lang="en-US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3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88BAA-CF3D-FD46-D284-1C86F1AAB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9F03-6F17-6D01-4E32-3AAAFE7F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E759-896B-450B-6AAA-49B28DDB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3262312"/>
          </a:xfrm>
        </p:spPr>
        <p:txBody>
          <a:bodyPr/>
          <a:lstStyle/>
          <a:p>
            <a:pPr marL="228600" indent="-228600" algn="l">
              <a:buAutoNum type="arabicParenR"/>
            </a:pPr>
            <a:r>
              <a:rPr lang="en-US" sz="3000" dirty="0">
                <a:latin typeface="Georgia" panose="02040502050405020303" pitchFamily="18" charset="0"/>
              </a:rPr>
              <a:t>Recognize your triggers</a:t>
            </a:r>
          </a:p>
          <a:p>
            <a:pPr marL="228600" indent="-228600" algn="l">
              <a:buAutoNum type="arabicParenR"/>
            </a:pPr>
            <a:r>
              <a:rPr lang="en-US" sz="3000" dirty="0">
                <a:latin typeface="Georgia" panose="02040502050405020303" pitchFamily="18" charset="0"/>
              </a:rPr>
              <a:t>Challenge catastrophic thinking</a:t>
            </a:r>
          </a:p>
          <a:p>
            <a:pPr marL="285750" indent="-285750" algn="l"/>
            <a:r>
              <a:rPr lang="en-US" sz="3000" dirty="0">
                <a:latin typeface="Georgia" panose="02040502050405020303" pitchFamily="18" charset="0"/>
              </a:rPr>
              <a:t>3) Lean into a more balanced thought</a:t>
            </a:r>
          </a:p>
        </p:txBody>
      </p:sp>
    </p:spTree>
    <p:extLst>
      <p:ext uri="{BB962C8B-B14F-4D97-AF65-F5344CB8AC3E}">
        <p14:creationId xmlns:p14="http://schemas.microsoft.com/office/powerpoint/2010/main" val="38129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CE6D-6B22-93F2-9C01-05DEA7A8C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6498"/>
            <a:ext cx="7772400" cy="820773"/>
          </a:xfrm>
        </p:spPr>
        <p:txBody>
          <a:bodyPr/>
          <a:lstStyle/>
          <a:p>
            <a:pPr marL="285750" indent="-285750"/>
            <a:r>
              <a:rPr lang="en-US" sz="3000" b="1" dirty="0">
                <a:latin typeface="Georgia" panose="02040502050405020303" pitchFamily="18" charset="0"/>
              </a:rPr>
              <a:t>Catastrophic Thought</a:t>
            </a:r>
            <a:r>
              <a:rPr lang="en-US" sz="3000" dirty="0">
                <a:latin typeface="Georgia" panose="02040502050405020303" pitchFamily="18" charset="0"/>
              </a:rPr>
              <a:t>: “If I don’t prepare perfectly, everything will fall apart.”</a:t>
            </a:r>
            <a:br>
              <a:rPr lang="en-US" sz="3000" dirty="0">
                <a:latin typeface="Georgia" panose="02040502050405020303" pitchFamily="18" charset="0"/>
              </a:rPr>
            </a:br>
            <a:br>
              <a:rPr lang="en-US" sz="3000" dirty="0">
                <a:latin typeface="Georgia" panose="02040502050405020303" pitchFamily="18" charset="0"/>
              </a:rPr>
            </a:br>
            <a:r>
              <a:rPr lang="en-US" sz="3000" b="1" dirty="0">
                <a:latin typeface="Georgia" panose="02040502050405020303" pitchFamily="18" charset="0"/>
              </a:rPr>
              <a:t>Balanced Thought</a:t>
            </a:r>
            <a:r>
              <a:rPr lang="en-US" sz="3000" dirty="0">
                <a:latin typeface="Georgia" panose="02040502050405020303" pitchFamily="18" charset="0"/>
              </a:rPr>
              <a:t>: “I can do my best and handle any challenges that arise.”</a:t>
            </a:r>
            <a:br>
              <a:rPr lang="en-US" sz="3000" dirty="0">
                <a:latin typeface="Georgia" panose="02040502050405020303" pitchFamily="18" charset="0"/>
              </a:rPr>
            </a:b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224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220E-579B-3B4F-863C-7D9E9FBD5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695"/>
            <a:ext cx="7886700" cy="99377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700" b="1" kern="1200" dirty="0">
                <a:latin typeface="Georgia" panose="02040502050405020303" pitchFamily="18" charset="0"/>
              </a:rPr>
              <a:t>Your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86658-8326-2D48-8835-DD1BEBD24670}"/>
              </a:ext>
            </a:extLst>
          </p:cNvPr>
          <p:cNvSpPr txBox="1"/>
          <p:nvPr/>
        </p:nvSpPr>
        <p:spPr bwMode="auto">
          <a:xfrm>
            <a:off x="248478" y="1170435"/>
            <a:ext cx="4621696" cy="33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14313" indent="-214313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Char char="•"/>
            </a:pPr>
            <a:r>
              <a:rPr lang="en-US" sz="2300" dirty="0">
                <a:latin typeface="Georgia" panose="02040502050405020303" pitchFamily="18" charset="0"/>
                <a:cs typeface="Arial" charset="0"/>
              </a:rPr>
              <a:t>Lean into your social connections</a:t>
            </a:r>
          </a:p>
          <a:p>
            <a:pPr marL="214313" indent="-214313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Char char="•"/>
            </a:pPr>
            <a:r>
              <a:rPr lang="en-US" sz="2300" dirty="0">
                <a:latin typeface="Georgia" panose="02040502050405020303" pitchFamily="18" charset="0"/>
                <a:cs typeface="Arial" charset="0"/>
              </a:rPr>
              <a:t>Make space for real, value centric conversations and you can even challenge your avoidance and thoughts </a:t>
            </a:r>
          </a:p>
          <a:p>
            <a:pPr marL="214313" indent="-214313">
              <a:lnSpc>
                <a:spcPct val="90000"/>
              </a:lnSpc>
              <a:spcBef>
                <a:spcPts val="750"/>
              </a:spcBef>
              <a:buFont typeface="Calibri" panose="020F0502020204030204" pitchFamily="34" charset="0"/>
              <a:buChar char="•"/>
            </a:pPr>
            <a:r>
              <a:rPr lang="en-US" sz="2300" dirty="0">
                <a:latin typeface="Georgia" panose="02040502050405020303" pitchFamily="18" charset="0"/>
                <a:cs typeface="Arial" charset="0"/>
              </a:rPr>
              <a:t>Ask for help from a professional when you need it- there is no wrong time to get/ask for help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A388B73-C22F-E959-4CCB-9AF4DB4DA2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6"/>
          <a:stretch/>
        </p:blipFill>
        <p:spPr>
          <a:xfrm>
            <a:off x="5645426" y="967994"/>
            <a:ext cx="3098524" cy="3485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8268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8F3E01-06E4-271C-C957-333EBDB3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539" y="219768"/>
            <a:ext cx="4075881" cy="4224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1511F2-9D2F-6C0F-B1EC-4D0064797F9F}"/>
              </a:ext>
            </a:extLst>
          </p:cNvPr>
          <p:cNvSpPr txBox="1"/>
          <p:nvPr/>
        </p:nvSpPr>
        <p:spPr>
          <a:xfrm>
            <a:off x="506896" y="1454004"/>
            <a:ext cx="28127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latin typeface="Georgia" panose="02040502050405020303" pitchFamily="18" charset="0"/>
              </a:rPr>
              <a:t>Ultimately</a:t>
            </a:r>
          </a:p>
          <a:p>
            <a:r>
              <a:rPr lang="en-US" sz="3000" b="1" dirty="0">
                <a:latin typeface="Georgia" panose="02040502050405020303" pitchFamily="18" charset="0"/>
              </a:rPr>
              <a:t>Ratatouille was right….</a:t>
            </a:r>
          </a:p>
        </p:txBody>
      </p:sp>
    </p:spTree>
    <p:extLst>
      <p:ext uri="{BB962C8B-B14F-4D97-AF65-F5344CB8AC3E}">
        <p14:creationId xmlns:p14="http://schemas.microsoft.com/office/powerpoint/2010/main" val="138537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C417-18CA-B958-9130-8F495AC4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47" y="1578673"/>
            <a:ext cx="4012924" cy="1204284"/>
          </a:xfrm>
        </p:spPr>
        <p:txBody>
          <a:bodyPr wrap="square" anchor="ctr">
            <a:normAutofit fontScale="90000"/>
          </a:bodyPr>
          <a:lstStyle/>
          <a:p>
            <a:r>
              <a:rPr lang="en-US" b="1" dirty="0">
                <a:latin typeface="Georgia" panose="02040502050405020303" pitchFamily="18" charset="0"/>
                <a:cs typeface="Geeza Pro" panose="02000400000000000000" pitchFamily="2" charset="-78"/>
              </a:rPr>
              <a:t>And, we can learn to cope, in part, by accepting that fact.</a:t>
            </a:r>
          </a:p>
        </p:txBody>
      </p:sp>
      <p:pic>
        <p:nvPicPr>
          <p:cNvPr id="4" name="Content Placeholder 4" descr="A white clouds with rain drops on it&#10;&#10;AI-generated content may be incorrect.">
            <a:extLst>
              <a:ext uri="{FF2B5EF4-FFF2-40B4-BE49-F238E27FC236}">
                <a16:creationId xmlns:a16="http://schemas.microsoft.com/office/drawing/2014/main" id="{4B6FFFBF-C2B4-8ACA-55B3-F21E65CA5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237" y="461911"/>
            <a:ext cx="4559576" cy="35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894962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8F8E-7AD5-4C37-BD83-12CC191F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885" y="1099336"/>
            <a:ext cx="4387066" cy="2491608"/>
          </a:xfrm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3300" b="1" dirty="0">
                <a:latin typeface="Georgia" panose="02040502050405020303" pitchFamily="18" charset="0"/>
              </a:rPr>
              <a:t>Any Questions?</a:t>
            </a:r>
            <a:br>
              <a:rPr lang="en-US" sz="3300" b="1" dirty="0">
                <a:latin typeface="Georgia" panose="02040502050405020303" pitchFamily="18" charset="0"/>
              </a:rPr>
            </a:br>
            <a:br>
              <a:rPr lang="en-US" sz="3300" b="1" dirty="0">
                <a:latin typeface="Georgia" panose="02040502050405020303" pitchFamily="18" charset="0"/>
              </a:rPr>
            </a:br>
            <a:r>
              <a:rPr lang="en-US" sz="3300" b="1" dirty="0">
                <a:latin typeface="Georgia" panose="02040502050405020303" pitchFamily="18" charset="0"/>
              </a:rPr>
              <a:t>@drjessigold</a:t>
            </a:r>
            <a:br>
              <a:rPr lang="en-US" sz="3300" b="1" dirty="0">
                <a:latin typeface="Georgia" panose="02040502050405020303" pitchFamily="18" charset="0"/>
              </a:rPr>
            </a:br>
            <a:br>
              <a:rPr lang="en-US" sz="3300" b="1" dirty="0">
                <a:latin typeface="Georgia" panose="02040502050405020303" pitchFamily="18" charset="0"/>
              </a:rPr>
            </a:br>
            <a:r>
              <a:rPr lang="en-US" sz="3300" b="1" dirty="0">
                <a:latin typeface="Georgia" panose="02040502050405020303" pitchFamily="18" charset="0"/>
              </a:rPr>
              <a:t>jgold11@uthsc.edu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9A124-E4AA-981F-CD5E-B0AC291D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35" y="0"/>
            <a:ext cx="3196880" cy="42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1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797C-390E-E53B-733F-72DFA3B5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7" y="1936558"/>
            <a:ext cx="7886700" cy="993775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  <a:cs typeface="Geeza Pro" panose="02000400000000000000" pitchFamily="2" charset="-78"/>
              </a:rPr>
              <a:t>But, We Crave Predictability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4B91D-D826-5AB1-668C-8ABB25F145B0}"/>
              </a:ext>
            </a:extLst>
          </p:cNvPr>
          <p:cNvSpPr txBox="1"/>
          <p:nvPr/>
        </p:nvSpPr>
        <p:spPr>
          <a:xfrm>
            <a:off x="1294544" y="3109625"/>
            <a:ext cx="7217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Georgia" panose="02040502050405020303" pitchFamily="18" charset="0"/>
              </a:rPr>
              <a:t>And our brains and bodies do, too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07927-2D39-8258-0F7D-4E1441FD2E70}"/>
              </a:ext>
            </a:extLst>
          </p:cNvPr>
          <p:cNvSpPr txBox="1"/>
          <p:nvPr/>
        </p:nvSpPr>
        <p:spPr>
          <a:xfrm>
            <a:off x="2922998" y="384291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Let’s Talk About It..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0C193-2C9D-5570-FFE4-6626ABBE4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088" y="264104"/>
            <a:ext cx="1906998" cy="15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F7DF7-F667-9B42-9206-AE70F939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0" y="-16618"/>
            <a:ext cx="3904179" cy="925659"/>
          </a:xfrm>
        </p:spPr>
        <p:txBody>
          <a:bodyPr>
            <a:noAutofit/>
          </a:bodyPr>
          <a:lstStyle/>
          <a:p>
            <a:r>
              <a:rPr lang="en-US" sz="2300" b="1" dirty="0">
                <a:latin typeface="Georgia" panose="02040502050405020303" pitchFamily="18" charset="0"/>
              </a:rPr>
              <a:t>Why Uncertainty Makes Us “Anxious”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FEF61-B069-A64E-82E2-647EE402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3972"/>
            <a:ext cx="4027469" cy="3905679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Our brains were designed to be run from </a:t>
            </a:r>
            <a:r>
              <a:rPr lang="en-US" sz="2100" b="1" dirty="0">
                <a:latin typeface="Georgia" panose="02040502050405020303" pitchFamily="18" charset="0"/>
              </a:rPr>
              <a:t>and</a:t>
            </a:r>
            <a:r>
              <a:rPr lang="en-US" sz="2100" dirty="0">
                <a:latin typeface="Georgia" panose="02040502050405020303" pitchFamily="18" charset="0"/>
              </a:rPr>
              <a:t> predict threats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Georgia" panose="02040502050405020303" pitchFamily="18" charset="0"/>
              </a:rPr>
              <a:t>You act in a way to prevent injury (or possible injury)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Georgia" panose="02040502050405020303" pitchFamily="18" charset="0"/>
              </a:rPr>
              <a:t>Activation of the sympathetic nervous system or "fight-or-flight”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latin typeface="Georgia" panose="02040502050405020303" pitchFamily="18" charset="0"/>
              </a:rPr>
              <a:t>Your heart rate increases, breathing quickens, muscles tighten, and blood pressure rises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732556-2F52-4A00-A883-A1D6092F1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3913" b="2"/>
          <a:stretch/>
        </p:blipFill>
        <p:spPr>
          <a:xfrm>
            <a:off x="4027469" y="92474"/>
            <a:ext cx="4849402" cy="44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00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80B77C-0F95-4CCF-B96D-D45B9724C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13" y="200686"/>
            <a:ext cx="3497095" cy="4319359"/>
          </a:xfrm>
        </p:spPr>
        <p:txBody>
          <a:bodyPr>
            <a:noAutofit/>
          </a:bodyPr>
          <a:lstStyle/>
          <a:p>
            <a:pPr marL="342900" indent="-34290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300" b="1" dirty="0">
                <a:latin typeface="Georgia" panose="02040502050405020303" pitchFamily="18" charset="0"/>
              </a:rPr>
              <a:t>Cognitive effects: </a:t>
            </a:r>
            <a:r>
              <a:rPr lang="en-US" altLang="en-US" sz="2300" dirty="0">
                <a:latin typeface="Georgia" panose="02040502050405020303" pitchFamily="18" charset="0"/>
              </a:rPr>
              <a:t>Increase the likelihood that imminent threats will be detected early</a:t>
            </a:r>
          </a:p>
          <a:p>
            <a:pPr marL="342900" indent="-342900" algn="l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US" sz="2300" b="1" dirty="0">
                <a:latin typeface="Georgia" panose="02040502050405020303" pitchFamily="18" charset="0"/>
              </a:rPr>
              <a:t>Physiologic effects: </a:t>
            </a:r>
            <a:r>
              <a:rPr lang="en-US" altLang="en-US" sz="2300" dirty="0">
                <a:latin typeface="Georgia" panose="02040502050405020303" pitchFamily="18" charset="0"/>
              </a:rPr>
              <a:t>Prepare the body for action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300" dirty="0">
                <a:latin typeface="Georgia" panose="02040502050405020303" pitchFamily="18" charset="0"/>
              </a:rPr>
              <a:t>Hyperventilating to oxygenate the blood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300" dirty="0">
                <a:latin typeface="Georgia" panose="02040502050405020303" pitchFamily="18" charset="0"/>
              </a:rPr>
              <a:t>Diverting blood to the muscles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300" dirty="0">
                <a:latin typeface="Georgia" panose="02040502050405020303" pitchFamily="18" charset="0"/>
              </a:rPr>
              <a:t>Sweating to cool the skin</a:t>
            </a:r>
          </a:p>
          <a:p>
            <a:pPr algn="l"/>
            <a:endParaRPr lang="en-US" sz="23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C:\Users\jesgol\Desktop\anxietyevolution.PNG">
            <a:extLst>
              <a:ext uri="{FF2B5EF4-FFF2-40B4-BE49-F238E27FC236}">
                <a16:creationId xmlns:a16="http://schemas.microsoft.com/office/drawing/2014/main" id="{D3DE70A2-0F0B-FB4D-A4E0-80BC220A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0909" y="200685"/>
            <a:ext cx="5413091" cy="385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E74EB-8815-C4D6-3FB0-945D6C8EE514}"/>
              </a:ext>
            </a:extLst>
          </p:cNvPr>
          <p:cNvSpPr txBox="1"/>
          <p:nvPr/>
        </p:nvSpPr>
        <p:spPr>
          <a:xfrm>
            <a:off x="4415244" y="4119935"/>
            <a:ext cx="4587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00" dirty="0">
                <a:latin typeface="Georgia" panose="02040502050405020303" pitchFamily="18" charset="0"/>
              </a:rPr>
              <a:t>Bateson M, </a:t>
            </a:r>
            <a:r>
              <a:rPr lang="en-US" altLang="en-US" sz="1000" dirty="0" err="1">
                <a:latin typeface="Georgia" panose="02040502050405020303" pitchFamily="18" charset="0"/>
              </a:rPr>
              <a:t>Brilot</a:t>
            </a:r>
            <a:r>
              <a:rPr lang="en-US" altLang="en-US" sz="1000" dirty="0">
                <a:latin typeface="Georgia" panose="02040502050405020303" pitchFamily="18" charset="0"/>
              </a:rPr>
              <a:t> B, Nettle D. Anxiety: an evolutionary approach. The Canadian Journal of Psychiatry. 2011 Dec;56(12):707-15.</a:t>
            </a:r>
          </a:p>
        </p:txBody>
      </p:sp>
    </p:spTree>
    <p:extLst>
      <p:ext uri="{BB962C8B-B14F-4D97-AF65-F5344CB8AC3E}">
        <p14:creationId xmlns:p14="http://schemas.microsoft.com/office/powerpoint/2010/main" val="125082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7DF5B9E-7EA4-F386-9262-0434A118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</p:spPr>
        <p:txBody>
          <a:bodyPr wrap="square" anchor="ctr">
            <a:noAutofit/>
          </a:bodyPr>
          <a:lstStyle/>
          <a:p>
            <a:r>
              <a:rPr lang="en-US" sz="2200" b="1" dirty="0">
                <a:latin typeface="Georgia" panose="02040502050405020303" pitchFamily="18" charset="0"/>
              </a:rPr>
              <a:t>A little stress can be helpful. Too much stress, and/or chronic stress, can wear you down</a:t>
            </a:r>
            <a:br>
              <a:rPr lang="en-US" sz="2200" dirty="0">
                <a:latin typeface="Georgia" panose="02040502050405020303" pitchFamily="18" charset="0"/>
              </a:rPr>
            </a:br>
            <a:endParaRPr lang="en-US" sz="2200" dirty="0">
              <a:latin typeface="Georgia" panose="02040502050405020303" pitchFamily="18" charset="0"/>
            </a:endParaRPr>
          </a:p>
        </p:txBody>
      </p:sp>
      <p:pic>
        <p:nvPicPr>
          <p:cNvPr id="14" name="Content Placeholder 4" descr="A chart of stress and anxiety&#10;&#10;Description automatically generated">
            <a:extLst>
              <a:ext uri="{FF2B5EF4-FFF2-40B4-BE49-F238E27FC236}">
                <a16:creationId xmlns:a16="http://schemas.microsoft.com/office/drawing/2014/main" id="{C265746E-BC0F-8C0B-C053-5DF43FE8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75" r="1" b="8514"/>
          <a:stretch>
            <a:fillRect/>
          </a:stretch>
        </p:blipFill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63622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D69B1-5619-6512-3EA3-8C86517B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42" y="2106130"/>
            <a:ext cx="8661115" cy="3262312"/>
          </a:xfrm>
        </p:spPr>
        <p:txBody>
          <a:bodyPr/>
          <a:lstStyle/>
          <a:p>
            <a:pPr marL="742950" indent="-742950" algn="l">
              <a:buAutoNum type="arabicParenR"/>
            </a:pPr>
            <a:r>
              <a:rPr lang="en-US" sz="3300" dirty="0">
                <a:latin typeface="Georgia" panose="02040502050405020303" pitchFamily="18" charset="0"/>
              </a:rPr>
              <a:t>Take out a piece of paper/your cell phone notes app</a:t>
            </a:r>
          </a:p>
          <a:p>
            <a:pPr marL="742950" indent="-742950" algn="l">
              <a:buAutoNum type="arabicParenR"/>
            </a:pPr>
            <a:r>
              <a:rPr lang="en-US" sz="3300" dirty="0">
                <a:latin typeface="Georgia" panose="02040502050405020303" pitchFamily="18" charset="0"/>
              </a:rPr>
              <a:t>Take a few min and write down everything that is currently on your mind, causing you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9FDA8-F35E-F196-764E-4DF1CF2F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750" y="55996"/>
            <a:ext cx="2856216" cy="2050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D1310-6F87-ED25-0C77-5444CBE2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484" y="55996"/>
            <a:ext cx="2856216" cy="17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4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97EEE9-7635-1A1E-FB4E-15043AB5F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22966"/>
            <a:ext cx="7772400" cy="820773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Room Gut Check: </a:t>
            </a:r>
            <a:br>
              <a:rPr lang="en-US" b="1" dirty="0">
                <a:latin typeface="Georgia" panose="02040502050405020303" pitchFamily="18" charset="0"/>
              </a:rPr>
            </a:br>
            <a:br>
              <a:rPr lang="en-US" b="1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What Do You Want To Do With The List?</a:t>
            </a:r>
          </a:p>
        </p:txBody>
      </p:sp>
    </p:spTree>
    <p:extLst>
      <p:ext uri="{BB962C8B-B14F-4D97-AF65-F5344CB8AC3E}">
        <p14:creationId xmlns:p14="http://schemas.microsoft.com/office/powerpoint/2010/main" val="333207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A3D1-6987-C94C-9500-C960ACF06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667" y="206061"/>
            <a:ext cx="6174055" cy="1293966"/>
          </a:xfrm>
        </p:spPr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What Happens If: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You crumpled up the paper or ripped it in half (Or delete your cell phone note?)</a:t>
            </a:r>
            <a:br>
              <a:rPr lang="en-US" dirty="0">
                <a:latin typeface="Georgia" panose="02040502050405020303" pitchFamily="18" charset="0"/>
              </a:rPr>
            </a:b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Do You Feel Better?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E1B72-5132-BFB9-7144-A5A474A2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6" y="206061"/>
            <a:ext cx="2365689" cy="2365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E9F596-C577-E8E8-1303-22A7DC23E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50" y="2823611"/>
            <a:ext cx="2598364" cy="171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8339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widescreen-16x9" id="{3A72E2F6-4412-DF46-97DA-895AC29B1742}" vid="{D837F8F0-5B9D-5D4D-946A-0DDDFA77167E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widescreen-16x9" id="{3A72E2F6-4412-DF46-97DA-895AC29B1742}" vid="{3C38F2D9-AD07-6D4A-AD1C-30AECC238DC3}"/>
    </a:ext>
  </a:extLst>
</a:theme>
</file>

<file path=ppt/theme/theme3.xml><?xml version="1.0" encoding="utf-8"?>
<a:theme xmlns:a="http://schemas.openxmlformats.org/drawingml/2006/main" name="Cha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-widescreen-16x9" id="{3A72E2F6-4412-DF46-97DA-895AC29B1742}" vid="{6EC5A2E2-DD49-0F42-BDE4-015663D7882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8140374-a535-4aaf-a8cb-2859f1d54ba9" xsi:nil="true"/>
    <HarlanFamilyMembersPictured xmlns="ff8c48b9-d466-48d2-bf8b-4e37008d4b13" xsi:nil="true"/>
    <lcf76f155ced4ddcb4097134ff3c332f xmlns="ff8c48b9-d466-48d2-bf8b-4e37008d4b1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5B42E6B03E3D4D889911850A318837" ma:contentTypeVersion="22" ma:contentTypeDescription="Create a new document." ma:contentTypeScope="" ma:versionID="3027e355f04a4d3a82789718203bd8c1">
  <xsd:schema xmlns:xsd="http://www.w3.org/2001/XMLSchema" xmlns:xs="http://www.w3.org/2001/XMLSchema" xmlns:p="http://schemas.microsoft.com/office/2006/metadata/properties" xmlns:ns2="ff8c48b9-d466-48d2-bf8b-4e37008d4b13" xmlns:ns3="e8140374-a535-4aaf-a8cb-2859f1d54ba9" targetNamespace="http://schemas.microsoft.com/office/2006/metadata/properties" ma:root="true" ma:fieldsID="6b89d7e728cda7f71fe05a71fa248d2e" ns2:_="" ns3:_="">
    <xsd:import namespace="ff8c48b9-d466-48d2-bf8b-4e37008d4b13"/>
    <xsd:import namespace="e8140374-a535-4aaf-a8cb-2859f1d54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HarlanFamilyMembersPictured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c48b9-d466-48d2-bf8b-4e37008d4b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8ab95b9-39aa-4b9d-a2e7-0451eedf9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arlanFamilyMembersPictured" ma:index="25" nillable="true" ma:displayName="Harlan Family Members Pictured" ma:description="Gayle Harlan Parrott (front), Ed Harlan (left), Patrick Harlan (back), Al Harlan (right) " ma:format="Dropdown" ma:internalName="HarlanFamilyMembersPictured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40374-a535-4aaf-a8cb-2859f1d54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bcd0a1f-814c-48a7-9a9c-e9560cfcc10d}" ma:internalName="TaxCatchAll" ma:showField="CatchAllData" ma:web="e8140374-a535-4aaf-a8cb-2859f1d54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8B757E-8AF7-4C3A-8AC0-C4C34AAFAC5E}">
  <ds:schemaRefs>
    <ds:schemaRef ds:uri="http://schemas.microsoft.com/office/2006/metadata/properties"/>
    <ds:schemaRef ds:uri="http://schemas.microsoft.com/office/infopath/2007/PartnerControls"/>
    <ds:schemaRef ds:uri="e8140374-a535-4aaf-a8cb-2859f1d54ba9"/>
    <ds:schemaRef ds:uri="ff8c48b9-d466-48d2-bf8b-4e37008d4b13"/>
  </ds:schemaRefs>
</ds:datastoreItem>
</file>

<file path=customXml/itemProps2.xml><?xml version="1.0" encoding="utf-8"?>
<ds:datastoreItem xmlns:ds="http://schemas.openxmlformats.org/officeDocument/2006/customXml" ds:itemID="{1C6089E0-2169-425A-82C2-454A15B614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C8C6F-400C-4CED-9C4A-81C2D3FF4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c48b9-d466-48d2-bf8b-4e37008d4b13"/>
    <ds:schemaRef ds:uri="e8140374-a535-4aaf-a8cb-2859f1d54b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ppt-template-widescreen-16x9</Template>
  <TotalTime>2893</TotalTime>
  <Words>834</Words>
  <Application>Microsoft Office PowerPoint</Application>
  <PresentationFormat>On-screen Show (16:9)</PresentationFormat>
  <Paragraphs>84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Title Slides</vt:lpstr>
      <vt:lpstr>Content</vt:lpstr>
      <vt:lpstr>Charts</vt:lpstr>
      <vt:lpstr>The Certainty of Change: How to Cope and Succeed in a Changing World</vt:lpstr>
      <vt:lpstr>Let’s get something out of the way…</vt:lpstr>
      <vt:lpstr>But, We Crave Predictability</vt:lpstr>
      <vt:lpstr>Why Uncertainty Makes Us “Anxious”</vt:lpstr>
      <vt:lpstr>PowerPoint Presentation</vt:lpstr>
      <vt:lpstr>A little stress can be helpful. Too much stress, and/or chronic stress, can wear you down </vt:lpstr>
      <vt:lpstr>PowerPoint Presentation</vt:lpstr>
      <vt:lpstr>Room Gut Check:   What Do You Want To Do With The List?</vt:lpstr>
      <vt:lpstr>What Happens If:  You crumpled up the paper or ripped it in half (Or delete your cell phone note?)  Do You Feel Better?</vt:lpstr>
      <vt:lpstr>What If Instead…</vt:lpstr>
      <vt:lpstr> Even A Small Action:  Helps You Feel Effective </vt:lpstr>
      <vt:lpstr>PowerPoint Presentation</vt:lpstr>
      <vt:lpstr>PowerPoint Presentation</vt:lpstr>
      <vt:lpstr>PowerPoint Presentation</vt:lpstr>
      <vt:lpstr>Your Feelings:  Name and Allow Space for Feelings</vt:lpstr>
      <vt:lpstr> The Power of Wow</vt:lpstr>
      <vt:lpstr>Your Exposure To Triggers</vt:lpstr>
      <vt:lpstr>Your Own Routine</vt:lpstr>
      <vt:lpstr>Your Automatic Thoughts</vt:lpstr>
      <vt:lpstr>What Can You Do?</vt:lpstr>
      <vt:lpstr>PowerPoint Presentation</vt:lpstr>
      <vt:lpstr>What Can You Do?</vt:lpstr>
      <vt:lpstr>Catastrophic Thought: “If I don’t prepare perfectly, everything will fall apart.”  Balanced Thought: “I can do my best and handle any challenges that arise.” </vt:lpstr>
      <vt:lpstr>Your Support</vt:lpstr>
      <vt:lpstr>PowerPoint Presentation</vt:lpstr>
      <vt:lpstr>And, we can learn to cope, in part, by accepting that fact.</vt:lpstr>
      <vt:lpstr>Any Questions?  @drjessigold  jgold11@uthsc.edu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Discussion</dc:title>
  <dc:subject/>
  <dc:creator>Carpenter, Tiffany Utsman</dc:creator>
  <cp:keywords/>
  <dc:description/>
  <cp:lastModifiedBy>Gold, Jessi</cp:lastModifiedBy>
  <cp:revision>169</cp:revision>
  <cp:lastPrinted>2019-11-04T14:48:21Z</cp:lastPrinted>
  <dcterms:created xsi:type="dcterms:W3CDTF">2019-08-15T03:34:14Z</dcterms:created>
  <dcterms:modified xsi:type="dcterms:W3CDTF">2026-02-13T17:12:49Z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0x010100D25B42E6B03E3D4D889911850A318837</vt:lpwstr>
  </property>
  <property fmtid="{D5CDD505-2E9C-101B-9397-08002B2CF9AE}" pid="3" name="MediaServiceImageTags">
    <vt:lpwstr/>
  </property>
</Properties>
</file>